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340" r:id="rId5"/>
    <p:sldId id="341" r:id="rId6"/>
    <p:sldId id="342" r:id="rId7"/>
    <p:sldId id="312" r:id="rId8"/>
    <p:sldId id="306" r:id="rId9"/>
    <p:sldId id="305" r:id="rId10"/>
    <p:sldId id="307" r:id="rId11"/>
    <p:sldId id="304" r:id="rId12"/>
    <p:sldId id="308" r:id="rId13"/>
    <p:sldId id="309" r:id="rId14"/>
    <p:sldId id="310" r:id="rId15"/>
    <p:sldId id="311" r:id="rId16"/>
    <p:sldId id="267" r:id="rId17"/>
    <p:sldId id="266" r:id="rId18"/>
    <p:sldId id="273" r:id="rId19"/>
    <p:sldId id="318" r:id="rId20"/>
    <p:sldId id="319" r:id="rId21"/>
    <p:sldId id="320" r:id="rId22"/>
    <p:sldId id="274" r:id="rId23"/>
    <p:sldId id="313" r:id="rId24"/>
    <p:sldId id="314" r:id="rId25"/>
    <p:sldId id="276" r:id="rId26"/>
    <p:sldId id="315" r:id="rId27"/>
    <p:sldId id="316" r:id="rId28"/>
    <p:sldId id="321" r:id="rId29"/>
    <p:sldId id="322" r:id="rId30"/>
    <p:sldId id="323" r:id="rId31"/>
    <p:sldId id="325" r:id="rId32"/>
    <p:sldId id="324" r:id="rId33"/>
    <p:sldId id="330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4098"/>
    <a:srgbClr val="73B3D1"/>
    <a:srgbClr val="B177BF"/>
    <a:srgbClr val="739CD1"/>
    <a:srgbClr val="9073D1"/>
    <a:srgbClr val="7385D1"/>
    <a:srgbClr val="FA4840"/>
    <a:srgbClr val="BF779D"/>
    <a:srgbClr val="797CDE"/>
    <a:srgbClr val="F278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9554" autoAdjust="0"/>
    <p:restoredTop sz="94660"/>
  </p:normalViewPr>
  <p:slideViewPr>
    <p:cSldViewPr snapToGrid="0">
      <p:cViewPr varScale="1">
        <p:scale>
          <a:sx n="86" d="100"/>
          <a:sy n="86" d="100"/>
        </p:scale>
        <p:origin x="98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76E42FB-D061-48BA-903E-AFF7EF71A837}"/>
              </a:ext>
            </a:extLst>
          </p:cNvPr>
          <p:cNvSpPr/>
          <p:nvPr userDrawn="1"/>
        </p:nvSpPr>
        <p:spPr>
          <a:xfrm>
            <a:off x="0" y="2301139"/>
            <a:ext cx="12192000" cy="1208824"/>
          </a:xfrm>
          <a:prstGeom prst="rect">
            <a:avLst/>
          </a:prstGeom>
          <a:solidFill>
            <a:srgbClr val="73B3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80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E3DEB06-7C55-4A88-98CA-A7C7CC9553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301139"/>
            <a:ext cx="12192000" cy="1208824"/>
          </a:xfrm>
          <a:noFill/>
        </p:spPr>
        <p:txBody>
          <a:bodyPr anchor="b">
            <a:normAutofit/>
          </a:bodyPr>
          <a:lstStyle>
            <a:lvl1pPr algn="ctr">
              <a:defRPr sz="6000" b="1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8E8436A-24DF-47BF-A4ED-DF71FDEF02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3602038"/>
            <a:ext cx="12192000" cy="431011"/>
          </a:xfrm>
          <a:solidFill>
            <a:srgbClr val="73B3D1"/>
          </a:solidFill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E2DB9B7-CCEC-4820-965B-F911976D9690}"/>
              </a:ext>
            </a:extLst>
          </p:cNvPr>
          <p:cNvSpPr txBox="1"/>
          <p:nvPr userDrawn="1"/>
        </p:nvSpPr>
        <p:spPr>
          <a:xfrm>
            <a:off x="4610097" y="4119689"/>
            <a:ext cx="2971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b="1" dirty="0">
                <a:solidFill>
                  <a:srgbClr val="73B3D1"/>
                </a:solidFill>
              </a:rPr>
              <a:t>Intro. à la programmation - Aut. 2022</a:t>
            </a:r>
          </a:p>
        </p:txBody>
      </p:sp>
    </p:spTree>
    <p:extLst>
      <p:ext uri="{BB962C8B-B14F-4D97-AF65-F5344CB8AC3E}">
        <p14:creationId xmlns:p14="http://schemas.microsoft.com/office/powerpoint/2010/main" val="3880024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quo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67BF9C4-08FF-48BA-ACF1-CA268AE923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00" y="24745"/>
            <a:ext cx="12192000" cy="9525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887879-74C7-44B8-9713-1E7ED19E4FE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150572"/>
            <a:ext cx="10512000" cy="5026393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v"/>
              <a:defRPr>
                <a:solidFill>
                  <a:srgbClr val="73B3D1"/>
                </a:solidFill>
              </a:defRPr>
            </a:lvl1pPr>
            <a:lvl2pPr marL="685800" indent="-228600">
              <a:buFont typeface="Symbol" panose="05050102010706020507" pitchFamily="18" charset="2"/>
              <a:buChar char="¨"/>
              <a:defRPr>
                <a:solidFill>
                  <a:srgbClr val="73B3D1"/>
                </a:solidFill>
              </a:defRPr>
            </a:lvl2pPr>
            <a:lvl3pPr marL="1143000" indent="-228600">
              <a:buFont typeface="Courier New" panose="02070309020205020404" pitchFamily="49" charset="0"/>
              <a:buChar char="o"/>
              <a:defRPr>
                <a:solidFill>
                  <a:srgbClr val="73B3D1"/>
                </a:solidFill>
              </a:defRPr>
            </a:lvl3pPr>
            <a:lvl4pPr>
              <a:defRPr>
                <a:solidFill>
                  <a:srgbClr val="73B3D1"/>
                </a:solidFill>
              </a:defRPr>
            </a:lvl4pPr>
            <a:lvl5pPr>
              <a:defRPr>
                <a:solidFill>
                  <a:srgbClr val="73B3D1"/>
                </a:solidFill>
              </a:defRPr>
            </a:lvl5pPr>
          </a:lstStyle>
          <a:p>
            <a:pPr lvl="0"/>
            <a:r>
              <a:rPr lang="fr-FR"/>
              <a:t> Cliquez pour modifier les styles du texte du masque</a:t>
            </a:r>
          </a:p>
          <a:p>
            <a:pPr lvl="1"/>
            <a:r>
              <a:rPr lang="fr-FR"/>
              <a:t> 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25" name="Titre 24">
            <a:extLst>
              <a:ext uri="{FF2B5EF4-FFF2-40B4-BE49-F238E27FC236}">
                <a16:creationId xmlns:a16="http://schemas.microsoft.com/office/drawing/2014/main" id="{43C1F01D-35B3-4E03-8B2C-6FFB15F0A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61" y="357829"/>
            <a:ext cx="5482280" cy="372636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+mn-lt"/>
                <a:ea typeface="Verdana" panose="020B060403050404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87176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831C0DA-CDEB-46FB-8048-815015FFBA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5505"/>
            <a:ext cx="12192000" cy="9525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887879-74C7-44B8-9713-1E7ED19E4FE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150572"/>
            <a:ext cx="10512000" cy="5026393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v"/>
              <a:defRPr>
                <a:solidFill>
                  <a:srgbClr val="739CD1"/>
                </a:solidFill>
              </a:defRPr>
            </a:lvl1pPr>
            <a:lvl2pPr marL="685800" indent="-228600">
              <a:buFont typeface="Symbol" panose="05050102010706020507" pitchFamily="18" charset="2"/>
              <a:buChar char="¨"/>
              <a:defRPr>
                <a:solidFill>
                  <a:srgbClr val="739CD1"/>
                </a:solidFill>
              </a:defRPr>
            </a:lvl2pPr>
            <a:lvl3pPr marL="1143000" indent="-228600">
              <a:buFont typeface="Courier New" panose="02070309020205020404" pitchFamily="49" charset="0"/>
              <a:buChar char="o"/>
              <a:defRPr>
                <a:solidFill>
                  <a:srgbClr val="739CD1"/>
                </a:solidFill>
              </a:defRPr>
            </a:lvl3pPr>
            <a:lvl4pPr>
              <a:defRPr>
                <a:solidFill>
                  <a:srgbClr val="739CD1"/>
                </a:solidFill>
              </a:defRPr>
            </a:lvl4pPr>
            <a:lvl5pPr>
              <a:defRPr>
                <a:solidFill>
                  <a:srgbClr val="739CD1"/>
                </a:solidFill>
              </a:defRPr>
            </a:lvl5pPr>
          </a:lstStyle>
          <a:p>
            <a:pPr lvl="0"/>
            <a:r>
              <a:rPr lang="fr-FR"/>
              <a:t> Cliquez pour modifier les styles du texte du masque</a:t>
            </a:r>
          </a:p>
          <a:p>
            <a:pPr lvl="1"/>
            <a:r>
              <a:rPr lang="fr-FR"/>
              <a:t> 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25" name="Titre 24">
            <a:extLst>
              <a:ext uri="{FF2B5EF4-FFF2-40B4-BE49-F238E27FC236}">
                <a16:creationId xmlns:a16="http://schemas.microsoft.com/office/drawing/2014/main" id="{43C1F01D-35B3-4E03-8B2C-6FFB15F0A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61" y="357829"/>
            <a:ext cx="5482280" cy="372636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+mn-lt"/>
                <a:ea typeface="Verdana" panose="020B060403050404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90445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C7367DB-54B0-4E4B-9E49-482FCD217C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00" y="25505"/>
            <a:ext cx="12192000" cy="9525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887879-74C7-44B8-9713-1E7ED19E4FE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150572"/>
            <a:ext cx="10512000" cy="5026393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v"/>
              <a:defRPr>
                <a:solidFill>
                  <a:srgbClr val="7385D1"/>
                </a:solidFill>
              </a:defRPr>
            </a:lvl1pPr>
            <a:lvl2pPr marL="685800" indent="-228600">
              <a:buFont typeface="Symbol" panose="05050102010706020507" pitchFamily="18" charset="2"/>
              <a:buChar char="¨"/>
              <a:defRPr>
                <a:solidFill>
                  <a:srgbClr val="7385D1"/>
                </a:solidFill>
              </a:defRPr>
            </a:lvl2pPr>
            <a:lvl3pPr marL="1143000" indent="-228600">
              <a:buFont typeface="Courier New" panose="02070309020205020404" pitchFamily="49" charset="0"/>
              <a:buChar char="o"/>
              <a:defRPr>
                <a:solidFill>
                  <a:srgbClr val="7385D1"/>
                </a:solidFill>
              </a:defRPr>
            </a:lvl3pPr>
            <a:lvl4pPr>
              <a:defRPr>
                <a:solidFill>
                  <a:srgbClr val="7385D1"/>
                </a:solidFill>
              </a:defRPr>
            </a:lvl4pPr>
            <a:lvl5pPr>
              <a:defRPr>
                <a:solidFill>
                  <a:srgbClr val="7385D1"/>
                </a:solidFill>
              </a:defRPr>
            </a:lvl5pPr>
          </a:lstStyle>
          <a:p>
            <a:pPr lvl="0"/>
            <a:r>
              <a:rPr lang="fr-FR"/>
              <a:t> Cliquez pour modifier les styles du texte du masque</a:t>
            </a:r>
          </a:p>
          <a:p>
            <a:pPr lvl="1"/>
            <a:r>
              <a:rPr lang="fr-FR"/>
              <a:t> 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25" name="Titre 24">
            <a:extLst>
              <a:ext uri="{FF2B5EF4-FFF2-40B4-BE49-F238E27FC236}">
                <a16:creationId xmlns:a16="http://schemas.microsoft.com/office/drawing/2014/main" id="{43C1F01D-35B3-4E03-8B2C-6FFB15F0A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61" y="357829"/>
            <a:ext cx="5482280" cy="372636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+mn-lt"/>
                <a:ea typeface="Verdana" panose="020B060403050404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58016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732488C-42DD-45B2-BC5F-796AED45A6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3555"/>
            <a:ext cx="12192000" cy="9525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887879-74C7-44B8-9713-1E7ED19E4FE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150572"/>
            <a:ext cx="10512000" cy="5026393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v"/>
              <a:defRPr>
                <a:solidFill>
                  <a:srgbClr val="9073D1"/>
                </a:solidFill>
              </a:defRPr>
            </a:lvl1pPr>
            <a:lvl2pPr marL="685800" indent="-228600">
              <a:buFont typeface="Symbol" panose="05050102010706020507" pitchFamily="18" charset="2"/>
              <a:buChar char="¨"/>
              <a:defRPr>
                <a:solidFill>
                  <a:srgbClr val="9073D1"/>
                </a:solidFill>
              </a:defRPr>
            </a:lvl2pPr>
            <a:lvl3pPr marL="1143000" indent="-228600">
              <a:buFont typeface="Courier New" panose="02070309020205020404" pitchFamily="49" charset="0"/>
              <a:buChar char="o"/>
              <a:defRPr>
                <a:solidFill>
                  <a:srgbClr val="9073D1"/>
                </a:solidFill>
              </a:defRPr>
            </a:lvl3pPr>
            <a:lvl4pPr>
              <a:defRPr>
                <a:solidFill>
                  <a:srgbClr val="9073D1"/>
                </a:solidFill>
              </a:defRPr>
            </a:lvl4pPr>
            <a:lvl5pPr>
              <a:defRPr>
                <a:solidFill>
                  <a:srgbClr val="9073D1"/>
                </a:solidFill>
              </a:defRPr>
            </a:lvl5pPr>
          </a:lstStyle>
          <a:p>
            <a:pPr lvl="0"/>
            <a:r>
              <a:rPr lang="fr-FR"/>
              <a:t> Cliquez pour modifier les styles du texte du masque</a:t>
            </a:r>
          </a:p>
          <a:p>
            <a:pPr lvl="1"/>
            <a:r>
              <a:rPr lang="fr-FR"/>
              <a:t> 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25" name="Titre 24">
            <a:extLst>
              <a:ext uri="{FF2B5EF4-FFF2-40B4-BE49-F238E27FC236}">
                <a16:creationId xmlns:a16="http://schemas.microsoft.com/office/drawing/2014/main" id="{43C1F01D-35B3-4E03-8B2C-6FFB15F0A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61" y="357829"/>
            <a:ext cx="5482280" cy="372636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+mn-lt"/>
                <a:ea typeface="Verdana" panose="020B060403050404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34003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5806CBB-B0BC-460C-8CB1-5648902E32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3363"/>
            <a:ext cx="12192000" cy="9525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887879-74C7-44B8-9713-1E7ED19E4FE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150572"/>
            <a:ext cx="10512000" cy="5026393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v"/>
              <a:defRPr>
                <a:solidFill>
                  <a:srgbClr val="B177BF"/>
                </a:solidFill>
              </a:defRPr>
            </a:lvl1pPr>
            <a:lvl2pPr marL="685800" indent="-228600">
              <a:buFont typeface="Symbol" panose="05050102010706020507" pitchFamily="18" charset="2"/>
              <a:buChar char="¨"/>
              <a:defRPr>
                <a:solidFill>
                  <a:srgbClr val="B177BF"/>
                </a:solidFill>
              </a:defRPr>
            </a:lvl2pPr>
            <a:lvl3pPr marL="1143000" indent="-228600">
              <a:buFont typeface="Courier New" panose="02070309020205020404" pitchFamily="49" charset="0"/>
              <a:buChar char="o"/>
              <a:defRPr>
                <a:solidFill>
                  <a:srgbClr val="B177BF"/>
                </a:solidFill>
              </a:defRPr>
            </a:lvl3pPr>
            <a:lvl4pPr>
              <a:defRPr>
                <a:solidFill>
                  <a:srgbClr val="B177BF"/>
                </a:solidFill>
              </a:defRPr>
            </a:lvl4pPr>
            <a:lvl5pPr>
              <a:defRPr>
                <a:solidFill>
                  <a:srgbClr val="B177BF"/>
                </a:solidFill>
              </a:defRPr>
            </a:lvl5pPr>
          </a:lstStyle>
          <a:p>
            <a:pPr lvl="0"/>
            <a:r>
              <a:rPr lang="fr-FR"/>
              <a:t> Cliquez pour modifier les styles du texte du masque</a:t>
            </a:r>
          </a:p>
          <a:p>
            <a:pPr lvl="1"/>
            <a:r>
              <a:rPr lang="fr-FR"/>
              <a:t> 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25" name="Titre 24">
            <a:extLst>
              <a:ext uri="{FF2B5EF4-FFF2-40B4-BE49-F238E27FC236}">
                <a16:creationId xmlns:a16="http://schemas.microsoft.com/office/drawing/2014/main" id="{43C1F01D-35B3-4E03-8B2C-6FFB15F0A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61" y="357829"/>
            <a:ext cx="5482280" cy="372636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+mn-lt"/>
                <a:ea typeface="Verdana" panose="020B060403050404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52392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1F50723-364E-4E6E-BF7D-4DBDB67451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00" y="23555"/>
            <a:ext cx="12192000" cy="9525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887879-74C7-44B8-9713-1E7ED19E4FE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150572"/>
            <a:ext cx="10512000" cy="5026393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v"/>
              <a:defRPr>
                <a:solidFill>
                  <a:srgbClr val="BF779D"/>
                </a:solidFill>
              </a:defRPr>
            </a:lvl1pPr>
            <a:lvl2pPr marL="685800" indent="-228600">
              <a:buFont typeface="Symbol" panose="05050102010706020507" pitchFamily="18" charset="2"/>
              <a:buChar char="¨"/>
              <a:defRPr>
                <a:solidFill>
                  <a:srgbClr val="BF779D"/>
                </a:solidFill>
              </a:defRPr>
            </a:lvl2pPr>
            <a:lvl3pPr marL="1143000" indent="-228600">
              <a:buFont typeface="Courier New" panose="02070309020205020404" pitchFamily="49" charset="0"/>
              <a:buChar char="o"/>
              <a:defRPr>
                <a:solidFill>
                  <a:srgbClr val="BF779D"/>
                </a:solidFill>
              </a:defRPr>
            </a:lvl3pPr>
            <a:lvl4pPr>
              <a:defRPr>
                <a:solidFill>
                  <a:srgbClr val="BF779D"/>
                </a:solidFill>
              </a:defRPr>
            </a:lvl4pPr>
            <a:lvl5pPr>
              <a:defRPr>
                <a:solidFill>
                  <a:srgbClr val="BF779D"/>
                </a:solidFill>
              </a:defRPr>
            </a:lvl5pPr>
          </a:lstStyle>
          <a:p>
            <a:pPr lvl="0"/>
            <a:r>
              <a:rPr lang="fr-FR"/>
              <a:t> Cliquez pour modifier les styles du texte du masque</a:t>
            </a:r>
          </a:p>
          <a:p>
            <a:pPr lvl="1"/>
            <a:r>
              <a:rPr lang="fr-FR"/>
              <a:t> 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25" name="Titre 24">
            <a:extLst>
              <a:ext uri="{FF2B5EF4-FFF2-40B4-BE49-F238E27FC236}">
                <a16:creationId xmlns:a16="http://schemas.microsoft.com/office/drawing/2014/main" id="{43C1F01D-35B3-4E03-8B2C-6FFB15F0A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61" y="357829"/>
            <a:ext cx="5482280" cy="372636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+mn-lt"/>
                <a:ea typeface="Verdana" panose="020B060403050404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98691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06D8F19-2F8F-4068-852D-9F283AA45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420C911-4971-431E-9C8F-E9DEAC1A9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2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1EA3A6-5F28-4AC1-8DF1-3C5689D032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36C02-C10D-4F70-ADA5-0F3523AD6F2E}" type="datetimeFigureOut">
              <a:rPr lang="fr-CA" smtClean="0"/>
              <a:t>2022-09-13</a:t>
            </a:fld>
            <a:endParaRPr lang="fr-CA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A2F1293-9D7D-422C-8191-3FEAB10289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DA5EFF0-A580-491E-A7BD-3EF42D0545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BE6A3-4AEF-4734-8AB8-E4DE745DFB5E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94001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47A1CE-E74F-4ED4-BD88-F5E5E811F2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/>
              <a:t>Semaine 4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6FD0B83-54B8-4E49-8084-D8400451C4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fr-CA" dirty="0"/>
              <a:t>Booléens, conditions et débogage</a:t>
            </a:r>
          </a:p>
        </p:txBody>
      </p:sp>
    </p:spTree>
    <p:extLst>
      <p:ext uri="{BB962C8B-B14F-4D97-AF65-F5344CB8AC3E}">
        <p14:creationId xmlns:p14="http://schemas.microsoft.com/office/powerpoint/2010/main" val="3583620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0D09E97C-990E-47FB-9591-572E995919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/>
              <a:t> </a:t>
            </a:r>
            <a:r>
              <a:rPr lang="fr-CA" b="1" dirty="0">
                <a:solidFill>
                  <a:srgbClr val="FA4098"/>
                </a:solidFill>
              </a:rPr>
              <a:t>Opérateurs de comparaison </a:t>
            </a:r>
            <a:r>
              <a:rPr lang="fr-CA" b="1" dirty="0">
                <a:solidFill>
                  <a:srgbClr val="73B3D1"/>
                </a:solidFill>
              </a:rPr>
              <a:t>(Avec des chaînes de caractère)</a:t>
            </a:r>
          </a:p>
          <a:p>
            <a:pPr lvl="1"/>
            <a:r>
              <a:rPr lang="fr-CA" dirty="0"/>
              <a:t> Donnent un résultat qui est </a:t>
            </a:r>
            <a:r>
              <a:rPr lang="fr-CA" b="1" dirty="0">
                <a:solidFill>
                  <a:srgbClr val="73B3D1"/>
                </a:solidFill>
              </a:rPr>
              <a:t>true</a:t>
            </a:r>
            <a:r>
              <a:rPr lang="fr-CA" dirty="0"/>
              <a:t> ou </a:t>
            </a:r>
            <a:r>
              <a:rPr lang="fr-CA" b="1" dirty="0">
                <a:solidFill>
                  <a:srgbClr val="73B3D1"/>
                </a:solidFill>
              </a:rPr>
              <a:t>false</a:t>
            </a:r>
          </a:p>
          <a:p>
            <a:pPr lvl="1"/>
            <a:endParaRPr lang="fr-CA" b="1" dirty="0">
              <a:solidFill>
                <a:srgbClr val="FA4098"/>
              </a:solidFill>
            </a:endParaRPr>
          </a:p>
          <a:p>
            <a:pPr lvl="1"/>
            <a:r>
              <a:rPr lang="fr-CA" dirty="0"/>
              <a:t> Égal 			 </a:t>
            </a:r>
            <a:r>
              <a:rPr lang="fr-CA" b="1" dirty="0">
                <a:solidFill>
                  <a:srgbClr val="FA4098"/>
                </a:solidFill>
              </a:rPr>
              <a:t>==</a:t>
            </a:r>
          </a:p>
          <a:p>
            <a:pPr lvl="1"/>
            <a:endParaRPr lang="fr-CA" b="1" dirty="0">
              <a:solidFill>
                <a:srgbClr val="FA4098"/>
              </a:solidFill>
            </a:endParaRPr>
          </a:p>
          <a:p>
            <a:pPr lvl="1"/>
            <a:r>
              <a:rPr lang="fr-CA" dirty="0"/>
              <a:t> Pas égal 			 </a:t>
            </a:r>
            <a:r>
              <a:rPr lang="fr-CA" b="1" dirty="0">
                <a:solidFill>
                  <a:srgbClr val="FA4098"/>
                </a:solidFill>
              </a:rPr>
              <a:t>!=</a:t>
            </a:r>
          </a:p>
          <a:p>
            <a:pPr lvl="1"/>
            <a:endParaRPr lang="fr-CA" dirty="0"/>
          </a:p>
          <a:p>
            <a:pPr lvl="1"/>
            <a:r>
              <a:rPr lang="fr-CA" dirty="0"/>
              <a:t> En ce qui concerne </a:t>
            </a:r>
            <a:r>
              <a:rPr lang="fr-CA" dirty="0">
                <a:solidFill>
                  <a:srgbClr val="FA4098"/>
                </a:solidFill>
              </a:rPr>
              <a:t>&lt;</a:t>
            </a:r>
            <a:r>
              <a:rPr lang="fr-CA" dirty="0"/>
              <a:t>, </a:t>
            </a:r>
            <a:r>
              <a:rPr lang="fr-CA" dirty="0">
                <a:solidFill>
                  <a:srgbClr val="FA4098"/>
                </a:solidFill>
              </a:rPr>
              <a:t>&lt;=</a:t>
            </a:r>
            <a:r>
              <a:rPr lang="fr-CA" dirty="0"/>
              <a:t>, </a:t>
            </a:r>
            <a:r>
              <a:rPr lang="fr-CA" dirty="0">
                <a:solidFill>
                  <a:srgbClr val="FA4098"/>
                </a:solidFill>
              </a:rPr>
              <a:t>&gt;</a:t>
            </a:r>
            <a:r>
              <a:rPr lang="fr-CA" dirty="0"/>
              <a:t> et </a:t>
            </a:r>
            <a:r>
              <a:rPr lang="fr-CA" dirty="0">
                <a:solidFill>
                  <a:srgbClr val="FA4098"/>
                </a:solidFill>
              </a:rPr>
              <a:t>&gt;=</a:t>
            </a:r>
            <a:r>
              <a:rPr lang="fr-CA" dirty="0"/>
              <a:t>, ils évaluent l’ordre alphabétique de deux chaînes de caractères, mais nous n’utiliserons pas ce genre de comparaisons.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8ABECD84-926C-423B-BCB6-2AF8F229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Opérateurs de comparaison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CDB2BF2-69EF-4097-B7E0-363C70E4357E}"/>
              </a:ext>
            </a:extLst>
          </p:cNvPr>
          <p:cNvSpPr txBox="1"/>
          <p:nvPr/>
        </p:nvSpPr>
        <p:spPr>
          <a:xfrm>
            <a:off x="5984748" y="2415732"/>
            <a:ext cx="61051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2400" dirty="0">
                <a:solidFill>
                  <a:srgbClr val="739CD1"/>
                </a:solidFill>
              </a:rPr>
              <a:t>"allo" </a:t>
            </a:r>
            <a:r>
              <a:rPr lang="fr-CA" sz="2400" b="1" dirty="0">
                <a:solidFill>
                  <a:srgbClr val="FA4098"/>
                </a:solidFill>
              </a:rPr>
              <a:t>==</a:t>
            </a:r>
            <a:r>
              <a:rPr lang="fr-CA" sz="2400" dirty="0">
                <a:solidFill>
                  <a:srgbClr val="9073D1"/>
                </a:solidFill>
              </a:rPr>
              <a:t> </a:t>
            </a:r>
            <a:r>
              <a:rPr lang="fr-CA" sz="2400" dirty="0">
                <a:solidFill>
                  <a:srgbClr val="739CD1"/>
                </a:solidFill>
              </a:rPr>
              <a:t>"allo_" (</a:t>
            </a:r>
            <a:r>
              <a:rPr lang="fr-CA" sz="2400" b="1" dirty="0">
                <a:solidFill>
                  <a:srgbClr val="73B3D1"/>
                </a:solidFill>
              </a:rPr>
              <a:t>false</a:t>
            </a:r>
            <a:r>
              <a:rPr lang="fr-CA" sz="2400" dirty="0">
                <a:solidFill>
                  <a:srgbClr val="739CD1"/>
                </a:solidFill>
              </a:rPr>
              <a:t>,</a:t>
            </a:r>
            <a:r>
              <a:rPr lang="fr-CA" sz="2400" dirty="0">
                <a:solidFill>
                  <a:srgbClr val="9073D1"/>
                </a:solidFill>
              </a:rPr>
              <a:t> </a:t>
            </a:r>
            <a:r>
              <a:rPr lang="fr-CA" sz="2400" dirty="0">
                <a:solidFill>
                  <a:srgbClr val="739CD1"/>
                </a:solidFill>
              </a:rPr>
              <a:t>différents)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47C40EA6-C34A-46B5-BCB2-D53C06E84EE0}"/>
              </a:ext>
            </a:extLst>
          </p:cNvPr>
          <p:cNvSpPr txBox="1"/>
          <p:nvPr/>
        </p:nvSpPr>
        <p:spPr>
          <a:xfrm>
            <a:off x="5984748" y="3083471"/>
            <a:ext cx="61051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2400" dirty="0">
                <a:solidFill>
                  <a:srgbClr val="739CD1"/>
                </a:solidFill>
              </a:rPr>
              <a:t>"allo" </a:t>
            </a:r>
            <a:r>
              <a:rPr lang="fr-CA" sz="2400" b="1" dirty="0">
                <a:solidFill>
                  <a:srgbClr val="FA4098"/>
                </a:solidFill>
              </a:rPr>
              <a:t>!=</a:t>
            </a:r>
            <a:r>
              <a:rPr lang="fr-CA" sz="2400" dirty="0">
                <a:solidFill>
                  <a:srgbClr val="9073D1"/>
                </a:solidFill>
              </a:rPr>
              <a:t> </a:t>
            </a:r>
            <a:r>
              <a:rPr lang="fr-CA" sz="2400" dirty="0">
                <a:solidFill>
                  <a:srgbClr val="739CD1"/>
                </a:solidFill>
              </a:rPr>
              <a:t>"allo_" (</a:t>
            </a:r>
            <a:r>
              <a:rPr lang="fr-CA" sz="2400" b="1" dirty="0">
                <a:solidFill>
                  <a:srgbClr val="73B3D1"/>
                </a:solidFill>
              </a:rPr>
              <a:t>true</a:t>
            </a:r>
            <a:r>
              <a:rPr lang="fr-CA" sz="2400" dirty="0">
                <a:solidFill>
                  <a:srgbClr val="739CD1"/>
                </a:solidFill>
              </a:rPr>
              <a:t>, différents)</a:t>
            </a:r>
          </a:p>
        </p:txBody>
      </p:sp>
    </p:spTree>
    <p:extLst>
      <p:ext uri="{BB962C8B-B14F-4D97-AF65-F5344CB8AC3E}">
        <p14:creationId xmlns:p14="http://schemas.microsoft.com/office/powerpoint/2010/main" val="1980372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887CDB20-6127-41F4-818B-8D764C071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 </a:t>
            </a:r>
            <a:r>
              <a:rPr lang="fr-CA" b="1" dirty="0">
                <a:solidFill>
                  <a:srgbClr val="FA4098"/>
                </a:solidFill>
              </a:rPr>
              <a:t>Priorité des opérateurs</a:t>
            </a:r>
          </a:p>
          <a:p>
            <a:pPr lvl="1"/>
            <a:r>
              <a:rPr lang="fr-CA" dirty="0"/>
              <a:t> Ordre de priorité (Du premier au dernier)</a:t>
            </a:r>
          </a:p>
          <a:p>
            <a:pPr lvl="2"/>
            <a:r>
              <a:rPr lang="fr-CA" dirty="0"/>
              <a:t> </a:t>
            </a:r>
            <a:r>
              <a:rPr lang="fr-CA" b="1" dirty="0">
                <a:solidFill>
                  <a:srgbClr val="FA4098"/>
                </a:solidFill>
              </a:rPr>
              <a:t>Parenthèses</a:t>
            </a:r>
          </a:p>
          <a:p>
            <a:pPr lvl="2"/>
            <a:r>
              <a:rPr lang="fr-CA" dirty="0"/>
              <a:t> </a:t>
            </a:r>
            <a:r>
              <a:rPr lang="fr-CA" b="1" dirty="0">
                <a:solidFill>
                  <a:srgbClr val="FA4098"/>
                </a:solidFill>
              </a:rPr>
              <a:t>*</a:t>
            </a:r>
            <a:r>
              <a:rPr lang="fr-CA" dirty="0"/>
              <a:t>, </a:t>
            </a:r>
            <a:r>
              <a:rPr lang="fr-CA" b="1" dirty="0">
                <a:solidFill>
                  <a:srgbClr val="FA4098"/>
                </a:solidFill>
              </a:rPr>
              <a:t>/</a:t>
            </a:r>
          </a:p>
          <a:p>
            <a:pPr lvl="2"/>
            <a:r>
              <a:rPr lang="fr-CA" dirty="0"/>
              <a:t> </a:t>
            </a:r>
            <a:r>
              <a:rPr lang="fr-CA" b="1" dirty="0">
                <a:solidFill>
                  <a:srgbClr val="FA4098"/>
                </a:solidFill>
              </a:rPr>
              <a:t>+</a:t>
            </a:r>
            <a:r>
              <a:rPr lang="fr-CA" dirty="0"/>
              <a:t>, </a:t>
            </a:r>
            <a:r>
              <a:rPr lang="fr-CA" b="1" dirty="0">
                <a:solidFill>
                  <a:srgbClr val="FA4098"/>
                </a:solidFill>
              </a:rPr>
              <a:t>-</a:t>
            </a:r>
          </a:p>
          <a:p>
            <a:pPr lvl="2"/>
            <a:r>
              <a:rPr lang="fr-CA" dirty="0"/>
              <a:t> </a:t>
            </a:r>
            <a:r>
              <a:rPr lang="fr-CA" b="1" dirty="0">
                <a:solidFill>
                  <a:srgbClr val="FA4098"/>
                </a:solidFill>
              </a:rPr>
              <a:t>&lt;</a:t>
            </a:r>
            <a:r>
              <a:rPr lang="fr-CA" dirty="0"/>
              <a:t>, </a:t>
            </a:r>
            <a:r>
              <a:rPr lang="fr-CA" b="1" dirty="0">
                <a:solidFill>
                  <a:srgbClr val="FA4098"/>
                </a:solidFill>
              </a:rPr>
              <a:t>&lt;=</a:t>
            </a:r>
            <a:r>
              <a:rPr lang="fr-CA" dirty="0"/>
              <a:t>, </a:t>
            </a:r>
            <a:r>
              <a:rPr lang="fr-CA" b="1" dirty="0">
                <a:solidFill>
                  <a:srgbClr val="FA4098"/>
                </a:solidFill>
              </a:rPr>
              <a:t>&gt;</a:t>
            </a:r>
            <a:r>
              <a:rPr lang="fr-CA" dirty="0"/>
              <a:t>, </a:t>
            </a:r>
            <a:r>
              <a:rPr lang="fr-CA" b="1" dirty="0">
                <a:solidFill>
                  <a:srgbClr val="FA4098"/>
                </a:solidFill>
              </a:rPr>
              <a:t>&gt;=</a:t>
            </a:r>
            <a:r>
              <a:rPr lang="fr-CA" dirty="0"/>
              <a:t>, </a:t>
            </a:r>
            <a:r>
              <a:rPr lang="fr-CA" b="1" dirty="0">
                <a:solidFill>
                  <a:srgbClr val="FA4098"/>
                </a:solidFill>
              </a:rPr>
              <a:t>==</a:t>
            </a:r>
            <a:r>
              <a:rPr lang="fr-CA" dirty="0"/>
              <a:t>, </a:t>
            </a:r>
            <a:r>
              <a:rPr lang="fr-CA" b="1" dirty="0">
                <a:solidFill>
                  <a:srgbClr val="FA4098"/>
                </a:solidFill>
              </a:rPr>
              <a:t>!=</a:t>
            </a:r>
          </a:p>
          <a:p>
            <a:pPr lvl="2"/>
            <a:r>
              <a:rPr lang="fr-CA" b="1" dirty="0"/>
              <a:t> </a:t>
            </a:r>
            <a:r>
              <a:rPr lang="fr-CA" b="1" dirty="0">
                <a:solidFill>
                  <a:srgbClr val="FA4098"/>
                </a:solidFill>
              </a:rPr>
              <a:t>=</a:t>
            </a:r>
            <a:endParaRPr lang="fr-CA" b="1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324A5FB3-76C9-44FD-8BB3-BD3F33591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Opérateurs de comparaison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DF67722-549F-4958-9A17-DA4C4E6CE0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916" y="5522976"/>
            <a:ext cx="4829175" cy="51435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F97ED52-7C8A-4C46-9A1A-1AC0917AEE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612" y="4420621"/>
            <a:ext cx="4829175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579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134D3E8-F8DC-4A05-A56D-E1FA123B5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 </a:t>
            </a:r>
            <a:r>
              <a:rPr lang="fr-CA" b="1" dirty="0"/>
              <a:t>Booléens</a:t>
            </a:r>
          </a:p>
          <a:p>
            <a:pPr lvl="1"/>
            <a:r>
              <a:rPr lang="fr-CA" dirty="0"/>
              <a:t> Nous connaissons donc maintenant les « données de type </a:t>
            </a:r>
            <a:r>
              <a:rPr lang="fr-CA" b="1" dirty="0"/>
              <a:t>booléen</a:t>
            </a:r>
            <a:r>
              <a:rPr lang="fr-CA" dirty="0"/>
              <a:t> » (</a:t>
            </a:r>
            <a:r>
              <a:rPr lang="fr-CA" b="1" dirty="0">
                <a:solidFill>
                  <a:srgbClr val="FA4098"/>
                </a:solidFill>
              </a:rPr>
              <a:t>true</a:t>
            </a:r>
            <a:r>
              <a:rPr lang="fr-CA" dirty="0"/>
              <a:t> et </a:t>
            </a:r>
            <a:r>
              <a:rPr lang="fr-CA" b="1" dirty="0">
                <a:solidFill>
                  <a:srgbClr val="FA4098"/>
                </a:solidFill>
              </a:rPr>
              <a:t>false</a:t>
            </a:r>
            <a:r>
              <a:rPr lang="fr-CA" dirty="0"/>
              <a:t>) et les </a:t>
            </a:r>
            <a:r>
              <a:rPr lang="fr-CA" b="1" dirty="0"/>
              <a:t>opérateurs de comparaison</a:t>
            </a:r>
            <a:r>
              <a:rPr lang="fr-CA" dirty="0"/>
              <a:t> </a:t>
            </a:r>
            <a:r>
              <a:rPr lang="fr-CA" b="1" dirty="0">
                <a:solidFill>
                  <a:srgbClr val="FA40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fr-CA" dirty="0"/>
              <a:t>, </a:t>
            </a:r>
            <a:r>
              <a:rPr lang="fr-CA" b="1" dirty="0">
                <a:solidFill>
                  <a:srgbClr val="FA40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fr-CA" dirty="0"/>
              <a:t>, </a:t>
            </a:r>
            <a:r>
              <a:rPr lang="fr-CA" b="1" dirty="0">
                <a:solidFill>
                  <a:srgbClr val="FA40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&gt;=</a:t>
            </a:r>
            <a:r>
              <a:rPr lang="fr-CA" dirty="0"/>
              <a:t>, </a:t>
            </a:r>
            <a:r>
              <a:rPr lang="fr-CA" b="1" dirty="0">
                <a:solidFill>
                  <a:srgbClr val="FA40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&lt;=</a:t>
            </a:r>
            <a:r>
              <a:rPr lang="fr-CA" dirty="0"/>
              <a:t>, </a:t>
            </a:r>
            <a:r>
              <a:rPr lang="fr-CA" b="1" dirty="0">
                <a:solidFill>
                  <a:srgbClr val="FA40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</a:t>
            </a:r>
            <a:r>
              <a:rPr lang="fr-CA" dirty="0"/>
              <a:t>, </a:t>
            </a:r>
            <a:r>
              <a:rPr lang="fr-CA" b="1" dirty="0">
                <a:solidFill>
                  <a:srgbClr val="FA40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!=</a:t>
            </a:r>
            <a:endParaRPr lang="fr-CA" b="1" dirty="0">
              <a:solidFill>
                <a:srgbClr val="FA4098"/>
              </a:solidFill>
            </a:endParaRPr>
          </a:p>
          <a:p>
            <a:pPr lvl="2"/>
            <a:r>
              <a:rPr lang="fr-CA" dirty="0"/>
              <a:t> Exemples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1AFC5F46-E057-4B7B-9237-8335B7B60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Opérateurs de comparaison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0D58073-5BEE-4C1F-9EBB-1265B8C23FC9}"/>
              </a:ext>
            </a:extLst>
          </p:cNvPr>
          <p:cNvSpPr txBox="1"/>
          <p:nvPr/>
        </p:nvSpPr>
        <p:spPr>
          <a:xfrm>
            <a:off x="4194066" y="2972318"/>
            <a:ext cx="2732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dirty="0">
                <a:solidFill>
                  <a:srgbClr val="739CD1"/>
                </a:solidFill>
              </a:rPr>
              <a:t>5</a:t>
            </a:r>
            <a:r>
              <a:rPr lang="fr-CA" sz="2800" dirty="0">
                <a:solidFill>
                  <a:srgbClr val="9073D1"/>
                </a:solidFill>
              </a:rPr>
              <a:t> </a:t>
            </a:r>
            <a:r>
              <a:rPr lang="fr-CA" sz="2800" b="1" dirty="0">
                <a:solidFill>
                  <a:srgbClr val="FA4098"/>
                </a:solidFill>
              </a:rPr>
              <a:t>&gt;=</a:t>
            </a:r>
            <a:r>
              <a:rPr lang="fr-CA" sz="2800" dirty="0">
                <a:solidFill>
                  <a:srgbClr val="9073D1"/>
                </a:solidFill>
              </a:rPr>
              <a:t> </a:t>
            </a:r>
            <a:r>
              <a:rPr lang="fr-CA" sz="2800" dirty="0">
                <a:solidFill>
                  <a:srgbClr val="739CD1"/>
                </a:solidFill>
              </a:rPr>
              <a:t>5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A66721E-A7ED-4581-8516-C125C07D697D}"/>
              </a:ext>
            </a:extLst>
          </p:cNvPr>
          <p:cNvSpPr txBox="1"/>
          <p:nvPr/>
        </p:nvSpPr>
        <p:spPr>
          <a:xfrm>
            <a:off x="2507968" y="3603998"/>
            <a:ext cx="61051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A" sz="2800" dirty="0">
                <a:solidFill>
                  <a:srgbClr val="739CD1"/>
                </a:solidFill>
              </a:rPr>
              <a:t>5</a:t>
            </a:r>
            <a:r>
              <a:rPr lang="fr-CA" sz="2800" dirty="0">
                <a:solidFill>
                  <a:srgbClr val="9073D1"/>
                </a:solidFill>
              </a:rPr>
              <a:t> </a:t>
            </a:r>
            <a:r>
              <a:rPr lang="fr-CA" sz="2800" b="1" dirty="0">
                <a:solidFill>
                  <a:srgbClr val="FA4098"/>
                </a:solidFill>
              </a:rPr>
              <a:t>&lt;</a:t>
            </a:r>
            <a:r>
              <a:rPr lang="fr-CA" sz="2800" dirty="0">
                <a:solidFill>
                  <a:srgbClr val="9073D1"/>
                </a:solidFill>
              </a:rPr>
              <a:t> </a:t>
            </a:r>
            <a:r>
              <a:rPr lang="fr-CA" sz="2800" dirty="0">
                <a:solidFill>
                  <a:srgbClr val="739CD1"/>
                </a:solidFill>
              </a:rPr>
              <a:t>5</a:t>
            </a:r>
            <a:r>
              <a:rPr lang="fr-CA" sz="2800" dirty="0">
                <a:solidFill>
                  <a:srgbClr val="9073D1"/>
                </a:solidFill>
              </a:rPr>
              <a:t> </a:t>
            </a:r>
            <a:endParaRPr lang="fr-CA" sz="28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223BD81-9746-4663-9263-A493BBA986E7}"/>
              </a:ext>
            </a:extLst>
          </p:cNvPr>
          <p:cNvSpPr txBox="1"/>
          <p:nvPr/>
        </p:nvSpPr>
        <p:spPr>
          <a:xfrm>
            <a:off x="2507968" y="4235678"/>
            <a:ext cx="61051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A" sz="2800" dirty="0">
                <a:solidFill>
                  <a:srgbClr val="739CD1"/>
                </a:solidFill>
              </a:rPr>
              <a:t>"allo" </a:t>
            </a:r>
            <a:r>
              <a:rPr lang="fr-CA" sz="2800" b="1" dirty="0">
                <a:solidFill>
                  <a:srgbClr val="FA4098"/>
                </a:solidFill>
              </a:rPr>
              <a:t>!=</a:t>
            </a:r>
            <a:r>
              <a:rPr lang="fr-CA" sz="2800" dirty="0">
                <a:solidFill>
                  <a:srgbClr val="9073D1"/>
                </a:solidFill>
              </a:rPr>
              <a:t> </a:t>
            </a:r>
            <a:r>
              <a:rPr lang="fr-CA" sz="2800" dirty="0">
                <a:solidFill>
                  <a:srgbClr val="739CD1"/>
                </a:solidFill>
              </a:rPr>
              <a:t>"allo  "</a:t>
            </a:r>
            <a:r>
              <a:rPr lang="fr-CA" sz="2800" dirty="0">
                <a:solidFill>
                  <a:srgbClr val="9073D1"/>
                </a:solidFill>
              </a:rPr>
              <a:t> </a:t>
            </a:r>
            <a:endParaRPr lang="fr-CA" sz="28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19331DE-82BB-487F-B5E7-D584DAE27485}"/>
              </a:ext>
            </a:extLst>
          </p:cNvPr>
          <p:cNvSpPr txBox="1"/>
          <p:nvPr/>
        </p:nvSpPr>
        <p:spPr>
          <a:xfrm>
            <a:off x="7333488" y="3003095"/>
            <a:ext cx="829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>
                <a:solidFill>
                  <a:srgbClr val="73B3D1"/>
                </a:solidFill>
              </a:rPr>
              <a:t>true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8DA4D0E-FEDD-44C6-869D-9A732B0056D8}"/>
              </a:ext>
            </a:extLst>
          </p:cNvPr>
          <p:cNvSpPr txBox="1"/>
          <p:nvPr/>
        </p:nvSpPr>
        <p:spPr>
          <a:xfrm>
            <a:off x="7333488" y="3634775"/>
            <a:ext cx="829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>
                <a:solidFill>
                  <a:srgbClr val="73B3D1"/>
                </a:solidFill>
              </a:rPr>
              <a:t>false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77FA897-32D9-426A-9709-89AC214F5F60}"/>
              </a:ext>
            </a:extLst>
          </p:cNvPr>
          <p:cNvSpPr txBox="1"/>
          <p:nvPr/>
        </p:nvSpPr>
        <p:spPr>
          <a:xfrm>
            <a:off x="7333488" y="4266455"/>
            <a:ext cx="829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>
                <a:solidFill>
                  <a:srgbClr val="73B3D1"/>
                </a:solidFill>
              </a:rPr>
              <a:t>true</a:t>
            </a:r>
          </a:p>
        </p:txBody>
      </p:sp>
    </p:spTree>
    <p:extLst>
      <p:ext uri="{BB962C8B-B14F-4D97-AF65-F5344CB8AC3E}">
        <p14:creationId xmlns:p14="http://schemas.microsoft.com/office/powerpoint/2010/main" val="508109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134D3E8-F8DC-4A05-A56D-E1FA123B5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CA" dirty="0"/>
              <a:t> </a:t>
            </a:r>
            <a:r>
              <a:rPr lang="fr-CA" b="1" dirty="0"/>
              <a:t>Opérateurs logiques</a:t>
            </a:r>
          </a:p>
          <a:p>
            <a:pPr lvl="1"/>
            <a:r>
              <a:rPr lang="fr-CA" dirty="0"/>
              <a:t> Permettent de combiner plusieurs expressions de comparaison !</a:t>
            </a:r>
          </a:p>
          <a:p>
            <a:pPr lvl="1"/>
            <a:endParaRPr lang="fr-CA" dirty="0"/>
          </a:p>
          <a:p>
            <a:pPr lvl="1"/>
            <a:r>
              <a:rPr lang="fr-CA" dirty="0"/>
              <a:t> ET 	</a:t>
            </a:r>
            <a:r>
              <a:rPr lang="fr-CA" b="1" dirty="0">
                <a:solidFill>
                  <a:srgbClr val="FA40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&amp;&amp;</a:t>
            </a:r>
            <a:r>
              <a:rPr lang="fr-CA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endParaRPr lang="fr-CA" dirty="0"/>
          </a:p>
          <a:p>
            <a:pPr lvl="2"/>
            <a:r>
              <a:rPr lang="fr-CA" dirty="0"/>
              <a:t> Les 2 conditions </a:t>
            </a:r>
            <a:r>
              <a:rPr lang="fr-CA" b="1" u="sng" dirty="0"/>
              <a:t>doivent</a:t>
            </a:r>
            <a:r>
              <a:rPr lang="fr-CA" dirty="0"/>
              <a:t> être </a:t>
            </a:r>
            <a:r>
              <a:rPr lang="fr-CA" dirty="0">
                <a:solidFill>
                  <a:srgbClr val="FA4098"/>
                </a:solidFill>
              </a:rPr>
              <a:t>true</a:t>
            </a:r>
          </a:p>
          <a:p>
            <a:pPr marL="914400" lvl="2" indent="0" algn="ctr">
              <a:buNone/>
            </a:pPr>
            <a:r>
              <a:rPr lang="fr-CA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&lt; 2 </a:t>
            </a:r>
            <a:r>
              <a:rPr lang="fr-CA" b="1" dirty="0">
                <a:solidFill>
                  <a:srgbClr val="FA40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&amp;&amp;</a:t>
            </a:r>
            <a:r>
              <a:rPr lang="fr-CA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CA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 &gt; 3</a:t>
            </a:r>
            <a:r>
              <a:rPr lang="fr-CA" b="1" dirty="0">
                <a:solidFill>
                  <a:schemeClr val="tx1"/>
                </a:solidFill>
              </a:rPr>
              <a:t>	</a:t>
            </a:r>
            <a:r>
              <a:rPr lang="fr-CA" dirty="0"/>
              <a:t>(</a:t>
            </a:r>
            <a:r>
              <a:rPr lang="fr-CA" b="1" dirty="0">
                <a:solidFill>
                  <a:srgbClr val="FA4098"/>
                </a:solidFill>
              </a:rPr>
              <a:t>false</a:t>
            </a:r>
            <a:r>
              <a:rPr lang="fr-CA" dirty="0"/>
              <a:t>, car </a:t>
            </a:r>
            <a:r>
              <a:rPr lang="fr-CA" b="1" dirty="0"/>
              <a:t>2 &gt; 3 </a:t>
            </a:r>
            <a:r>
              <a:rPr lang="fr-CA" dirty="0"/>
              <a:t>n’est pas </a:t>
            </a:r>
            <a:r>
              <a:rPr lang="fr-CA" dirty="0">
                <a:solidFill>
                  <a:srgbClr val="FA4098"/>
                </a:solidFill>
              </a:rPr>
              <a:t>true</a:t>
            </a:r>
            <a:r>
              <a:rPr lang="fr-CA" dirty="0"/>
              <a:t>)</a:t>
            </a:r>
            <a:endParaRPr lang="fr-CA" dirty="0">
              <a:solidFill>
                <a:srgbClr val="FA4098"/>
              </a:solidFill>
            </a:endParaRPr>
          </a:p>
          <a:p>
            <a:pPr lvl="1"/>
            <a:endParaRPr lang="fr-CA" dirty="0"/>
          </a:p>
          <a:p>
            <a:pPr lvl="1"/>
            <a:r>
              <a:rPr lang="fr-CA" dirty="0"/>
              <a:t> OU	</a:t>
            </a:r>
            <a:r>
              <a:rPr lang="fr-CA" b="1" dirty="0">
                <a:solidFill>
                  <a:srgbClr val="FA40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||</a:t>
            </a:r>
            <a:r>
              <a:rPr lang="fr-CA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endParaRPr lang="fr-CA" dirty="0"/>
          </a:p>
          <a:p>
            <a:pPr lvl="2"/>
            <a:r>
              <a:rPr lang="fr-CA" dirty="0"/>
              <a:t> </a:t>
            </a:r>
            <a:r>
              <a:rPr lang="fr-CA" b="1" u="sng" dirty="0"/>
              <a:t>Au moins une</a:t>
            </a:r>
            <a:r>
              <a:rPr lang="fr-CA" dirty="0"/>
              <a:t> condition doit être </a:t>
            </a:r>
            <a:r>
              <a:rPr lang="fr-CA" dirty="0">
                <a:solidFill>
                  <a:srgbClr val="FA4098"/>
                </a:solidFill>
              </a:rPr>
              <a:t>true</a:t>
            </a:r>
          </a:p>
          <a:p>
            <a:pPr marL="914400" lvl="2" indent="0" algn="ctr">
              <a:buNone/>
            </a:pPr>
            <a:r>
              <a:rPr lang="fr-CA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&lt; 2</a:t>
            </a:r>
            <a:r>
              <a:rPr lang="fr-CA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CA" b="1" dirty="0">
                <a:solidFill>
                  <a:srgbClr val="FA40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||</a:t>
            </a:r>
            <a:r>
              <a:rPr lang="fr-CA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CA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 &gt; 3</a:t>
            </a:r>
            <a:r>
              <a:rPr lang="fr-CA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fr-CA" dirty="0">
                <a:cs typeface="Courier New" panose="02070309020205020404" pitchFamily="49" charset="0"/>
              </a:rPr>
              <a:t>(</a:t>
            </a:r>
            <a:r>
              <a:rPr lang="fr-CA" b="1" dirty="0">
                <a:solidFill>
                  <a:srgbClr val="FA4098"/>
                </a:solidFill>
                <a:cs typeface="Courier New" panose="02070309020205020404" pitchFamily="49" charset="0"/>
              </a:rPr>
              <a:t>true</a:t>
            </a:r>
            <a:r>
              <a:rPr lang="fr-CA" dirty="0">
                <a:cs typeface="Courier New" panose="02070309020205020404" pitchFamily="49" charset="0"/>
              </a:rPr>
              <a:t>, car </a:t>
            </a:r>
            <a:r>
              <a:rPr lang="fr-CA" b="1" dirty="0">
                <a:cs typeface="Courier New" panose="02070309020205020404" pitchFamily="49" charset="0"/>
              </a:rPr>
              <a:t>1 &lt; 2</a:t>
            </a:r>
            <a:r>
              <a:rPr lang="fr-CA" dirty="0">
                <a:cs typeface="Courier New" panose="02070309020205020404" pitchFamily="49" charset="0"/>
              </a:rPr>
              <a:t> est </a:t>
            </a:r>
            <a:r>
              <a:rPr lang="fr-CA" dirty="0">
                <a:solidFill>
                  <a:srgbClr val="FA4098"/>
                </a:solidFill>
                <a:cs typeface="Courier New" panose="02070309020205020404" pitchFamily="49" charset="0"/>
              </a:rPr>
              <a:t>true</a:t>
            </a:r>
            <a:r>
              <a:rPr lang="fr-CA" dirty="0">
                <a:cs typeface="Courier New" panose="02070309020205020404" pitchFamily="49" charset="0"/>
              </a:rPr>
              <a:t>)</a:t>
            </a:r>
          </a:p>
          <a:p>
            <a:pPr marL="914400" lvl="2" indent="0" algn="ctr">
              <a:buNone/>
            </a:pPr>
            <a:endParaRPr lang="fr-CA" dirty="0"/>
          </a:p>
          <a:p>
            <a:pPr lvl="1"/>
            <a:r>
              <a:rPr lang="fr-CA" dirty="0"/>
              <a:t> INVERSE 	</a:t>
            </a:r>
            <a:r>
              <a:rPr lang="fr-CA" b="1" dirty="0">
                <a:solidFill>
                  <a:srgbClr val="FA40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  <a:r>
              <a:rPr lang="fr-CA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endParaRPr lang="fr-CA" dirty="0"/>
          </a:p>
          <a:p>
            <a:pPr lvl="2"/>
            <a:r>
              <a:rPr lang="fr-CA" dirty="0"/>
              <a:t> Le booléen est </a:t>
            </a:r>
            <a:r>
              <a:rPr lang="fr-CA" dirty="0">
                <a:solidFill>
                  <a:srgbClr val="FA4098"/>
                </a:solidFill>
              </a:rPr>
              <a:t>inversé</a:t>
            </a:r>
            <a:r>
              <a:rPr lang="fr-CA" dirty="0"/>
              <a:t> (true devient false, false devient true)</a:t>
            </a:r>
          </a:p>
          <a:p>
            <a:pPr marL="914400" lvl="2" indent="0" algn="ctr">
              <a:buNone/>
            </a:pPr>
            <a:r>
              <a:rPr lang="fr-CA" b="1" dirty="0">
                <a:solidFill>
                  <a:srgbClr val="FA40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  <a:r>
              <a:rPr lang="fr-CA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 &lt; 2)</a:t>
            </a:r>
            <a:r>
              <a:rPr lang="fr-CA" dirty="0"/>
              <a:t>	(</a:t>
            </a:r>
            <a:r>
              <a:rPr lang="fr-CA" b="1" dirty="0">
                <a:solidFill>
                  <a:srgbClr val="FA4098"/>
                </a:solidFill>
              </a:rPr>
              <a:t>false</a:t>
            </a:r>
            <a:r>
              <a:rPr lang="fr-CA" dirty="0"/>
              <a:t>, car </a:t>
            </a:r>
            <a:r>
              <a:rPr lang="fr-CA" b="1" dirty="0"/>
              <a:t>1 &lt; 2</a:t>
            </a:r>
            <a:r>
              <a:rPr lang="fr-CA" dirty="0"/>
              <a:t> était </a:t>
            </a:r>
            <a:r>
              <a:rPr lang="fr-CA" dirty="0">
                <a:solidFill>
                  <a:srgbClr val="FA4098"/>
                </a:solidFill>
              </a:rPr>
              <a:t>true</a:t>
            </a:r>
            <a:r>
              <a:rPr lang="fr-CA" dirty="0"/>
              <a:t>, mais on inverse)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1AFC5F46-E057-4B7B-9237-8335B7B60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Opérateurs logiques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367DE7D-18AC-4C4F-B5EE-2E026C837CA4}"/>
              </a:ext>
            </a:extLst>
          </p:cNvPr>
          <p:cNvSpPr txBox="1"/>
          <p:nvPr/>
        </p:nvSpPr>
        <p:spPr>
          <a:xfrm>
            <a:off x="0" y="6488668"/>
            <a:ext cx="7193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FA4098"/>
                </a:solidFill>
              </a:rPr>
              <a:t>||</a:t>
            </a:r>
            <a:r>
              <a:rPr lang="fr-CA" dirty="0">
                <a:solidFill>
                  <a:srgbClr val="739CD1"/>
                </a:solidFill>
              </a:rPr>
              <a:t> </a:t>
            </a:r>
            <a:r>
              <a:rPr lang="fr-CA" dirty="0">
                <a:solidFill>
                  <a:srgbClr val="7385D1"/>
                </a:solidFill>
              </a:rPr>
              <a:t>représente deux barres verticales, et non deux L minuscules.</a:t>
            </a:r>
          </a:p>
        </p:txBody>
      </p:sp>
    </p:spTree>
    <p:extLst>
      <p:ext uri="{BB962C8B-B14F-4D97-AF65-F5344CB8AC3E}">
        <p14:creationId xmlns:p14="http://schemas.microsoft.com/office/powerpoint/2010/main" val="3564014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134D3E8-F8DC-4A05-A56D-E1FA123B5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/>
              <a:t> </a:t>
            </a:r>
            <a:r>
              <a:rPr lang="fr-CA" b="1" dirty="0"/>
              <a:t>Opérateurs logiques</a:t>
            </a:r>
          </a:p>
          <a:p>
            <a:pPr lvl="1"/>
            <a:r>
              <a:rPr lang="fr-CA" dirty="0"/>
              <a:t> Exemples concrets</a:t>
            </a:r>
          </a:p>
          <a:p>
            <a:pPr marL="914400" lvl="2" indent="0">
              <a:buNone/>
            </a:pPr>
            <a:r>
              <a:rPr lang="fr-CA" dirty="0"/>
              <a:t>🐦 	</a:t>
            </a:r>
          </a:p>
          <a:p>
            <a:pPr marL="914400" lvl="2" indent="0">
              <a:buNone/>
            </a:pPr>
            <a:r>
              <a:rPr lang="fr-CA" dirty="0"/>
              <a:t>🎈 	</a:t>
            </a:r>
          </a:p>
          <a:p>
            <a:pPr marL="914400" lvl="2" indent="0">
              <a:buNone/>
            </a:pPr>
            <a:r>
              <a:rPr lang="fr-CA" dirty="0"/>
              <a:t>🐝 	</a:t>
            </a:r>
            <a:endParaRPr lang="fr-CA" dirty="0">
              <a:solidFill>
                <a:srgbClr val="73B3D1"/>
              </a:solidFill>
            </a:endParaRPr>
          </a:p>
          <a:p>
            <a:pPr marL="914400" lvl="2" indent="0">
              <a:buNone/>
            </a:pPr>
            <a:endParaRPr lang="fr-CA" dirty="0"/>
          </a:p>
          <a:p>
            <a:pPr lvl="2"/>
            <a:r>
              <a:rPr lang="fr-CA" dirty="0"/>
              <a:t> Le prix d’une </a:t>
            </a:r>
            <a:r>
              <a:rPr lang="fr-CA" b="1" dirty="0"/>
              <a:t>ruche</a:t>
            </a:r>
            <a:r>
              <a:rPr lang="fr-CA" dirty="0"/>
              <a:t> 🐝 est à la fois plus élevé que le prix d’une </a:t>
            </a:r>
            <a:r>
              <a:rPr lang="fr-CA" b="1" dirty="0"/>
              <a:t>perruche</a:t>
            </a:r>
            <a:r>
              <a:rPr lang="fr-CA" dirty="0"/>
              <a:t> 🐦 </a:t>
            </a:r>
            <a:r>
              <a:rPr lang="fr-CA" b="1" u="sng" dirty="0"/>
              <a:t>ET</a:t>
            </a:r>
            <a:r>
              <a:rPr lang="fr-CA" dirty="0"/>
              <a:t> que le prix d’une </a:t>
            </a:r>
            <a:r>
              <a:rPr lang="fr-CA" b="1" dirty="0"/>
              <a:t>baudruche</a:t>
            </a:r>
            <a:r>
              <a:rPr lang="fr-CA" dirty="0"/>
              <a:t> 🎈</a:t>
            </a:r>
            <a:endParaRPr lang="fr-CA" b="1" dirty="0"/>
          </a:p>
          <a:p>
            <a:pPr marL="914400" lvl="2" indent="0" algn="ctr">
              <a:buNone/>
            </a:pPr>
            <a:endParaRPr lang="fr-CA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lvl="2" indent="0" algn="ctr">
              <a:buNone/>
            </a:pPr>
            <a:endParaRPr lang="fr-CA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lvl="2" indent="0" algn="ctr">
              <a:buNone/>
            </a:pPr>
            <a:endParaRPr lang="fr-CA" dirty="0">
              <a:cs typeface="Courier New" panose="02070309020205020404" pitchFamily="49" charset="0"/>
            </a:endParaRPr>
          </a:p>
          <a:p>
            <a:pPr marL="914400" lvl="2" indent="0" algn="ctr">
              <a:buNone/>
            </a:pPr>
            <a:endParaRPr lang="fr-CA" dirty="0">
              <a:cs typeface="Courier New" panose="02070309020205020404" pitchFamily="49" charset="0"/>
            </a:endParaRPr>
          </a:p>
          <a:p>
            <a:pPr marL="914400" lvl="2" indent="0">
              <a:buNone/>
            </a:pPr>
            <a:endParaRPr lang="fr-CA" dirty="0">
              <a:cs typeface="Courier New" panose="02070309020205020404" pitchFamily="49" charset="0"/>
            </a:endParaRPr>
          </a:p>
          <a:p>
            <a:pPr lvl="2"/>
            <a:endParaRPr lang="fr-CA" dirty="0">
              <a:cs typeface="Courier New" panose="02070309020205020404" pitchFamily="49" charset="0"/>
            </a:endParaRPr>
          </a:p>
          <a:p>
            <a:pPr marL="914400" lvl="2" indent="0" algn="ctr">
              <a:buNone/>
            </a:pPr>
            <a:endParaRPr lang="fr-CA" dirty="0"/>
          </a:p>
          <a:p>
            <a:pPr marL="914400" lvl="2" indent="0" algn="ctr">
              <a:buNone/>
            </a:pPr>
            <a:endParaRPr lang="fr-CA" b="1" dirty="0">
              <a:solidFill>
                <a:srgbClr val="FA4098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1AFC5F46-E057-4B7B-9237-8335B7B60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Opérateurs logiques</a:t>
            </a:r>
          </a:p>
        </p:txBody>
      </p:sp>
      <p:sp>
        <p:nvSpPr>
          <p:cNvPr id="12" name="Interdiction 11">
            <a:extLst>
              <a:ext uri="{FF2B5EF4-FFF2-40B4-BE49-F238E27FC236}">
                <a16:creationId xmlns:a16="http://schemas.microsoft.com/office/drawing/2014/main" id="{558A62F8-A280-4185-AED0-BB32E7FBC01A}"/>
              </a:ext>
            </a:extLst>
          </p:cNvPr>
          <p:cNvSpPr/>
          <p:nvPr/>
        </p:nvSpPr>
        <p:spPr>
          <a:xfrm>
            <a:off x="838200" y="6061259"/>
            <a:ext cx="438912" cy="438912"/>
          </a:xfrm>
          <a:prstGeom prst="noSmoking">
            <a:avLst/>
          </a:prstGeom>
          <a:solidFill>
            <a:srgbClr val="FA4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>
              <a:solidFill>
                <a:schemeClr val="tx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7D29B49-2D0B-40EE-A293-57C9C8CB2CB0}"/>
              </a:ext>
            </a:extLst>
          </p:cNvPr>
          <p:cNvSpPr txBox="1"/>
          <p:nvPr/>
        </p:nvSpPr>
        <p:spPr>
          <a:xfrm>
            <a:off x="314679" y="5440492"/>
            <a:ext cx="6407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73B3D1"/>
                </a:solidFill>
                <a:cs typeface="Courier New" panose="02070309020205020404" pitchFamily="49" charset="0"/>
              </a:rPr>
              <a:t> </a:t>
            </a:r>
            <a:r>
              <a:rPr lang="fr-CA" dirty="0">
                <a:solidFill>
                  <a:srgbClr val="7385D1"/>
                </a:solidFill>
                <a:cs typeface="Courier New" panose="02070309020205020404" pitchFamily="49" charset="0"/>
              </a:rPr>
              <a:t>Attention ! On </a:t>
            </a:r>
            <a:r>
              <a:rPr lang="fr-CA" b="1" u="sng" dirty="0">
                <a:solidFill>
                  <a:srgbClr val="7385D1"/>
                </a:solidFill>
                <a:cs typeface="Courier New" panose="02070309020205020404" pitchFamily="49" charset="0"/>
              </a:rPr>
              <a:t>ne doit pas</a:t>
            </a:r>
            <a:r>
              <a:rPr lang="fr-CA" dirty="0">
                <a:solidFill>
                  <a:srgbClr val="7385D1"/>
                </a:solidFill>
                <a:cs typeface="Courier New" panose="02070309020205020404" pitchFamily="49" charset="0"/>
              </a:rPr>
              <a:t> écrire l’expression comme ceci :</a:t>
            </a:r>
          </a:p>
          <a:p>
            <a:endParaRPr lang="fr-CA" dirty="0">
              <a:solidFill>
                <a:srgbClr val="73B3D1"/>
              </a:solidFill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3D7D7F39-4EE6-4645-B33C-6C72522F28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8639" y="1956040"/>
            <a:ext cx="3435016" cy="1053523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772B7191-DF05-4AFD-B0C1-2E8802DC93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719" y="4702787"/>
            <a:ext cx="8782050" cy="49530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E8D105BA-5CDE-4D23-8EE6-F9683A4727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316" y="5817247"/>
            <a:ext cx="6962775" cy="952500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1488D6A7-E0D7-4356-83A8-BDEFCEA36AC5}"/>
              </a:ext>
            </a:extLst>
          </p:cNvPr>
          <p:cNvSpPr txBox="1"/>
          <p:nvPr/>
        </p:nvSpPr>
        <p:spPr>
          <a:xfrm>
            <a:off x="1667275" y="4091051"/>
            <a:ext cx="96829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fr-CA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prixRuche </a:t>
            </a:r>
            <a:r>
              <a:rPr lang="fr-CA" sz="1800" b="1" dirty="0">
                <a:solidFill>
                  <a:srgbClr val="FA40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fr-CA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prixPerruche </a:t>
            </a:r>
            <a:r>
              <a:rPr lang="fr-CA" sz="1800" b="1" dirty="0">
                <a:solidFill>
                  <a:srgbClr val="FA40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&amp;&amp;</a:t>
            </a:r>
            <a:r>
              <a:rPr lang="fr-CA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prixRuche </a:t>
            </a:r>
            <a:r>
              <a:rPr lang="fr-CA" sz="1800" b="1" dirty="0">
                <a:solidFill>
                  <a:srgbClr val="FA40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fr-CA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CA" b="1" dirty="0">
                <a:latin typeface="Courier New" panose="02070309020205020404" pitchFamily="49" charset="0"/>
                <a:cs typeface="Courier New" panose="02070309020205020404" pitchFamily="49" charset="0"/>
              </a:rPr>
              <a:t>prixBaudruche</a:t>
            </a:r>
            <a:endParaRPr lang="fr-CA" sz="18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52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134D3E8-F8DC-4A05-A56D-E1FA123B5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 </a:t>
            </a:r>
            <a:r>
              <a:rPr lang="fr-CA" b="1" dirty="0"/>
              <a:t>Opérateurs logiques</a:t>
            </a:r>
          </a:p>
          <a:p>
            <a:pPr lvl="1"/>
            <a:r>
              <a:rPr lang="fr-CA" dirty="0"/>
              <a:t> Exemples concrets</a:t>
            </a:r>
          </a:p>
          <a:p>
            <a:pPr marL="914400" lvl="2" indent="0">
              <a:buNone/>
            </a:pPr>
            <a:r>
              <a:rPr lang="fr-CA" dirty="0"/>
              <a:t>🐦 	</a:t>
            </a:r>
            <a:r>
              <a:rPr lang="fr-CA" sz="2000" dirty="0">
                <a:solidFill>
                  <a:srgbClr val="73B3D1"/>
                </a:solidFill>
              </a:rPr>
              <a:t>let</a:t>
            </a:r>
            <a:r>
              <a:rPr lang="fr-CA" dirty="0"/>
              <a:t> </a:t>
            </a:r>
            <a:r>
              <a:rPr lang="fr-CA" b="1" dirty="0"/>
              <a:t>prixPerruche</a:t>
            </a:r>
            <a:r>
              <a:rPr lang="fr-CA" dirty="0"/>
              <a:t> = 5; </a:t>
            </a:r>
          </a:p>
          <a:p>
            <a:pPr marL="914400" lvl="2" indent="0">
              <a:buNone/>
            </a:pPr>
            <a:r>
              <a:rPr lang="fr-CA" dirty="0"/>
              <a:t>🎈 	</a:t>
            </a:r>
            <a:r>
              <a:rPr lang="fr-CA" sz="2000" dirty="0">
                <a:solidFill>
                  <a:srgbClr val="73B3D1"/>
                </a:solidFill>
              </a:rPr>
              <a:t>let</a:t>
            </a:r>
            <a:r>
              <a:rPr lang="fr-CA" dirty="0"/>
              <a:t> </a:t>
            </a:r>
            <a:r>
              <a:rPr lang="fr-CA" b="1" dirty="0"/>
              <a:t>prixBaudruche</a:t>
            </a:r>
            <a:r>
              <a:rPr lang="fr-CA" dirty="0"/>
              <a:t> = 10; </a:t>
            </a:r>
          </a:p>
          <a:p>
            <a:pPr marL="914400" lvl="2" indent="0">
              <a:buNone/>
            </a:pPr>
            <a:r>
              <a:rPr lang="fr-CA" dirty="0"/>
              <a:t>🐝 	</a:t>
            </a:r>
            <a:r>
              <a:rPr lang="fr-CA" sz="2000" dirty="0">
                <a:solidFill>
                  <a:srgbClr val="73B3D1"/>
                </a:solidFill>
              </a:rPr>
              <a:t>let</a:t>
            </a:r>
            <a:r>
              <a:rPr lang="fr-CA" dirty="0"/>
              <a:t> </a:t>
            </a:r>
            <a:r>
              <a:rPr lang="fr-CA" b="1" dirty="0"/>
              <a:t>prixRuche</a:t>
            </a:r>
            <a:r>
              <a:rPr lang="fr-CA" dirty="0"/>
              <a:t> = 15;</a:t>
            </a:r>
          </a:p>
          <a:p>
            <a:pPr lvl="2"/>
            <a:endParaRPr lang="fr-CA" dirty="0"/>
          </a:p>
          <a:p>
            <a:pPr lvl="2"/>
            <a:r>
              <a:rPr lang="fr-CA" dirty="0"/>
              <a:t> </a:t>
            </a:r>
            <a:r>
              <a:rPr lang="fr-CA" b="1" dirty="0"/>
              <a:t>Au moins un </a:t>
            </a:r>
            <a:r>
              <a:rPr lang="fr-CA" dirty="0"/>
              <a:t>des trois prix est </a:t>
            </a:r>
            <a:r>
              <a:rPr lang="fr-CA" b="1" dirty="0"/>
              <a:t>plus élevé </a:t>
            </a:r>
            <a:r>
              <a:rPr lang="fr-CA" dirty="0"/>
              <a:t>que 13$</a:t>
            </a:r>
          </a:p>
          <a:p>
            <a:pPr marL="0" indent="0" algn="ctr">
              <a:buNone/>
            </a:pPr>
            <a:endParaRPr lang="fr-CA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ctr">
              <a:buNone/>
            </a:pPr>
            <a:r>
              <a:rPr lang="fr-CA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prixPerruche </a:t>
            </a:r>
            <a:r>
              <a:rPr lang="fr-CA" sz="2000" b="1" dirty="0">
                <a:solidFill>
                  <a:srgbClr val="FA40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fr-CA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13 </a:t>
            </a:r>
            <a:r>
              <a:rPr lang="fr-CA" sz="2000" b="1" dirty="0">
                <a:solidFill>
                  <a:srgbClr val="FA40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||</a:t>
            </a:r>
            <a:r>
              <a:rPr lang="fr-CA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prixBaudruche </a:t>
            </a:r>
            <a:r>
              <a:rPr lang="fr-CA" sz="2000" b="1" dirty="0">
                <a:solidFill>
                  <a:srgbClr val="FA40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fr-CA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13 </a:t>
            </a:r>
            <a:r>
              <a:rPr lang="fr-CA" sz="2000" b="1" dirty="0">
                <a:solidFill>
                  <a:srgbClr val="FA40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||</a:t>
            </a:r>
            <a:r>
              <a:rPr lang="fr-CA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prixRuche </a:t>
            </a:r>
            <a:r>
              <a:rPr lang="fr-CA" sz="2000" b="1" dirty="0">
                <a:solidFill>
                  <a:srgbClr val="FA40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fr-CA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13</a:t>
            </a:r>
          </a:p>
          <a:p>
            <a:pPr marL="0" indent="0" algn="ctr">
              <a:buNone/>
            </a:pPr>
            <a:endParaRPr lang="fr-CA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ctr">
              <a:buNone/>
            </a:pPr>
            <a:endParaRPr lang="fr-CA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CA" sz="1600" dirty="0"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fr-CA" sz="1600" dirty="0">
                <a:cs typeface="Courier New" panose="02070309020205020404" pitchFamily="49" charset="0"/>
              </a:rPr>
              <a:t>Attention ! On ne doit pas écrire l’expression comme ceci :</a:t>
            </a:r>
          </a:p>
          <a:p>
            <a:pPr marL="0" indent="0">
              <a:buNone/>
            </a:pPr>
            <a:endParaRPr lang="fr-CA" sz="2000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1AFC5F46-E057-4B7B-9237-8335B7B60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Opérateurs logiques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923FFF2C-FF69-493D-987C-30C43303819F}"/>
              </a:ext>
            </a:extLst>
          </p:cNvPr>
          <p:cNvSpPr txBox="1"/>
          <p:nvPr/>
        </p:nvSpPr>
        <p:spPr>
          <a:xfrm>
            <a:off x="1207235" y="6125151"/>
            <a:ext cx="87066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fr-CA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prixPerruche </a:t>
            </a:r>
            <a:r>
              <a:rPr lang="fr-CA" sz="1600" b="1" dirty="0">
                <a:solidFill>
                  <a:srgbClr val="FA40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||</a:t>
            </a:r>
            <a:r>
              <a:rPr lang="fr-CA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prixBaudruche </a:t>
            </a:r>
            <a:r>
              <a:rPr lang="fr-CA" sz="1600" b="1" dirty="0">
                <a:solidFill>
                  <a:srgbClr val="FA40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||</a:t>
            </a:r>
            <a:r>
              <a:rPr lang="fr-CA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prixRuche </a:t>
            </a:r>
            <a:r>
              <a:rPr lang="fr-CA" sz="1600" b="1" dirty="0">
                <a:solidFill>
                  <a:srgbClr val="FA40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fr-CA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13</a:t>
            </a:r>
          </a:p>
        </p:txBody>
      </p:sp>
      <p:sp>
        <p:nvSpPr>
          <p:cNvPr id="17" name="Interdiction 16">
            <a:extLst>
              <a:ext uri="{FF2B5EF4-FFF2-40B4-BE49-F238E27FC236}">
                <a16:creationId xmlns:a16="http://schemas.microsoft.com/office/drawing/2014/main" id="{144CCC7E-C655-4625-82C6-8D76B396ADAB}"/>
              </a:ext>
            </a:extLst>
          </p:cNvPr>
          <p:cNvSpPr/>
          <p:nvPr/>
        </p:nvSpPr>
        <p:spPr>
          <a:xfrm>
            <a:off x="2176654" y="6148468"/>
            <a:ext cx="338554" cy="338554"/>
          </a:xfrm>
          <a:prstGeom prst="noSmoking">
            <a:avLst/>
          </a:prstGeom>
          <a:solidFill>
            <a:srgbClr val="FA4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>
              <a:solidFill>
                <a:schemeClr val="tx1"/>
              </a:solidFill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A9AEB134-38FD-4B9E-8C36-7371F7449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8639" y="1956040"/>
            <a:ext cx="3435016" cy="105352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D6D37CD-2EFA-4D03-9924-157B4F203F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425" y="4760785"/>
            <a:ext cx="9353550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4618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134D3E8-F8DC-4A05-A56D-E1FA123B5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 </a:t>
            </a:r>
            <a:r>
              <a:rPr lang="fr-CA" b="1" dirty="0"/>
              <a:t>Opérateurs logiques</a:t>
            </a:r>
          </a:p>
          <a:p>
            <a:pPr lvl="1"/>
            <a:r>
              <a:rPr lang="fr-CA" dirty="0"/>
              <a:t> Exemples concrets</a:t>
            </a:r>
          </a:p>
          <a:p>
            <a:pPr marL="914400" lvl="2" indent="0">
              <a:buNone/>
            </a:pPr>
            <a:r>
              <a:rPr lang="fr-CA" dirty="0"/>
              <a:t>🐦 	</a:t>
            </a:r>
            <a:r>
              <a:rPr lang="fr-CA" sz="2000" dirty="0">
                <a:solidFill>
                  <a:srgbClr val="73B3D1"/>
                </a:solidFill>
              </a:rPr>
              <a:t>let</a:t>
            </a:r>
            <a:r>
              <a:rPr lang="fr-CA" dirty="0"/>
              <a:t> </a:t>
            </a:r>
            <a:r>
              <a:rPr lang="fr-CA" b="1" dirty="0"/>
              <a:t>prixPerruche</a:t>
            </a:r>
            <a:r>
              <a:rPr lang="fr-CA" dirty="0"/>
              <a:t> = 5; </a:t>
            </a:r>
          </a:p>
          <a:p>
            <a:pPr marL="914400" lvl="2" indent="0">
              <a:buNone/>
            </a:pPr>
            <a:r>
              <a:rPr lang="fr-CA" dirty="0"/>
              <a:t>🎈 	</a:t>
            </a:r>
            <a:r>
              <a:rPr lang="fr-CA" sz="2000" dirty="0">
                <a:solidFill>
                  <a:srgbClr val="73B3D1"/>
                </a:solidFill>
              </a:rPr>
              <a:t>let</a:t>
            </a:r>
            <a:r>
              <a:rPr lang="fr-CA" dirty="0"/>
              <a:t> </a:t>
            </a:r>
            <a:r>
              <a:rPr lang="fr-CA" b="1" dirty="0"/>
              <a:t>prixBaudruche</a:t>
            </a:r>
            <a:r>
              <a:rPr lang="fr-CA" dirty="0"/>
              <a:t> = 10; </a:t>
            </a:r>
          </a:p>
          <a:p>
            <a:pPr marL="914400" lvl="2" indent="0">
              <a:buNone/>
            </a:pPr>
            <a:r>
              <a:rPr lang="fr-CA" dirty="0"/>
              <a:t>🐝 	</a:t>
            </a:r>
            <a:r>
              <a:rPr lang="fr-CA" sz="2000" dirty="0">
                <a:solidFill>
                  <a:srgbClr val="73B3D1"/>
                </a:solidFill>
              </a:rPr>
              <a:t>let</a:t>
            </a:r>
            <a:r>
              <a:rPr lang="fr-CA" dirty="0"/>
              <a:t> </a:t>
            </a:r>
            <a:r>
              <a:rPr lang="fr-CA" b="1" dirty="0"/>
              <a:t>prixRuche</a:t>
            </a:r>
            <a:r>
              <a:rPr lang="fr-CA" dirty="0"/>
              <a:t> = 15;</a:t>
            </a:r>
          </a:p>
          <a:p>
            <a:pPr lvl="2"/>
            <a:endParaRPr lang="fr-CA" dirty="0"/>
          </a:p>
          <a:p>
            <a:pPr lvl="2"/>
            <a:r>
              <a:rPr lang="fr-CA" dirty="0"/>
              <a:t> Le prix d’une </a:t>
            </a:r>
            <a:r>
              <a:rPr lang="fr-CA" b="1" dirty="0"/>
              <a:t>perruche</a:t>
            </a:r>
            <a:r>
              <a:rPr lang="fr-CA" dirty="0"/>
              <a:t> 🐦 </a:t>
            </a:r>
            <a:r>
              <a:rPr lang="fr-CA" b="1" u="sng" dirty="0"/>
              <a:t>N’EST PAS</a:t>
            </a:r>
            <a:r>
              <a:rPr lang="fr-CA" dirty="0"/>
              <a:t> égal à 5</a:t>
            </a:r>
          </a:p>
          <a:p>
            <a:pPr lvl="2"/>
            <a:endParaRPr lang="fr-CA" dirty="0"/>
          </a:p>
          <a:p>
            <a:pPr lvl="2"/>
            <a:endParaRPr lang="fr-CA" dirty="0"/>
          </a:p>
          <a:p>
            <a:pPr marL="0" indent="0" algn="ctr">
              <a:buNone/>
            </a:pPr>
            <a:r>
              <a:rPr lang="fr-CA" sz="2000" b="1" dirty="0">
                <a:solidFill>
                  <a:srgbClr val="FA40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  <a:r>
              <a:rPr lang="fr-CA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(prixPerruche </a:t>
            </a:r>
            <a:r>
              <a:rPr lang="fr-CA" sz="2000" b="1" dirty="0">
                <a:solidFill>
                  <a:srgbClr val="FA4098"/>
                </a:solidFill>
                <a:cs typeface="Courier New" panose="02070309020205020404" pitchFamily="49" charset="0"/>
              </a:rPr>
              <a:t>==</a:t>
            </a:r>
            <a:r>
              <a:rPr lang="fr-CA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5) </a:t>
            </a:r>
            <a:r>
              <a:rPr lang="fr-CA" sz="2000" dirty="0">
                <a:cs typeface="Courier New" panose="02070309020205020404" pitchFamily="49" charset="0"/>
              </a:rPr>
              <a:t>ou encore</a:t>
            </a:r>
            <a:r>
              <a:rPr lang="fr-CA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prixPerruche </a:t>
            </a:r>
            <a:r>
              <a:rPr lang="fr-CA" sz="2000" b="1" dirty="0">
                <a:solidFill>
                  <a:srgbClr val="FA40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!=</a:t>
            </a:r>
            <a:r>
              <a:rPr lang="fr-CA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5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1AFC5F46-E057-4B7B-9237-8335B7B60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Opérateurs logiques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008F80BE-D803-430F-9D62-440635186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351" y="1962136"/>
            <a:ext cx="3435016" cy="105352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16C99473-5D2F-4FBF-B4A0-CCD402B34F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526" y="5267515"/>
            <a:ext cx="4152900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8536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134D3E8-F8DC-4A05-A56D-E1FA123B5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 </a:t>
            </a:r>
            <a:r>
              <a:rPr lang="fr-CA" b="1" dirty="0"/>
              <a:t>Opérateurs logiques</a:t>
            </a:r>
          </a:p>
          <a:p>
            <a:pPr lvl="1"/>
            <a:r>
              <a:rPr lang="fr-CA" dirty="0"/>
              <a:t> Exemples concrets</a:t>
            </a:r>
          </a:p>
          <a:p>
            <a:pPr marL="914400" lvl="2" indent="0">
              <a:buNone/>
            </a:pPr>
            <a:r>
              <a:rPr lang="fr-CA" dirty="0"/>
              <a:t>🐦 	</a:t>
            </a:r>
            <a:r>
              <a:rPr lang="fr-CA" sz="2000" dirty="0">
                <a:solidFill>
                  <a:srgbClr val="73B3D1"/>
                </a:solidFill>
              </a:rPr>
              <a:t>let</a:t>
            </a:r>
            <a:r>
              <a:rPr lang="fr-CA" dirty="0"/>
              <a:t> </a:t>
            </a:r>
            <a:r>
              <a:rPr lang="fr-CA" b="1" dirty="0"/>
              <a:t>prixPerruche</a:t>
            </a:r>
            <a:r>
              <a:rPr lang="fr-CA" dirty="0"/>
              <a:t> = 5; </a:t>
            </a:r>
          </a:p>
          <a:p>
            <a:pPr marL="914400" lvl="2" indent="0">
              <a:buNone/>
            </a:pPr>
            <a:r>
              <a:rPr lang="fr-CA" dirty="0"/>
              <a:t>🎈 	</a:t>
            </a:r>
            <a:r>
              <a:rPr lang="fr-CA" sz="2000" dirty="0">
                <a:solidFill>
                  <a:srgbClr val="73B3D1"/>
                </a:solidFill>
              </a:rPr>
              <a:t>let</a:t>
            </a:r>
            <a:r>
              <a:rPr lang="fr-CA" dirty="0"/>
              <a:t> </a:t>
            </a:r>
            <a:r>
              <a:rPr lang="fr-CA" b="1" dirty="0"/>
              <a:t>prixBaudruche</a:t>
            </a:r>
            <a:r>
              <a:rPr lang="fr-CA" dirty="0"/>
              <a:t> = 10; </a:t>
            </a:r>
          </a:p>
          <a:p>
            <a:pPr marL="914400" lvl="2" indent="0">
              <a:buNone/>
            </a:pPr>
            <a:r>
              <a:rPr lang="fr-CA" dirty="0"/>
              <a:t>🐝	</a:t>
            </a:r>
            <a:r>
              <a:rPr lang="fr-CA" sz="2000" dirty="0">
                <a:solidFill>
                  <a:srgbClr val="73B3D1"/>
                </a:solidFill>
              </a:rPr>
              <a:t>let</a:t>
            </a:r>
            <a:r>
              <a:rPr lang="fr-CA" dirty="0"/>
              <a:t> </a:t>
            </a:r>
            <a:r>
              <a:rPr lang="fr-CA" b="1" dirty="0"/>
              <a:t>prixRuche</a:t>
            </a:r>
            <a:r>
              <a:rPr lang="fr-CA" dirty="0"/>
              <a:t> = 15;</a:t>
            </a:r>
          </a:p>
          <a:p>
            <a:pPr marL="914400" lvl="2" indent="0">
              <a:buNone/>
            </a:pPr>
            <a:endParaRPr lang="fr-CA" dirty="0"/>
          </a:p>
          <a:p>
            <a:pPr lvl="2"/>
            <a:r>
              <a:rPr lang="fr-CA" dirty="0"/>
              <a:t> Le prix d’une </a:t>
            </a:r>
            <a:r>
              <a:rPr lang="fr-CA" b="1" dirty="0"/>
              <a:t>ruche </a:t>
            </a:r>
            <a:r>
              <a:rPr lang="fr-CA" dirty="0"/>
              <a:t>🐝 </a:t>
            </a:r>
            <a:r>
              <a:rPr lang="fr-CA" b="1" u="sng" dirty="0"/>
              <a:t>N’EST PAS</a:t>
            </a:r>
            <a:r>
              <a:rPr lang="fr-CA" dirty="0"/>
              <a:t> plus élevé que le prix de 2 </a:t>
            </a:r>
            <a:r>
              <a:rPr lang="fr-CA" b="1" dirty="0"/>
              <a:t>perruches </a:t>
            </a:r>
            <a:r>
              <a:rPr lang="fr-CA" dirty="0"/>
              <a:t>🐦 🐦.</a:t>
            </a:r>
          </a:p>
          <a:p>
            <a:pPr marL="914400" lvl="2" indent="0">
              <a:buNone/>
            </a:pPr>
            <a:endParaRPr lang="fr-CA" b="1" dirty="0">
              <a:solidFill>
                <a:srgbClr val="FA4098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lvl="2" indent="0" algn="ctr">
              <a:buNone/>
            </a:pPr>
            <a:endParaRPr lang="fr-CA" b="1" dirty="0">
              <a:solidFill>
                <a:srgbClr val="FA4098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lvl="2" indent="0" algn="ctr">
              <a:buNone/>
            </a:pPr>
            <a:r>
              <a:rPr lang="fr-CA" b="1" dirty="0">
                <a:solidFill>
                  <a:srgbClr val="FA40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  <a:r>
              <a:rPr lang="fr-CA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(prixRuche </a:t>
            </a:r>
            <a:r>
              <a:rPr lang="fr-CA" b="1" dirty="0">
                <a:solidFill>
                  <a:srgbClr val="FA40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fr-CA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2 * prixPerruche)	</a:t>
            </a:r>
            <a:endParaRPr lang="fr-CA" dirty="0"/>
          </a:p>
          <a:p>
            <a:pPr lvl="2"/>
            <a:endParaRPr lang="fr-CA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1AFC5F46-E057-4B7B-9237-8335B7B60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Opérateurs logiques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B6323E1-7389-4AA7-8C20-F8068901F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293" y="5297995"/>
            <a:ext cx="5800725" cy="50482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40080EB-720C-459C-943C-64F595C777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0351" y="1962136"/>
            <a:ext cx="3435016" cy="105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2925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CE12D4ED-9197-4741-8787-7DAA6E4E4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 Bloc </a:t>
            </a:r>
            <a:r>
              <a:rPr lang="fr-CA" b="1" dirty="0">
                <a:solidFill>
                  <a:srgbClr val="FA4098"/>
                </a:solidFill>
              </a:rPr>
              <a:t>if</a:t>
            </a:r>
          </a:p>
          <a:p>
            <a:pPr lvl="1"/>
            <a:r>
              <a:rPr lang="fr-CA" dirty="0"/>
              <a:t> Exécute un morceau de code seulement si une </a:t>
            </a:r>
            <a:r>
              <a:rPr lang="fr-CA" dirty="0">
                <a:solidFill>
                  <a:srgbClr val="FA4098"/>
                </a:solidFill>
              </a:rPr>
              <a:t>condition</a:t>
            </a:r>
            <a:r>
              <a:rPr lang="fr-CA" dirty="0"/>
              <a:t> est respectée</a:t>
            </a:r>
          </a:p>
          <a:p>
            <a:pPr lvl="1"/>
            <a:r>
              <a:rPr lang="fr-CA" dirty="0"/>
              <a:t> Syntaxe : </a:t>
            </a:r>
          </a:p>
          <a:p>
            <a:pPr lvl="1"/>
            <a:endParaRPr lang="fr-CA" dirty="0"/>
          </a:p>
          <a:p>
            <a:pPr marL="457200" lvl="1" indent="0">
              <a:buNone/>
            </a:pPr>
            <a:endParaRPr lang="fr-CA" dirty="0"/>
          </a:p>
          <a:p>
            <a:pPr lvl="1"/>
            <a:endParaRPr lang="fr-CA" dirty="0"/>
          </a:p>
          <a:p>
            <a:pPr lvl="1"/>
            <a:endParaRPr lang="fr-CA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56C8633-1B0C-49E5-AB73-8F144FF67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Instructions conditionnelles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0CD7BC-9D97-4092-B007-09A406F330D9}"/>
              </a:ext>
            </a:extLst>
          </p:cNvPr>
          <p:cNvSpPr/>
          <p:nvPr/>
        </p:nvSpPr>
        <p:spPr>
          <a:xfrm>
            <a:off x="2104368" y="3339046"/>
            <a:ext cx="7979664" cy="1243584"/>
          </a:xfrm>
          <a:prstGeom prst="rect">
            <a:avLst/>
          </a:prstGeom>
          <a:solidFill>
            <a:schemeClr val="bg1"/>
          </a:solidFill>
          <a:ln w="38100">
            <a:solidFill>
              <a:srgbClr val="9073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if(</a:t>
            </a:r>
            <a:r>
              <a:rPr lang="fr-CA" b="1" dirty="0">
                <a:solidFill>
                  <a:srgbClr val="FA40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/*...Condition...*/</a:t>
            </a:r>
            <a:r>
              <a:rPr lang="fr-CA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fr-CA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fr-CA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fr-CA" b="1" dirty="0">
                <a:solidFill>
                  <a:srgbClr val="FA40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Code à exécuter si la condition est « true »</a:t>
            </a:r>
          </a:p>
          <a:p>
            <a:r>
              <a:rPr lang="fr-CA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B78716D-5569-495D-AD00-641A31712F03}"/>
              </a:ext>
            </a:extLst>
          </p:cNvPr>
          <p:cNvSpPr txBox="1"/>
          <p:nvPr/>
        </p:nvSpPr>
        <p:spPr>
          <a:xfrm>
            <a:off x="3814296" y="2205663"/>
            <a:ext cx="5681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9073D1"/>
                </a:solidFill>
              </a:rPr>
              <a:t>Entre les parenthèses </a:t>
            </a:r>
            <a:r>
              <a:rPr lang="fr-CA" b="1" dirty="0"/>
              <a:t>( )</a:t>
            </a:r>
            <a:r>
              <a:rPr lang="fr-CA" dirty="0">
                <a:solidFill>
                  <a:srgbClr val="9073D1"/>
                </a:solidFill>
              </a:rPr>
              <a:t>, on retrouve la condition, qui DOIT être un booléen (</a:t>
            </a:r>
            <a:r>
              <a:rPr lang="fr-CA" dirty="0">
                <a:solidFill>
                  <a:srgbClr val="FA4098"/>
                </a:solidFill>
              </a:rPr>
              <a:t>true</a:t>
            </a:r>
            <a:r>
              <a:rPr lang="fr-CA" dirty="0">
                <a:solidFill>
                  <a:srgbClr val="9073D1"/>
                </a:solidFill>
              </a:rPr>
              <a:t> ou </a:t>
            </a:r>
            <a:r>
              <a:rPr lang="fr-CA" dirty="0">
                <a:solidFill>
                  <a:srgbClr val="FA4098"/>
                </a:solidFill>
              </a:rPr>
              <a:t>false</a:t>
            </a:r>
            <a:r>
              <a:rPr lang="fr-CA" dirty="0">
                <a:solidFill>
                  <a:srgbClr val="9073D1"/>
                </a:solidFill>
              </a:rPr>
              <a:t>)</a:t>
            </a:r>
          </a:p>
          <a:p>
            <a:endParaRPr lang="fr-CA" dirty="0">
              <a:solidFill>
                <a:srgbClr val="9073D1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EF35559-D605-4DD6-AA8E-748901CB8900}"/>
              </a:ext>
            </a:extLst>
          </p:cNvPr>
          <p:cNvSpPr txBox="1"/>
          <p:nvPr/>
        </p:nvSpPr>
        <p:spPr>
          <a:xfrm>
            <a:off x="3438144" y="4954427"/>
            <a:ext cx="61051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dirty="0">
                <a:solidFill>
                  <a:srgbClr val="9073D1"/>
                </a:solidFill>
              </a:rPr>
              <a:t>Entre les accolades </a:t>
            </a:r>
            <a:r>
              <a:rPr lang="fr-CA" b="1" dirty="0"/>
              <a:t>{ }</a:t>
            </a:r>
            <a:r>
              <a:rPr lang="fr-CA" dirty="0">
                <a:solidFill>
                  <a:srgbClr val="9073D1"/>
                </a:solidFill>
              </a:rPr>
              <a:t> , on retrouve du code qui s’exécutera SEULEMENT si la </a:t>
            </a:r>
            <a:r>
              <a:rPr lang="fr-CA" dirty="0">
                <a:solidFill>
                  <a:srgbClr val="FA4098"/>
                </a:solidFill>
              </a:rPr>
              <a:t>condition</a:t>
            </a:r>
            <a:r>
              <a:rPr lang="fr-CA" dirty="0">
                <a:solidFill>
                  <a:srgbClr val="9073D1"/>
                </a:solidFill>
              </a:rPr>
              <a:t> est </a:t>
            </a:r>
            <a:r>
              <a:rPr lang="fr-CA" dirty="0">
                <a:solidFill>
                  <a:srgbClr val="FA4098"/>
                </a:solidFill>
              </a:rPr>
              <a:t>true</a:t>
            </a:r>
            <a:r>
              <a:rPr lang="fr-CA" dirty="0">
                <a:solidFill>
                  <a:srgbClr val="9073D1"/>
                </a:solidFill>
              </a:rPr>
              <a:t>.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90B2FDF5-0DBD-4748-B2D7-D73025926B8D}"/>
              </a:ext>
            </a:extLst>
          </p:cNvPr>
          <p:cNvCxnSpPr>
            <a:cxnSpLocks/>
          </p:cNvCxnSpPr>
          <p:nvPr/>
        </p:nvCxnSpPr>
        <p:spPr>
          <a:xfrm flipH="1">
            <a:off x="4322064" y="2834640"/>
            <a:ext cx="316992" cy="594360"/>
          </a:xfrm>
          <a:prstGeom prst="straightConnector1">
            <a:avLst/>
          </a:prstGeom>
          <a:ln w="57150">
            <a:solidFill>
              <a:srgbClr val="FA409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E46E5C2D-E825-4CB8-94CF-B268106F7997}"/>
              </a:ext>
            </a:extLst>
          </p:cNvPr>
          <p:cNvCxnSpPr>
            <a:cxnSpLocks/>
          </p:cNvCxnSpPr>
          <p:nvPr/>
        </p:nvCxnSpPr>
        <p:spPr>
          <a:xfrm flipH="1" flipV="1">
            <a:off x="4639056" y="4279392"/>
            <a:ext cx="164592" cy="675035"/>
          </a:xfrm>
          <a:prstGeom prst="straightConnector1">
            <a:avLst/>
          </a:prstGeom>
          <a:ln w="57150">
            <a:solidFill>
              <a:srgbClr val="FA409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>
            <a:extLst>
              <a:ext uri="{FF2B5EF4-FFF2-40B4-BE49-F238E27FC236}">
                <a16:creationId xmlns:a16="http://schemas.microsoft.com/office/drawing/2014/main" id="{866C2825-0A31-4D76-A454-14F606DD4F09}"/>
              </a:ext>
            </a:extLst>
          </p:cNvPr>
          <p:cNvSpPr txBox="1"/>
          <p:nvPr/>
        </p:nvSpPr>
        <p:spPr>
          <a:xfrm>
            <a:off x="716280" y="6124773"/>
            <a:ext cx="1051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solidFill>
                  <a:srgbClr val="9073D1"/>
                </a:solidFill>
              </a:rPr>
              <a:t>Exemple dans la vie </a:t>
            </a:r>
            <a:r>
              <a:rPr lang="fr-CA" dirty="0">
                <a:solidFill>
                  <a:srgbClr val="9073D1"/>
                </a:solidFill>
              </a:rPr>
              <a:t>: Si tu as au moins 5$, tu peux faire un tour de montagne russe.  Bien entendu, si tu détiens moins de 5$, il n’y aura tout simplement pas de tour de montagne russe. </a:t>
            </a:r>
            <a:r>
              <a:rPr lang="en-CA" dirty="0">
                <a:solidFill>
                  <a:srgbClr val="9073D1"/>
                </a:solidFill>
              </a:rPr>
              <a:t>😔</a:t>
            </a:r>
            <a:endParaRPr lang="fr-CA" dirty="0">
              <a:solidFill>
                <a:srgbClr val="9073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2097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CE12D4ED-9197-4741-8787-7DAA6E4E4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 Bloc </a:t>
            </a:r>
            <a:r>
              <a:rPr lang="fr-CA" b="1" dirty="0">
                <a:solidFill>
                  <a:srgbClr val="FA4098"/>
                </a:solidFill>
              </a:rPr>
              <a:t>if</a:t>
            </a:r>
          </a:p>
          <a:p>
            <a:pPr lvl="1"/>
            <a:r>
              <a:rPr lang="fr-CA" dirty="0"/>
              <a:t> Exemples simplissimes</a:t>
            </a:r>
          </a:p>
          <a:p>
            <a:pPr lvl="1"/>
            <a:endParaRPr lang="fr-CA" dirty="0"/>
          </a:p>
          <a:p>
            <a:pPr lvl="1"/>
            <a:endParaRPr lang="fr-CA" dirty="0"/>
          </a:p>
          <a:p>
            <a:pPr lvl="1"/>
            <a:endParaRPr lang="fr-CA" dirty="0"/>
          </a:p>
          <a:p>
            <a:pPr lvl="1"/>
            <a:endParaRPr lang="fr-CA" dirty="0"/>
          </a:p>
          <a:p>
            <a:pPr lvl="1"/>
            <a:endParaRPr lang="fr-CA" dirty="0"/>
          </a:p>
          <a:p>
            <a:pPr lvl="1"/>
            <a:endParaRPr lang="fr-CA" dirty="0"/>
          </a:p>
          <a:p>
            <a:pPr lvl="1"/>
            <a:endParaRPr lang="fr-CA" dirty="0"/>
          </a:p>
          <a:p>
            <a:pPr lvl="1"/>
            <a:endParaRPr lang="fr-CA" dirty="0"/>
          </a:p>
          <a:p>
            <a:pPr lvl="2"/>
            <a:r>
              <a:rPr lang="fr-CA" dirty="0"/>
              <a:t>  Bien entendu, on ne met jamais directement </a:t>
            </a:r>
            <a:r>
              <a:rPr lang="fr-CA" dirty="0">
                <a:solidFill>
                  <a:srgbClr val="FA4098"/>
                </a:solidFill>
              </a:rPr>
              <a:t>true</a:t>
            </a:r>
            <a:r>
              <a:rPr lang="fr-CA" dirty="0"/>
              <a:t> ou </a:t>
            </a:r>
            <a:r>
              <a:rPr lang="fr-CA" dirty="0">
                <a:solidFill>
                  <a:srgbClr val="FA4098"/>
                </a:solidFill>
              </a:rPr>
              <a:t>false</a:t>
            </a:r>
            <a:r>
              <a:rPr lang="fr-CA" dirty="0"/>
              <a:t> comme </a:t>
            </a:r>
            <a:r>
              <a:rPr lang="fr-CA" dirty="0">
                <a:solidFill>
                  <a:srgbClr val="FA4098"/>
                </a:solidFill>
              </a:rPr>
              <a:t>condition</a:t>
            </a:r>
            <a:r>
              <a:rPr lang="fr-CA" dirty="0"/>
              <a:t> ! Sinon utiliser un bloc </a:t>
            </a:r>
            <a:r>
              <a:rPr lang="fr-CA" dirty="0">
                <a:solidFill>
                  <a:srgbClr val="FA4098"/>
                </a:solidFill>
              </a:rPr>
              <a:t>if</a:t>
            </a:r>
            <a:r>
              <a:rPr lang="fr-CA" dirty="0"/>
              <a:t> ne sert à rien car on sait d’avance ce qui se produira.</a:t>
            </a:r>
          </a:p>
          <a:p>
            <a:pPr lvl="2"/>
            <a:endParaRPr lang="fr-CA" dirty="0"/>
          </a:p>
          <a:p>
            <a:pPr lvl="1"/>
            <a:endParaRPr lang="fr-CA" dirty="0"/>
          </a:p>
          <a:p>
            <a:pPr lvl="1"/>
            <a:endParaRPr lang="fr-CA" dirty="0"/>
          </a:p>
          <a:p>
            <a:pPr lvl="1"/>
            <a:endParaRPr lang="fr-CA" dirty="0"/>
          </a:p>
          <a:p>
            <a:pPr lvl="1"/>
            <a:endParaRPr lang="fr-CA" dirty="0"/>
          </a:p>
          <a:p>
            <a:pPr lvl="1"/>
            <a:endParaRPr lang="fr-CA" dirty="0"/>
          </a:p>
          <a:p>
            <a:pPr lvl="1"/>
            <a:endParaRPr lang="fr-CA" dirty="0"/>
          </a:p>
          <a:p>
            <a:pPr lvl="1"/>
            <a:endParaRPr lang="fr-CA" dirty="0"/>
          </a:p>
          <a:p>
            <a:pPr lvl="1"/>
            <a:endParaRPr lang="fr-CA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56C8633-1B0C-49E5-AB73-8F144FF67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Instructions conditionnelles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2097248-5E7A-4E78-B3DE-7ED4F483D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272" y="2667494"/>
            <a:ext cx="3038899" cy="962159"/>
          </a:xfrm>
          <a:prstGeom prst="rect">
            <a:avLst/>
          </a:prstGeom>
          <a:ln w="28575">
            <a:solidFill>
              <a:srgbClr val="9073D1"/>
            </a:solidFill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BCA7BAF-3391-49CC-91FC-883CD945A4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1942" y="2667494"/>
            <a:ext cx="3269002" cy="963280"/>
          </a:xfrm>
          <a:prstGeom prst="rect">
            <a:avLst/>
          </a:prstGeom>
          <a:ln w="28575">
            <a:solidFill>
              <a:srgbClr val="9073D1"/>
            </a:solidFill>
          </a:ln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AD57F8B7-8BDA-44AF-B87F-04CC9683B0FC}"/>
              </a:ext>
            </a:extLst>
          </p:cNvPr>
          <p:cNvSpPr txBox="1"/>
          <p:nvPr/>
        </p:nvSpPr>
        <p:spPr>
          <a:xfrm>
            <a:off x="1373102" y="3842053"/>
            <a:ext cx="40523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dirty="0">
                <a:solidFill>
                  <a:srgbClr val="9073D1"/>
                </a:solidFill>
              </a:rPr>
              <a:t>Ici, la condition est </a:t>
            </a:r>
            <a:r>
              <a:rPr lang="fr-CA" dirty="0">
                <a:solidFill>
                  <a:srgbClr val="FA4098"/>
                </a:solidFill>
              </a:rPr>
              <a:t>true</a:t>
            </a:r>
            <a:r>
              <a:rPr lang="fr-CA" dirty="0">
                <a:solidFill>
                  <a:srgbClr val="9073D1"/>
                </a:solidFill>
              </a:rPr>
              <a:t>, alors nous allons </a:t>
            </a:r>
            <a:r>
              <a:rPr lang="fr-CA" u="sng" dirty="0">
                <a:solidFill>
                  <a:srgbClr val="9073D1"/>
                </a:solidFill>
              </a:rPr>
              <a:t>exécuter le code</a:t>
            </a:r>
            <a:r>
              <a:rPr lang="fr-CA" dirty="0">
                <a:solidFill>
                  <a:srgbClr val="9073D1"/>
                </a:solidFill>
              </a:rPr>
              <a:t> dans le bloc.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8B6BD6F-8985-4E67-9C91-AAAD52D186C0}"/>
              </a:ext>
            </a:extLst>
          </p:cNvPr>
          <p:cNvSpPr txBox="1"/>
          <p:nvPr/>
        </p:nvSpPr>
        <p:spPr>
          <a:xfrm>
            <a:off x="7093171" y="3774332"/>
            <a:ext cx="405233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dirty="0">
                <a:solidFill>
                  <a:srgbClr val="9073D1"/>
                </a:solidFill>
              </a:rPr>
              <a:t>Ici, la condition est </a:t>
            </a:r>
            <a:r>
              <a:rPr lang="fr-CA" dirty="0">
                <a:solidFill>
                  <a:srgbClr val="FA4098"/>
                </a:solidFill>
              </a:rPr>
              <a:t>false</a:t>
            </a:r>
            <a:r>
              <a:rPr lang="fr-CA" dirty="0">
                <a:solidFill>
                  <a:srgbClr val="9073D1"/>
                </a:solidFill>
              </a:rPr>
              <a:t>, alors nous allons simplement </a:t>
            </a:r>
            <a:r>
              <a:rPr lang="fr-CA" u="sng" dirty="0">
                <a:solidFill>
                  <a:srgbClr val="9073D1"/>
                </a:solidFill>
              </a:rPr>
              <a:t>sauter (skip) le bloc</a:t>
            </a:r>
            <a:r>
              <a:rPr lang="fr-CA" dirty="0">
                <a:solidFill>
                  <a:srgbClr val="9073D1"/>
                </a:solidFill>
              </a:rPr>
              <a:t> et passer à la suite sans exécuter son code.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07B3C16C-C777-4887-9820-E01A288D1AAA}"/>
              </a:ext>
            </a:extLst>
          </p:cNvPr>
          <p:cNvCxnSpPr/>
          <p:nvPr/>
        </p:nvCxnSpPr>
        <p:spPr>
          <a:xfrm>
            <a:off x="6156960" y="2289742"/>
            <a:ext cx="0" cy="2407920"/>
          </a:xfrm>
          <a:prstGeom prst="line">
            <a:avLst/>
          </a:prstGeom>
          <a:ln w="19050">
            <a:solidFill>
              <a:srgbClr val="9073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FAFBEAE7-E351-4EFB-A5C1-42827CC2DFC3}"/>
              </a:ext>
            </a:extLst>
          </p:cNvPr>
          <p:cNvSpPr txBox="1"/>
          <p:nvPr/>
        </p:nvSpPr>
        <p:spPr>
          <a:xfrm>
            <a:off x="4834171" y="2911748"/>
            <a:ext cx="883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✅</a:t>
            </a:r>
            <a:endParaRPr lang="fr-CA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4CF44E09-DBC0-4D99-9F52-7D2A174E6C3F}"/>
              </a:ext>
            </a:extLst>
          </p:cNvPr>
          <p:cNvSpPr txBox="1"/>
          <p:nvPr/>
        </p:nvSpPr>
        <p:spPr>
          <a:xfrm>
            <a:off x="10620954" y="2963907"/>
            <a:ext cx="883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🚫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471490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2B7C9F40-FC41-479B-9703-FD2B2A1A8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/>
              <a:t> Révision</a:t>
            </a:r>
          </a:p>
          <a:p>
            <a:r>
              <a:rPr lang="fr-CA" dirty="0">
                <a:solidFill>
                  <a:srgbClr val="739CD1"/>
                </a:solidFill>
              </a:rPr>
              <a:t> Booléens et opérateurs de comparaison</a:t>
            </a:r>
          </a:p>
          <a:p>
            <a:r>
              <a:rPr lang="fr-CA" dirty="0">
                <a:solidFill>
                  <a:srgbClr val="7385D1"/>
                </a:solidFill>
              </a:rPr>
              <a:t> Opérateurs logiques</a:t>
            </a:r>
          </a:p>
          <a:p>
            <a:r>
              <a:rPr lang="fr-CA" dirty="0">
                <a:solidFill>
                  <a:srgbClr val="9073D1"/>
                </a:solidFill>
              </a:rPr>
              <a:t> Conditions</a:t>
            </a:r>
          </a:p>
          <a:p>
            <a:pPr lvl="1"/>
            <a:r>
              <a:rPr lang="fr-CA" dirty="0">
                <a:solidFill>
                  <a:srgbClr val="9073D1"/>
                </a:solidFill>
              </a:rPr>
              <a:t> if, else, else if</a:t>
            </a:r>
          </a:p>
          <a:p>
            <a:r>
              <a:rPr lang="fr-CA" dirty="0">
                <a:solidFill>
                  <a:srgbClr val="B177BF"/>
                </a:solidFill>
              </a:rPr>
              <a:t> Débogage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B95017CD-4398-4A31-BAF2-D2A5CB579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Menu du jour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C9E9406-E6B4-481A-8643-C2BD1E5DF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7780" y="357829"/>
            <a:ext cx="372636" cy="37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0514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CE12D4ED-9197-4741-8787-7DAA6E4E4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 Bloc </a:t>
            </a:r>
            <a:r>
              <a:rPr lang="fr-CA" b="1" dirty="0">
                <a:solidFill>
                  <a:srgbClr val="FA4098"/>
                </a:solidFill>
              </a:rPr>
              <a:t>if</a:t>
            </a:r>
            <a:endParaRPr lang="fr-CA" dirty="0"/>
          </a:p>
          <a:p>
            <a:pPr lvl="1"/>
            <a:r>
              <a:rPr lang="fr-CA" b="1" dirty="0">
                <a:solidFill>
                  <a:srgbClr val="9073D1"/>
                </a:solidFill>
              </a:rPr>
              <a:t> </a:t>
            </a:r>
            <a:r>
              <a:rPr lang="fr-CA" dirty="0">
                <a:solidFill>
                  <a:srgbClr val="9073D1"/>
                </a:solidFill>
              </a:rPr>
              <a:t>Exemple plus pertinent</a:t>
            </a:r>
          </a:p>
          <a:p>
            <a:pPr marL="1200150" lvl="2" indent="-285750"/>
            <a:r>
              <a:rPr lang="fr-CA" dirty="0">
                <a:solidFill>
                  <a:srgbClr val="9073D1"/>
                </a:solidFill>
              </a:rPr>
              <a:t> Ici, on écrit </a:t>
            </a:r>
            <a:r>
              <a:rPr lang="fr-CA" dirty="0">
                <a:solidFill>
                  <a:schemeClr val="tx1"/>
                </a:solidFill>
              </a:rPr>
              <a:t>"majeur"</a:t>
            </a:r>
            <a:r>
              <a:rPr lang="fr-CA" dirty="0">
                <a:solidFill>
                  <a:srgbClr val="9073D1"/>
                </a:solidFill>
              </a:rPr>
              <a:t> dans l’élément avec </a:t>
            </a:r>
            <a:r>
              <a:rPr lang="fr-CA" dirty="0" err="1">
                <a:solidFill>
                  <a:srgbClr val="9073D1"/>
                </a:solidFill>
              </a:rPr>
              <a:t>l’id</a:t>
            </a:r>
            <a:r>
              <a:rPr lang="fr-CA">
                <a:solidFill>
                  <a:srgbClr val="9073D1"/>
                </a:solidFill>
              </a:rPr>
              <a:t> </a:t>
            </a:r>
            <a:r>
              <a:rPr lang="fr-CA">
                <a:solidFill>
                  <a:srgbClr val="FA4098"/>
                </a:solidFill>
              </a:rPr>
              <a:t>#statut</a:t>
            </a:r>
            <a:r>
              <a:rPr lang="fr-CA">
                <a:solidFill>
                  <a:srgbClr val="9073D1"/>
                </a:solidFill>
              </a:rPr>
              <a:t> </a:t>
            </a:r>
            <a:r>
              <a:rPr lang="fr-CA" u="sng" dirty="0">
                <a:solidFill>
                  <a:srgbClr val="9073D1"/>
                </a:solidFill>
              </a:rPr>
              <a:t>seulement si</a:t>
            </a:r>
            <a:r>
              <a:rPr lang="fr-CA" dirty="0">
                <a:solidFill>
                  <a:srgbClr val="9073D1"/>
                </a:solidFill>
              </a:rPr>
              <a:t> la variable </a:t>
            </a:r>
            <a:r>
              <a:rPr lang="fr-CA" dirty="0">
                <a:solidFill>
                  <a:srgbClr val="FA4098"/>
                </a:solidFill>
              </a:rPr>
              <a:t>age</a:t>
            </a:r>
            <a:r>
              <a:rPr lang="fr-CA" dirty="0">
                <a:solidFill>
                  <a:srgbClr val="9073D1"/>
                </a:solidFill>
              </a:rPr>
              <a:t> est supérieure ou égale à </a:t>
            </a:r>
            <a:r>
              <a:rPr lang="fr-CA" dirty="0">
                <a:solidFill>
                  <a:srgbClr val="FA4098"/>
                </a:solidFill>
              </a:rPr>
              <a:t>18</a:t>
            </a:r>
            <a:r>
              <a:rPr lang="fr-CA" dirty="0">
                <a:solidFill>
                  <a:srgbClr val="9073D1"/>
                </a:solidFill>
              </a:rPr>
              <a:t>.</a:t>
            </a:r>
          </a:p>
          <a:p>
            <a:pPr marL="1200150" lvl="2" indent="-285750"/>
            <a:r>
              <a:rPr lang="fr-CA" dirty="0">
                <a:solidFill>
                  <a:srgbClr val="9073D1"/>
                </a:solidFill>
              </a:rPr>
              <a:t> Sinon, on saute le bloc de code du </a:t>
            </a:r>
            <a:r>
              <a:rPr lang="fr-CA" dirty="0">
                <a:solidFill>
                  <a:srgbClr val="FA4098"/>
                </a:solidFill>
              </a:rPr>
              <a:t>if</a:t>
            </a:r>
            <a:r>
              <a:rPr lang="fr-CA" dirty="0">
                <a:solidFill>
                  <a:srgbClr val="9073D1"/>
                </a:solidFill>
              </a:rPr>
              <a:t>.</a:t>
            </a:r>
          </a:p>
          <a:p>
            <a:pPr lvl="2"/>
            <a:endParaRPr lang="fr-CA" dirty="0"/>
          </a:p>
          <a:p>
            <a:pPr lvl="2"/>
            <a:endParaRPr lang="fr-CA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56C8633-1B0C-49E5-AB73-8F144FF67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Instructions conditionnelles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7953273-8B65-4336-BD3B-3A2A3EFFA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645" y="3105912"/>
            <a:ext cx="8547110" cy="1515902"/>
          </a:xfrm>
          <a:prstGeom prst="rect">
            <a:avLst/>
          </a:prstGeom>
          <a:ln w="28575">
            <a:solidFill>
              <a:srgbClr val="9073D1"/>
            </a:solidFill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03E372B-2947-4B23-8518-02BEE9754C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721" y="4872824"/>
            <a:ext cx="8800958" cy="1627347"/>
          </a:xfrm>
          <a:prstGeom prst="rect">
            <a:avLst/>
          </a:prstGeom>
          <a:ln w="28575">
            <a:solidFill>
              <a:srgbClr val="9073D1"/>
            </a:solidFill>
          </a:ln>
        </p:spPr>
      </p:pic>
    </p:spTree>
    <p:extLst>
      <p:ext uri="{BB962C8B-B14F-4D97-AF65-F5344CB8AC3E}">
        <p14:creationId xmlns:p14="http://schemas.microsoft.com/office/powerpoint/2010/main" val="16489476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48442D6-7003-4C4A-962C-E4A57528C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 Conditions incohérentes</a:t>
            </a:r>
          </a:p>
          <a:p>
            <a:pPr lvl="1"/>
            <a:r>
              <a:rPr lang="fr-CA" dirty="0"/>
              <a:t> </a:t>
            </a:r>
            <a:r>
              <a:rPr lang="en-CA" dirty="0"/>
              <a:t>😬 </a:t>
            </a:r>
            <a:r>
              <a:rPr lang="fr-CA" dirty="0">
                <a:solidFill>
                  <a:srgbClr val="FA4098"/>
                </a:solidFill>
              </a:rPr>
              <a:t>ATTENTION !</a:t>
            </a:r>
            <a:r>
              <a:rPr lang="fr-CA" dirty="0"/>
              <a:t> Ne jamais confondre les opérateurs </a:t>
            </a:r>
            <a:r>
              <a:rPr lang="fr-CA" dirty="0">
                <a:solidFill>
                  <a:srgbClr val="FA4098"/>
                </a:solidFill>
              </a:rPr>
              <a:t>==</a:t>
            </a:r>
            <a:r>
              <a:rPr lang="fr-CA" dirty="0"/>
              <a:t> et </a:t>
            </a:r>
            <a:r>
              <a:rPr lang="fr-CA" dirty="0">
                <a:solidFill>
                  <a:srgbClr val="FA4098"/>
                </a:solidFill>
              </a:rPr>
              <a:t>=</a:t>
            </a:r>
            <a:r>
              <a:rPr lang="fr-CA" dirty="0"/>
              <a:t> 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239AB311-492B-4390-B3C9-E97F6ECF5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Instructions conditionnelles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FB118DF-0225-4335-B687-42093B329B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704" y="2527285"/>
            <a:ext cx="3515216" cy="1000265"/>
          </a:xfrm>
          <a:prstGeom prst="rect">
            <a:avLst/>
          </a:prstGeom>
          <a:ln w="28575">
            <a:solidFill>
              <a:srgbClr val="9073D1"/>
            </a:solidFill>
          </a:ln>
        </p:spPr>
      </p:pic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E6BB755C-BE48-4C17-B5AE-079EDF8C414A}"/>
              </a:ext>
            </a:extLst>
          </p:cNvPr>
          <p:cNvCxnSpPr>
            <a:cxnSpLocks/>
          </p:cNvCxnSpPr>
          <p:nvPr/>
        </p:nvCxnSpPr>
        <p:spPr>
          <a:xfrm>
            <a:off x="6128976" y="2348677"/>
            <a:ext cx="0" cy="4302059"/>
          </a:xfrm>
          <a:prstGeom prst="line">
            <a:avLst/>
          </a:prstGeom>
          <a:ln w="28575">
            <a:solidFill>
              <a:srgbClr val="9073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E2081B4E-27E3-419E-9CAB-8B1A74405C98}"/>
              </a:ext>
            </a:extLst>
          </p:cNvPr>
          <p:cNvSpPr txBox="1"/>
          <p:nvPr/>
        </p:nvSpPr>
        <p:spPr>
          <a:xfrm>
            <a:off x="1154916" y="3785688"/>
            <a:ext cx="4657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>
                <a:solidFill>
                  <a:srgbClr val="9073D1"/>
                </a:solidFill>
              </a:rPr>
              <a:t>Ici, pas de problème ! On vérifie si </a:t>
            </a:r>
            <a:r>
              <a:rPr lang="fr-CA" sz="2400" dirty="0">
                <a:solidFill>
                  <a:srgbClr val="FA4098"/>
                </a:solidFill>
              </a:rPr>
              <a:t>x</a:t>
            </a:r>
            <a:r>
              <a:rPr lang="fr-CA" sz="2400" dirty="0">
                <a:solidFill>
                  <a:srgbClr val="9073D1"/>
                </a:solidFill>
              </a:rPr>
              <a:t> vaut </a:t>
            </a:r>
            <a:r>
              <a:rPr lang="fr-CA" sz="2400" dirty="0">
                <a:solidFill>
                  <a:srgbClr val="FA4098"/>
                </a:solidFill>
              </a:rPr>
              <a:t>5</a:t>
            </a:r>
            <a:r>
              <a:rPr lang="fr-CA" sz="2400" dirty="0">
                <a:solidFill>
                  <a:srgbClr val="9073D1"/>
                </a:solidFill>
              </a:rPr>
              <a:t>. La condition est cohérente.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669E96D-70EB-45A7-8CEC-98C42553B01A}"/>
              </a:ext>
            </a:extLst>
          </p:cNvPr>
          <p:cNvSpPr txBox="1"/>
          <p:nvPr/>
        </p:nvSpPr>
        <p:spPr>
          <a:xfrm>
            <a:off x="6544315" y="3785687"/>
            <a:ext cx="49466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>
                <a:solidFill>
                  <a:srgbClr val="9073D1"/>
                </a:solidFill>
              </a:rPr>
              <a:t>Problème : au lieu de poser une condition, on a mis « Je veux affecter </a:t>
            </a:r>
            <a:r>
              <a:rPr lang="fr-CA" sz="2400" dirty="0">
                <a:solidFill>
                  <a:srgbClr val="FA4098"/>
                </a:solidFill>
              </a:rPr>
              <a:t>5</a:t>
            </a:r>
            <a:r>
              <a:rPr lang="fr-CA" sz="2400" dirty="0">
                <a:solidFill>
                  <a:srgbClr val="9073D1"/>
                </a:solidFill>
              </a:rPr>
              <a:t> à la variable </a:t>
            </a:r>
            <a:r>
              <a:rPr lang="fr-CA" sz="2400" dirty="0">
                <a:solidFill>
                  <a:srgbClr val="FA4098"/>
                </a:solidFill>
              </a:rPr>
              <a:t>x</a:t>
            </a:r>
            <a:r>
              <a:rPr lang="fr-CA" sz="2400" dirty="0">
                <a:solidFill>
                  <a:srgbClr val="9073D1"/>
                </a:solidFill>
              </a:rPr>
              <a:t> ». Résultat ? C’est toujours considéré comme </a:t>
            </a:r>
            <a:r>
              <a:rPr lang="fr-CA" sz="2400" dirty="0">
                <a:solidFill>
                  <a:srgbClr val="FA4098"/>
                </a:solidFill>
              </a:rPr>
              <a:t>true</a:t>
            </a:r>
            <a:r>
              <a:rPr lang="fr-CA" sz="2400" dirty="0">
                <a:solidFill>
                  <a:srgbClr val="9073D1"/>
                </a:solidFill>
              </a:rPr>
              <a:t>.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0F5CDCB4-07D5-452B-8412-0A5C8714B884}"/>
              </a:ext>
            </a:extLst>
          </p:cNvPr>
          <p:cNvSpPr txBox="1"/>
          <p:nvPr/>
        </p:nvSpPr>
        <p:spPr>
          <a:xfrm>
            <a:off x="5042096" y="2199722"/>
            <a:ext cx="1103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dirty="0"/>
              <a:t>😏</a:t>
            </a:r>
            <a:endParaRPr lang="fr-CA" sz="4400" dirty="0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19648BEE-B421-4DED-9EFD-7C9974CC9F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8970" y="2565391"/>
            <a:ext cx="3677163" cy="962159"/>
          </a:xfrm>
          <a:prstGeom prst="rect">
            <a:avLst/>
          </a:prstGeom>
          <a:ln w="28575">
            <a:solidFill>
              <a:srgbClr val="9073D1"/>
            </a:solidFill>
          </a:ln>
        </p:spPr>
      </p:pic>
      <p:sp>
        <p:nvSpPr>
          <p:cNvPr id="16" name="Interdiction 15">
            <a:extLst>
              <a:ext uri="{FF2B5EF4-FFF2-40B4-BE49-F238E27FC236}">
                <a16:creationId xmlns:a16="http://schemas.microsoft.com/office/drawing/2014/main" id="{B866112C-C1BF-4379-9748-0030C29155D6}"/>
              </a:ext>
            </a:extLst>
          </p:cNvPr>
          <p:cNvSpPr/>
          <p:nvPr/>
        </p:nvSpPr>
        <p:spPr>
          <a:xfrm>
            <a:off x="10349368" y="2299605"/>
            <a:ext cx="676656" cy="676656"/>
          </a:xfrm>
          <a:prstGeom prst="noSmoking">
            <a:avLst/>
          </a:prstGeom>
          <a:solidFill>
            <a:srgbClr val="FA4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2060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CE12D4ED-9197-4741-8787-7DAA6E4E4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 Bloc </a:t>
            </a:r>
            <a:r>
              <a:rPr lang="fr-CA" b="1" dirty="0">
                <a:solidFill>
                  <a:srgbClr val="FA4098"/>
                </a:solidFill>
              </a:rPr>
              <a:t>else</a:t>
            </a:r>
          </a:p>
          <a:p>
            <a:pPr lvl="1"/>
            <a:r>
              <a:rPr lang="fr-CA" dirty="0"/>
              <a:t> Les blocs </a:t>
            </a:r>
            <a:r>
              <a:rPr lang="fr-CA" b="1" dirty="0">
                <a:solidFill>
                  <a:srgbClr val="FA4098"/>
                </a:solidFill>
              </a:rPr>
              <a:t>if</a:t>
            </a:r>
            <a:r>
              <a:rPr lang="fr-CA" dirty="0"/>
              <a:t> </a:t>
            </a:r>
            <a:r>
              <a:rPr lang="fr-CA" b="1" u="sng" dirty="0"/>
              <a:t>peuvent</a:t>
            </a:r>
            <a:r>
              <a:rPr lang="fr-CA" dirty="0"/>
              <a:t> être accompagnés d’un bloc </a:t>
            </a:r>
            <a:r>
              <a:rPr lang="fr-CA" b="1" dirty="0">
                <a:solidFill>
                  <a:srgbClr val="FA4098"/>
                </a:solidFill>
              </a:rPr>
              <a:t>else</a:t>
            </a:r>
            <a:r>
              <a:rPr lang="fr-CA" dirty="0"/>
              <a:t>.</a:t>
            </a:r>
          </a:p>
          <a:p>
            <a:pPr lvl="1"/>
            <a:r>
              <a:rPr lang="fr-CA" dirty="0"/>
              <a:t> Syntaxe :</a:t>
            </a:r>
          </a:p>
          <a:p>
            <a:pPr lvl="1"/>
            <a:endParaRPr lang="fr-CA" dirty="0"/>
          </a:p>
          <a:p>
            <a:pPr lvl="1"/>
            <a:endParaRPr lang="fr-CA" dirty="0"/>
          </a:p>
          <a:p>
            <a:pPr lvl="1"/>
            <a:endParaRPr lang="fr-CA" dirty="0"/>
          </a:p>
          <a:p>
            <a:pPr lvl="1"/>
            <a:endParaRPr lang="fr-CA" dirty="0"/>
          </a:p>
          <a:p>
            <a:pPr lvl="1"/>
            <a:endParaRPr lang="fr-CA" dirty="0"/>
          </a:p>
          <a:p>
            <a:pPr marL="457200" lvl="1" indent="0">
              <a:buNone/>
            </a:pPr>
            <a:endParaRPr lang="fr-CA" dirty="0"/>
          </a:p>
          <a:p>
            <a:pPr lvl="2"/>
            <a:r>
              <a:rPr lang="fr-CA" dirty="0"/>
              <a:t> Le </a:t>
            </a:r>
            <a:r>
              <a:rPr lang="fr-CA" b="1" dirty="0">
                <a:solidFill>
                  <a:srgbClr val="FA4098"/>
                </a:solidFill>
              </a:rPr>
              <a:t>else</a:t>
            </a:r>
            <a:r>
              <a:rPr lang="fr-CA" dirty="0"/>
              <a:t> n’est pas suivi d’une </a:t>
            </a:r>
            <a:r>
              <a:rPr lang="fr-CA" b="1" dirty="0"/>
              <a:t>condition</a:t>
            </a:r>
            <a:r>
              <a:rPr lang="fr-CA" dirty="0"/>
              <a:t>, car il est associé à la même condition que le </a:t>
            </a:r>
            <a:r>
              <a:rPr lang="fr-CA" b="1" dirty="0">
                <a:solidFill>
                  <a:srgbClr val="FA4098"/>
                </a:solidFill>
              </a:rPr>
              <a:t>if</a:t>
            </a:r>
            <a:r>
              <a:rPr lang="fr-CA" dirty="0"/>
              <a:t>.</a:t>
            </a:r>
          </a:p>
          <a:p>
            <a:pPr lvl="2"/>
            <a:r>
              <a:rPr lang="fr-CA" dirty="0"/>
              <a:t> Le bloc de code sous le </a:t>
            </a:r>
            <a:r>
              <a:rPr lang="fr-CA" b="1" dirty="0">
                <a:solidFill>
                  <a:srgbClr val="FA4098"/>
                </a:solidFill>
              </a:rPr>
              <a:t>else</a:t>
            </a:r>
            <a:r>
              <a:rPr lang="fr-CA" dirty="0"/>
              <a:t> s’exécute seulement si la condition est </a:t>
            </a:r>
            <a:r>
              <a:rPr lang="fr-CA" b="1" dirty="0">
                <a:solidFill>
                  <a:schemeClr val="tx1"/>
                </a:solidFill>
              </a:rPr>
              <a:t>false</a:t>
            </a:r>
            <a:r>
              <a:rPr lang="fr-CA" dirty="0"/>
              <a:t>.</a:t>
            </a:r>
          </a:p>
          <a:p>
            <a:pPr lvl="3"/>
            <a:r>
              <a:rPr lang="fr-CA" dirty="0"/>
              <a:t> Ainsi, il y a forcément </a:t>
            </a:r>
            <a:r>
              <a:rPr lang="fr-CA" b="1" dirty="0"/>
              <a:t>un seul des deux </a:t>
            </a:r>
            <a:r>
              <a:rPr lang="fr-CA" dirty="0"/>
              <a:t>blocs de code qui s’exécutera.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56C8633-1B0C-49E5-AB73-8F144FF67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Instructions conditionnelles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9C03CA-C022-4191-AB28-412FBEC97C8E}"/>
              </a:ext>
            </a:extLst>
          </p:cNvPr>
          <p:cNvSpPr/>
          <p:nvPr/>
        </p:nvSpPr>
        <p:spPr>
          <a:xfrm>
            <a:off x="2418588" y="2493264"/>
            <a:ext cx="7354824" cy="1993392"/>
          </a:xfrm>
          <a:prstGeom prst="rect">
            <a:avLst/>
          </a:prstGeom>
          <a:solidFill>
            <a:schemeClr val="bg1"/>
          </a:solidFill>
          <a:ln w="38100">
            <a:solidFill>
              <a:srgbClr val="9073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if(</a:t>
            </a:r>
            <a:r>
              <a:rPr lang="fr-CA" sz="1600" b="1" dirty="0">
                <a:solidFill>
                  <a:srgbClr val="FA40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/*...Condition...*/</a:t>
            </a:r>
            <a:r>
              <a:rPr lang="fr-CA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fr-CA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fr-CA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fr-CA" sz="1600" b="1" dirty="0">
                <a:solidFill>
                  <a:srgbClr val="FA40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Code à exécuter si la condition est « true »</a:t>
            </a:r>
          </a:p>
          <a:p>
            <a:r>
              <a:rPr lang="fr-CA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fr-CA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</a:p>
          <a:p>
            <a:r>
              <a:rPr lang="fr-CA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fr-CA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fr-CA" sz="1600" b="1" dirty="0">
                <a:solidFill>
                  <a:srgbClr val="FA40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Code à exécuter si la condition est « false »</a:t>
            </a:r>
          </a:p>
          <a:p>
            <a:r>
              <a:rPr lang="fr-CA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2CA0AF3-F30E-440E-9C8B-62B46C3AD7DB}"/>
              </a:ext>
            </a:extLst>
          </p:cNvPr>
          <p:cNvSpPr txBox="1"/>
          <p:nvPr/>
        </p:nvSpPr>
        <p:spPr>
          <a:xfrm>
            <a:off x="716280" y="6124773"/>
            <a:ext cx="1051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solidFill>
                  <a:srgbClr val="9073D1"/>
                </a:solidFill>
              </a:rPr>
              <a:t>Exemple dans la vie </a:t>
            </a:r>
            <a:r>
              <a:rPr lang="fr-CA" dirty="0">
                <a:solidFill>
                  <a:srgbClr val="9073D1"/>
                </a:solidFill>
              </a:rPr>
              <a:t>: </a:t>
            </a:r>
            <a:r>
              <a:rPr lang="en-CA" dirty="0">
                <a:solidFill>
                  <a:srgbClr val="9073D1"/>
                </a:solidFill>
              </a:rPr>
              <a:t>Si tu m’aides à déménager, je te paye une pizza. Sinon, nous ne serons plus amis. Dans ce cas, le fait d’aider ET de ne pas aider ont tous les deux une conséquence.</a:t>
            </a:r>
            <a:endParaRPr lang="fr-CA" dirty="0">
              <a:solidFill>
                <a:srgbClr val="9073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2632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CE12D4ED-9197-4741-8787-7DAA6E4E4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 Bloc </a:t>
            </a:r>
            <a:r>
              <a:rPr lang="fr-CA" b="1" dirty="0">
                <a:solidFill>
                  <a:srgbClr val="FA4098"/>
                </a:solidFill>
              </a:rPr>
              <a:t>else</a:t>
            </a:r>
          </a:p>
          <a:p>
            <a:pPr lvl="1"/>
            <a:r>
              <a:rPr lang="fr-CA" dirty="0"/>
              <a:t> </a:t>
            </a:r>
            <a:r>
              <a:rPr lang="fr-CA" b="1" dirty="0"/>
              <a:t>Exemples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56C8633-1B0C-49E5-AB73-8F144FF67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Instructions conditionnelles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BD9FBB-6B7C-42DD-A466-EE4D78159F21}"/>
              </a:ext>
            </a:extLst>
          </p:cNvPr>
          <p:cNvSpPr/>
          <p:nvPr/>
        </p:nvSpPr>
        <p:spPr>
          <a:xfrm>
            <a:off x="971155" y="3184635"/>
            <a:ext cx="10140382" cy="2390362"/>
          </a:xfrm>
          <a:prstGeom prst="rect">
            <a:avLst/>
          </a:prstGeom>
          <a:solidFill>
            <a:schemeClr val="bg1"/>
          </a:solidFill>
          <a:ln w="38100">
            <a:solidFill>
              <a:srgbClr val="797C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let </a:t>
            </a:r>
            <a:r>
              <a:rPr lang="fr-CA" sz="1600" b="1" dirty="0">
                <a:solidFill>
                  <a:srgbClr val="73B3D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nom</a:t>
            </a:r>
            <a:r>
              <a:rPr lang="fr-CA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"Maxime";</a:t>
            </a:r>
          </a:p>
          <a:p>
            <a:r>
              <a:rPr lang="fr-CA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if(</a:t>
            </a:r>
            <a:r>
              <a:rPr lang="fr-CA" sz="1600" b="1" dirty="0">
                <a:solidFill>
                  <a:srgbClr val="73B3D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nom</a:t>
            </a:r>
            <a:r>
              <a:rPr lang="fr-CA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== "Maxime" || </a:t>
            </a:r>
            <a:r>
              <a:rPr lang="fr-CA" sz="1600" b="1" dirty="0">
                <a:solidFill>
                  <a:srgbClr val="73B3D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nom</a:t>
            </a:r>
            <a:r>
              <a:rPr lang="fr-CA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== "Maude" || </a:t>
            </a:r>
            <a:r>
              <a:rPr lang="fr-CA" sz="1600" b="1" dirty="0">
                <a:solidFill>
                  <a:srgbClr val="73B3D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nom</a:t>
            </a:r>
            <a:r>
              <a:rPr lang="fr-CA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== "Mathieu")</a:t>
            </a:r>
          </a:p>
          <a:p>
            <a:r>
              <a:rPr lang="fr-CA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fr-CA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document.querySelector("</a:t>
            </a:r>
            <a:r>
              <a:rPr lang="fr-CA" sz="1600" b="1" dirty="0">
                <a:solidFill>
                  <a:srgbClr val="73B3D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#personne</a:t>
            </a:r>
            <a:r>
              <a:rPr lang="fr-CA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").textContent = "Enseignant(e)";</a:t>
            </a:r>
          </a:p>
          <a:p>
            <a:r>
              <a:rPr lang="fr-CA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fr-CA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</a:p>
          <a:p>
            <a:r>
              <a:rPr lang="fr-CA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fr-CA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document.querySelector("</a:t>
            </a:r>
            <a:r>
              <a:rPr lang="fr-CA" sz="1600" b="1" dirty="0">
                <a:solidFill>
                  <a:srgbClr val="73B3D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#personne</a:t>
            </a:r>
            <a:r>
              <a:rPr lang="fr-CA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").textContent = "Étudiant(e)";</a:t>
            </a:r>
          </a:p>
          <a:p>
            <a:r>
              <a:rPr lang="fr-CA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0D59D57-5194-4FA7-B0AF-B5A2F06F48D8}"/>
              </a:ext>
            </a:extLst>
          </p:cNvPr>
          <p:cNvSpPr txBox="1"/>
          <p:nvPr/>
        </p:nvSpPr>
        <p:spPr>
          <a:xfrm>
            <a:off x="971155" y="2409831"/>
            <a:ext cx="10625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¨"/>
            </a:pPr>
            <a:r>
              <a:rPr lang="fr-CA" dirty="0">
                <a:solidFill>
                  <a:srgbClr val="797CDE"/>
                </a:solidFill>
              </a:rPr>
              <a:t>Ici, la condition du </a:t>
            </a:r>
            <a:r>
              <a:rPr lang="fr-CA" b="1" dirty="0">
                <a:solidFill>
                  <a:srgbClr val="FA4098"/>
                </a:solidFill>
              </a:rPr>
              <a:t>if</a:t>
            </a:r>
            <a:r>
              <a:rPr lang="fr-CA" dirty="0">
                <a:solidFill>
                  <a:srgbClr val="BF779D"/>
                </a:solidFill>
              </a:rPr>
              <a:t> </a:t>
            </a:r>
            <a:r>
              <a:rPr lang="fr-CA" dirty="0">
                <a:solidFill>
                  <a:srgbClr val="797CDE"/>
                </a:solidFill>
              </a:rPr>
              <a:t>est</a:t>
            </a:r>
            <a:r>
              <a:rPr lang="fr-CA" dirty="0">
                <a:solidFill>
                  <a:srgbClr val="BF779D"/>
                </a:solidFill>
              </a:rPr>
              <a:t> </a:t>
            </a:r>
            <a:r>
              <a:rPr lang="fr-CA" b="1" dirty="0"/>
              <a:t>true</a:t>
            </a:r>
            <a:r>
              <a:rPr lang="fr-CA" dirty="0">
                <a:solidFill>
                  <a:srgbClr val="797CDE"/>
                </a:solidFill>
              </a:rPr>
              <a:t>. On va donc seulement exécuter le code du bloc </a:t>
            </a:r>
            <a:r>
              <a:rPr lang="fr-CA" b="1" dirty="0">
                <a:solidFill>
                  <a:srgbClr val="FA4098"/>
                </a:solidFill>
              </a:rPr>
              <a:t>if</a:t>
            </a:r>
            <a:r>
              <a:rPr lang="fr-CA" dirty="0">
                <a:solidFill>
                  <a:srgbClr val="797CDE"/>
                </a:solidFill>
              </a:rPr>
              <a:t>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CA" dirty="0">
                <a:solidFill>
                  <a:srgbClr val="797CDE"/>
                </a:solidFill>
              </a:rPr>
              <a:t>On met le texte </a:t>
            </a:r>
            <a:r>
              <a:rPr lang="fr-CA" dirty="0"/>
              <a:t>"Enseignant(e)"</a:t>
            </a:r>
            <a:r>
              <a:rPr lang="fr-CA" dirty="0">
                <a:solidFill>
                  <a:srgbClr val="797CDE"/>
                </a:solidFill>
              </a:rPr>
              <a:t> à l’élément </a:t>
            </a:r>
            <a:r>
              <a:rPr lang="fr-CA" b="1" dirty="0">
                <a:solidFill>
                  <a:srgbClr val="73B3D1"/>
                </a:solidFill>
              </a:rPr>
              <a:t>#personne</a:t>
            </a:r>
            <a:r>
              <a:rPr lang="fr-CA" dirty="0">
                <a:solidFill>
                  <a:srgbClr val="BF779D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18832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CE12D4ED-9197-4741-8787-7DAA6E4E4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 Bloc </a:t>
            </a:r>
            <a:r>
              <a:rPr lang="fr-CA" b="1" dirty="0">
                <a:solidFill>
                  <a:srgbClr val="FA4098"/>
                </a:solidFill>
              </a:rPr>
              <a:t>else</a:t>
            </a:r>
          </a:p>
          <a:p>
            <a:pPr lvl="1"/>
            <a:r>
              <a:rPr lang="fr-CA" dirty="0"/>
              <a:t> </a:t>
            </a:r>
            <a:r>
              <a:rPr lang="fr-CA" b="1" dirty="0"/>
              <a:t>Exemples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56C8633-1B0C-49E5-AB73-8F144FF67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Instructions conditionnelles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93383E-BB5B-47E2-B03E-9983735817D5}"/>
              </a:ext>
            </a:extLst>
          </p:cNvPr>
          <p:cNvSpPr/>
          <p:nvPr/>
        </p:nvSpPr>
        <p:spPr>
          <a:xfrm>
            <a:off x="895901" y="3330408"/>
            <a:ext cx="10221942" cy="2377020"/>
          </a:xfrm>
          <a:prstGeom prst="rect">
            <a:avLst/>
          </a:prstGeom>
          <a:solidFill>
            <a:schemeClr val="bg1"/>
          </a:solidFill>
          <a:ln w="38100">
            <a:solidFill>
              <a:srgbClr val="797C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let </a:t>
            </a:r>
            <a:r>
              <a:rPr lang="fr-CA" sz="1600" b="1" dirty="0">
                <a:solidFill>
                  <a:srgbClr val="73B3D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nom</a:t>
            </a:r>
            <a:r>
              <a:rPr lang="fr-CA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"Thérèse";</a:t>
            </a:r>
          </a:p>
          <a:p>
            <a:r>
              <a:rPr lang="fr-CA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if(</a:t>
            </a:r>
            <a:r>
              <a:rPr lang="fr-CA" sz="1600" b="1" dirty="0">
                <a:solidFill>
                  <a:srgbClr val="73B3D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nom</a:t>
            </a:r>
            <a:r>
              <a:rPr lang="fr-CA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== "Maxime" || </a:t>
            </a:r>
            <a:r>
              <a:rPr lang="fr-CA" sz="1600" b="1" dirty="0">
                <a:solidFill>
                  <a:srgbClr val="73B3D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nom</a:t>
            </a:r>
            <a:r>
              <a:rPr lang="fr-CA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== "Maude" || </a:t>
            </a:r>
            <a:r>
              <a:rPr lang="fr-CA" sz="1600" b="1" dirty="0">
                <a:solidFill>
                  <a:srgbClr val="73B3D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nom</a:t>
            </a:r>
            <a:r>
              <a:rPr lang="fr-CA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== "Mathieu")</a:t>
            </a:r>
          </a:p>
          <a:p>
            <a:r>
              <a:rPr lang="fr-CA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fr-CA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document.querySelector("</a:t>
            </a:r>
            <a:r>
              <a:rPr lang="fr-CA" sz="1600" b="1" dirty="0">
                <a:solidFill>
                  <a:srgbClr val="73B3D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#personne</a:t>
            </a:r>
            <a:r>
              <a:rPr lang="fr-CA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").textContent = "Enseignant(e)";</a:t>
            </a:r>
          </a:p>
          <a:p>
            <a:r>
              <a:rPr lang="fr-CA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fr-CA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</a:p>
          <a:p>
            <a:r>
              <a:rPr lang="fr-CA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fr-CA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document.querySelector("</a:t>
            </a:r>
            <a:r>
              <a:rPr lang="fr-CA" sz="1600" b="1" dirty="0">
                <a:solidFill>
                  <a:srgbClr val="73B3D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#personne</a:t>
            </a:r>
            <a:r>
              <a:rPr lang="fr-CA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").textContent = "Étudiant(e)";</a:t>
            </a:r>
          </a:p>
          <a:p>
            <a:r>
              <a:rPr lang="fr-CA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5DC83BE-C8B2-462D-B25A-7EA03CF7F802}"/>
              </a:ext>
            </a:extLst>
          </p:cNvPr>
          <p:cNvSpPr txBox="1"/>
          <p:nvPr/>
        </p:nvSpPr>
        <p:spPr>
          <a:xfrm>
            <a:off x="895901" y="2487168"/>
            <a:ext cx="96165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¨"/>
            </a:pPr>
            <a:r>
              <a:rPr lang="fr-CA" dirty="0">
                <a:solidFill>
                  <a:srgbClr val="797CDE"/>
                </a:solidFill>
              </a:rPr>
              <a:t>Ici, la condition du </a:t>
            </a:r>
            <a:r>
              <a:rPr lang="fr-CA" b="1" dirty="0">
                <a:solidFill>
                  <a:srgbClr val="FA4098"/>
                </a:solidFill>
              </a:rPr>
              <a:t>if</a:t>
            </a:r>
            <a:r>
              <a:rPr lang="fr-CA" dirty="0">
                <a:solidFill>
                  <a:srgbClr val="BF779D"/>
                </a:solidFill>
              </a:rPr>
              <a:t> </a:t>
            </a:r>
            <a:r>
              <a:rPr lang="fr-CA" dirty="0">
                <a:solidFill>
                  <a:srgbClr val="797CDE"/>
                </a:solidFill>
              </a:rPr>
              <a:t>est</a:t>
            </a:r>
            <a:r>
              <a:rPr lang="fr-CA" dirty="0">
                <a:solidFill>
                  <a:srgbClr val="BF779D"/>
                </a:solidFill>
              </a:rPr>
              <a:t> </a:t>
            </a:r>
            <a:r>
              <a:rPr lang="fr-CA" b="1" dirty="0"/>
              <a:t>false</a:t>
            </a:r>
            <a:r>
              <a:rPr lang="fr-CA" dirty="0">
                <a:solidFill>
                  <a:srgbClr val="797CDE"/>
                </a:solidFill>
              </a:rPr>
              <a:t>. On va donc ignorer le code du bloc </a:t>
            </a:r>
            <a:r>
              <a:rPr lang="fr-CA" b="1" dirty="0">
                <a:solidFill>
                  <a:srgbClr val="FA4098"/>
                </a:solidFill>
              </a:rPr>
              <a:t>if</a:t>
            </a:r>
            <a:r>
              <a:rPr lang="fr-CA" dirty="0">
                <a:solidFill>
                  <a:srgbClr val="797CDE"/>
                </a:solidFill>
              </a:rPr>
              <a:t> et exécuter le bloc </a:t>
            </a:r>
            <a:r>
              <a:rPr lang="fr-CA" b="1" dirty="0">
                <a:solidFill>
                  <a:srgbClr val="FA4098"/>
                </a:solidFill>
              </a:rPr>
              <a:t>else</a:t>
            </a:r>
            <a:r>
              <a:rPr lang="fr-CA" dirty="0">
                <a:solidFill>
                  <a:srgbClr val="797CDE"/>
                </a:solidFill>
              </a:rPr>
              <a:t>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CA" dirty="0">
                <a:solidFill>
                  <a:srgbClr val="797CDE"/>
                </a:solidFill>
              </a:rPr>
              <a:t>On met le texte </a:t>
            </a:r>
            <a:r>
              <a:rPr lang="fr-CA" dirty="0"/>
              <a:t>"Étudiant(e)"</a:t>
            </a:r>
            <a:r>
              <a:rPr lang="fr-CA" dirty="0">
                <a:solidFill>
                  <a:srgbClr val="797CDE"/>
                </a:solidFill>
              </a:rPr>
              <a:t> à l’élément </a:t>
            </a:r>
            <a:r>
              <a:rPr lang="fr-CA" b="1" dirty="0">
                <a:solidFill>
                  <a:srgbClr val="73B3D1"/>
                </a:solidFill>
              </a:rPr>
              <a:t>#personne</a:t>
            </a:r>
            <a:r>
              <a:rPr lang="fr-CA" dirty="0">
                <a:solidFill>
                  <a:srgbClr val="BF779D"/>
                </a:solidFill>
              </a:rPr>
              <a:t>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fr-CA" dirty="0">
              <a:solidFill>
                <a:srgbClr val="BF77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0545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CE12D4ED-9197-4741-8787-7DAA6E4E4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 Bloc </a:t>
            </a:r>
            <a:r>
              <a:rPr lang="fr-CA" b="1" dirty="0">
                <a:solidFill>
                  <a:srgbClr val="FA4098"/>
                </a:solidFill>
              </a:rPr>
              <a:t>else if</a:t>
            </a:r>
          </a:p>
          <a:p>
            <a:pPr lvl="1"/>
            <a:r>
              <a:rPr lang="fr-CA" dirty="0"/>
              <a:t> Permet d’insérer </a:t>
            </a:r>
            <a:r>
              <a:rPr lang="fr-CA" b="1" u="sng" dirty="0"/>
              <a:t>une ou plusieurs</a:t>
            </a:r>
            <a:r>
              <a:rPr lang="fr-CA" dirty="0"/>
              <a:t> conditions alternatives</a:t>
            </a:r>
          </a:p>
          <a:p>
            <a:pPr lvl="1"/>
            <a:r>
              <a:rPr lang="fr-CA" dirty="0"/>
              <a:t> Syntaxe :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56C8633-1B0C-49E5-AB73-8F144FF67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Instructions conditionnelles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074C9C-00AA-420B-A6DF-C591D2A89015}"/>
              </a:ext>
            </a:extLst>
          </p:cNvPr>
          <p:cNvSpPr/>
          <p:nvPr/>
        </p:nvSpPr>
        <p:spPr>
          <a:xfrm>
            <a:off x="164875" y="2557744"/>
            <a:ext cx="11858649" cy="3357902"/>
          </a:xfrm>
          <a:prstGeom prst="rect">
            <a:avLst/>
          </a:prstGeom>
          <a:solidFill>
            <a:schemeClr val="bg1"/>
          </a:solidFill>
          <a:ln w="38100">
            <a:solidFill>
              <a:srgbClr val="797C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if(</a:t>
            </a:r>
            <a:r>
              <a:rPr lang="fr-CA" b="1" dirty="0">
                <a:solidFill>
                  <a:srgbClr val="FA40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/*...Condition 1...*/</a:t>
            </a:r>
            <a:r>
              <a:rPr lang="fr-CA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fr-CA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fr-CA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fr-CA" b="1" dirty="0">
                <a:solidFill>
                  <a:srgbClr val="FA40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Code à exécuter si la condition 1 est « </a:t>
            </a:r>
            <a:r>
              <a:rPr lang="fr-CA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fr-CA" b="1" dirty="0">
                <a:solidFill>
                  <a:srgbClr val="FA40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»</a:t>
            </a:r>
          </a:p>
          <a:p>
            <a:r>
              <a:rPr lang="fr-CA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fr-CA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 if(</a:t>
            </a:r>
            <a:r>
              <a:rPr lang="fr-CA" b="1" dirty="0">
                <a:solidFill>
                  <a:srgbClr val="FA40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/*...Condition 2...*/</a:t>
            </a:r>
            <a:r>
              <a:rPr lang="fr-CA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fr-CA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fr-CA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fr-CA" b="1" dirty="0">
                <a:solidFill>
                  <a:srgbClr val="FA40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Code à exécuter si la condition 1 est « </a:t>
            </a:r>
            <a:r>
              <a:rPr lang="fr-CA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fr-CA" b="1" dirty="0">
                <a:solidFill>
                  <a:srgbClr val="FA40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» et la condition 2 est « </a:t>
            </a:r>
            <a:r>
              <a:rPr lang="fr-CA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fr-CA" b="1" dirty="0">
                <a:solidFill>
                  <a:srgbClr val="FA40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»</a:t>
            </a:r>
          </a:p>
          <a:p>
            <a:r>
              <a:rPr lang="fr-CA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fr-CA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</a:p>
          <a:p>
            <a:r>
              <a:rPr lang="fr-CA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fr-CA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fr-CA" b="1" dirty="0">
                <a:solidFill>
                  <a:srgbClr val="FA40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Code à exécuter si les conditions 1 et 2 sont « false »</a:t>
            </a:r>
          </a:p>
          <a:p>
            <a:r>
              <a:rPr lang="fr-CA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6BAB420-62E0-4822-8932-91B6CFE6669C}"/>
              </a:ext>
            </a:extLst>
          </p:cNvPr>
          <p:cNvSpPr txBox="1"/>
          <p:nvPr/>
        </p:nvSpPr>
        <p:spPr>
          <a:xfrm>
            <a:off x="716280" y="6124773"/>
            <a:ext cx="1051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solidFill>
                  <a:srgbClr val="9073D1"/>
                </a:solidFill>
              </a:rPr>
              <a:t>Exemple dans la vie </a:t>
            </a:r>
            <a:r>
              <a:rPr lang="fr-CA" dirty="0">
                <a:solidFill>
                  <a:srgbClr val="9073D1"/>
                </a:solidFill>
              </a:rPr>
              <a:t>: Si tu es riche, je veux être ton meilleur ami. Sinon, si tu as une belle personnalité, je veux être ton ami. Sinon, je ne veux pas être ton ami. </a:t>
            </a:r>
          </a:p>
        </p:txBody>
      </p:sp>
    </p:spTree>
    <p:extLst>
      <p:ext uri="{BB962C8B-B14F-4D97-AF65-F5344CB8AC3E}">
        <p14:creationId xmlns:p14="http://schemas.microsoft.com/office/powerpoint/2010/main" val="29490127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CE12D4ED-9197-4741-8787-7DAA6E4E4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 Bloc </a:t>
            </a:r>
            <a:r>
              <a:rPr lang="fr-CA" b="1" dirty="0">
                <a:solidFill>
                  <a:srgbClr val="FA4098"/>
                </a:solidFill>
              </a:rPr>
              <a:t>else if</a:t>
            </a:r>
          </a:p>
          <a:p>
            <a:pPr lvl="1"/>
            <a:r>
              <a:rPr lang="fr-CA" dirty="0"/>
              <a:t> Exemple 1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56C8633-1B0C-49E5-AB73-8F144FF67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Instructions conditionnelles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72E9B6-09D1-4CD7-B44D-016A06B5FB01}"/>
              </a:ext>
            </a:extLst>
          </p:cNvPr>
          <p:cNvSpPr/>
          <p:nvPr/>
        </p:nvSpPr>
        <p:spPr>
          <a:xfrm>
            <a:off x="3462109" y="2466406"/>
            <a:ext cx="8518424" cy="3710559"/>
          </a:xfrm>
          <a:prstGeom prst="rect">
            <a:avLst/>
          </a:prstGeom>
          <a:solidFill>
            <a:schemeClr val="bg1"/>
          </a:solidFill>
          <a:ln w="38100">
            <a:solidFill>
              <a:srgbClr val="797C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let </a:t>
            </a:r>
            <a:r>
              <a:rPr lang="fr-CA" b="1" dirty="0">
                <a:solidFill>
                  <a:srgbClr val="73B3D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fr-CA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6;</a:t>
            </a:r>
          </a:p>
          <a:p>
            <a:r>
              <a:rPr lang="fr-CA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if(</a:t>
            </a:r>
            <a:r>
              <a:rPr lang="fr-CA" b="1" dirty="0">
                <a:solidFill>
                  <a:srgbClr val="73B3D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fr-CA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 3)</a:t>
            </a:r>
          </a:p>
          <a:p>
            <a:r>
              <a:rPr lang="fr-CA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fr-CA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CA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document.q</a:t>
            </a:r>
            <a:r>
              <a:rPr lang="fr-CA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uerySelector</a:t>
            </a:r>
            <a:r>
              <a:rPr lang="fr-CA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fr-CA" sz="1800" b="1" dirty="0">
                <a:solidFill>
                  <a:srgbClr val="73B3D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#element</a:t>
            </a:r>
            <a:r>
              <a:rPr lang="fr-CA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"). </a:t>
            </a:r>
            <a:r>
              <a:rPr lang="fr-CA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textContent = "Petit";</a:t>
            </a:r>
            <a:endParaRPr lang="fr-CA" b="1" dirty="0">
              <a:solidFill>
                <a:srgbClr val="BF779D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CA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fr-CA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 if(</a:t>
            </a:r>
            <a:r>
              <a:rPr lang="fr-CA" b="1" dirty="0">
                <a:solidFill>
                  <a:srgbClr val="73B3D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fr-CA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&gt; 5)</a:t>
            </a:r>
          </a:p>
          <a:p>
            <a:r>
              <a:rPr lang="fr-CA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fr-CA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CA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document.q</a:t>
            </a:r>
            <a:r>
              <a:rPr lang="fr-CA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uerySelector</a:t>
            </a:r>
            <a:r>
              <a:rPr lang="fr-CA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fr-CA" sz="1800" b="1" dirty="0">
                <a:solidFill>
                  <a:srgbClr val="73B3D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#element</a:t>
            </a:r>
            <a:r>
              <a:rPr lang="fr-CA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"). </a:t>
            </a:r>
            <a:r>
              <a:rPr lang="fr-CA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textContent = "Grand";</a:t>
            </a:r>
            <a:endParaRPr lang="fr-CA" b="1" dirty="0">
              <a:solidFill>
                <a:srgbClr val="BF779D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CA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fr-CA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</a:p>
          <a:p>
            <a:r>
              <a:rPr lang="fr-CA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fr-CA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CA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document.q</a:t>
            </a:r>
            <a:r>
              <a:rPr lang="fr-CA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uerySelector</a:t>
            </a:r>
            <a:r>
              <a:rPr lang="fr-CA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fr-CA" sz="1800" b="1" dirty="0">
                <a:solidFill>
                  <a:srgbClr val="73B3D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#element</a:t>
            </a:r>
            <a:r>
              <a:rPr lang="fr-CA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"). </a:t>
            </a:r>
            <a:r>
              <a:rPr lang="fr-CA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textContent = "Moyen";</a:t>
            </a:r>
            <a:endParaRPr lang="fr-CA" b="1" dirty="0">
              <a:solidFill>
                <a:srgbClr val="BF779D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CA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6F17013-6F1C-4273-815D-12A14155B0D5}"/>
              </a:ext>
            </a:extLst>
          </p:cNvPr>
          <p:cNvSpPr txBox="1"/>
          <p:nvPr/>
        </p:nvSpPr>
        <p:spPr>
          <a:xfrm>
            <a:off x="78261" y="2680527"/>
            <a:ext cx="31028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¨"/>
            </a:pPr>
            <a:r>
              <a:rPr lang="fr-CA" dirty="0">
                <a:solidFill>
                  <a:srgbClr val="797CDE"/>
                </a:solidFill>
              </a:rPr>
              <a:t>La première condition est </a:t>
            </a:r>
            <a:r>
              <a:rPr lang="fr-CA" b="1" dirty="0"/>
              <a:t>false</a:t>
            </a:r>
            <a:r>
              <a:rPr lang="fr-CA" dirty="0">
                <a:solidFill>
                  <a:srgbClr val="797CDE"/>
                </a:solidFill>
              </a:rPr>
              <a:t>. On saute le bloc </a:t>
            </a:r>
            <a:r>
              <a:rPr lang="fr-CA" b="1" dirty="0">
                <a:solidFill>
                  <a:srgbClr val="FA4098"/>
                </a:solidFill>
              </a:rPr>
              <a:t>if</a:t>
            </a:r>
            <a:r>
              <a:rPr lang="fr-CA" dirty="0">
                <a:solidFill>
                  <a:srgbClr val="797CDE"/>
                </a:solidFill>
              </a:rPr>
              <a:t>.</a:t>
            </a:r>
          </a:p>
          <a:p>
            <a:endParaRPr lang="fr-CA" dirty="0">
              <a:solidFill>
                <a:srgbClr val="BF779D"/>
              </a:solidFill>
            </a:endParaRPr>
          </a:p>
          <a:p>
            <a:pPr marL="285750" indent="-285750">
              <a:buFont typeface="Symbol" panose="05050102010706020507" pitchFamily="18" charset="2"/>
              <a:buChar char="¨"/>
            </a:pPr>
            <a:r>
              <a:rPr lang="fr-CA" dirty="0">
                <a:solidFill>
                  <a:srgbClr val="797CDE"/>
                </a:solidFill>
              </a:rPr>
              <a:t>La deuxième condition est </a:t>
            </a:r>
            <a:r>
              <a:rPr lang="fr-CA" b="1" dirty="0"/>
              <a:t>true</a:t>
            </a:r>
            <a:r>
              <a:rPr lang="fr-CA" dirty="0">
                <a:solidFill>
                  <a:srgbClr val="797CDE"/>
                </a:solidFill>
              </a:rPr>
              <a:t>. On exécute le bloc </a:t>
            </a:r>
            <a:r>
              <a:rPr lang="fr-CA" b="1" dirty="0">
                <a:solidFill>
                  <a:srgbClr val="FA4098"/>
                </a:solidFill>
              </a:rPr>
              <a:t>else if </a:t>
            </a:r>
            <a:r>
              <a:rPr lang="fr-CA" dirty="0">
                <a:solidFill>
                  <a:srgbClr val="797CDE"/>
                </a:solidFill>
              </a:rPr>
              <a:t>!</a:t>
            </a:r>
            <a:endParaRPr lang="fr-CA" dirty="0">
              <a:solidFill>
                <a:srgbClr val="BF779D"/>
              </a:solidFill>
            </a:endParaRPr>
          </a:p>
          <a:p>
            <a:pPr marL="285750" indent="-285750">
              <a:buFont typeface="Symbol" panose="05050102010706020507" pitchFamily="18" charset="2"/>
              <a:buChar char="¨"/>
            </a:pPr>
            <a:endParaRPr lang="fr-CA" dirty="0">
              <a:solidFill>
                <a:srgbClr val="BF779D"/>
              </a:solidFill>
            </a:endParaRPr>
          </a:p>
          <a:p>
            <a:pPr marL="285750" indent="-285750">
              <a:buFont typeface="Symbol" panose="05050102010706020507" pitchFamily="18" charset="2"/>
              <a:buChar char="¨"/>
            </a:pPr>
            <a:r>
              <a:rPr lang="fr-CA" dirty="0">
                <a:solidFill>
                  <a:srgbClr val="797CDE"/>
                </a:solidFill>
              </a:rPr>
              <a:t>On saute le </a:t>
            </a:r>
            <a:r>
              <a:rPr lang="fr-CA" b="1" dirty="0">
                <a:solidFill>
                  <a:srgbClr val="FA4098"/>
                </a:solidFill>
              </a:rPr>
              <a:t>else</a:t>
            </a:r>
            <a:r>
              <a:rPr lang="fr-CA" dirty="0">
                <a:solidFill>
                  <a:srgbClr val="797CDE"/>
                </a:solidFill>
              </a:rPr>
              <a:t> puisqu’un des blocs au-dessus était </a:t>
            </a:r>
            <a:r>
              <a:rPr lang="fr-CA" b="1" dirty="0"/>
              <a:t>true</a:t>
            </a:r>
            <a:r>
              <a:rPr lang="fr-CA" dirty="0">
                <a:solidFill>
                  <a:srgbClr val="BF779D"/>
                </a:solidFill>
              </a:rPr>
              <a:t>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CA" dirty="0">
                <a:solidFill>
                  <a:srgbClr val="797CDE"/>
                </a:solidFill>
              </a:rPr>
              <a:t> On met le texte « Grand » à l’</a:t>
            </a:r>
            <a:r>
              <a:rPr lang="fr-CA" b="1" dirty="0">
                <a:solidFill>
                  <a:srgbClr val="73B3D1"/>
                </a:solidFill>
              </a:rPr>
              <a:t>élément</a:t>
            </a:r>
            <a:r>
              <a:rPr lang="fr-CA" dirty="0">
                <a:solidFill>
                  <a:srgbClr val="797CDE"/>
                </a:solidFill>
              </a:rPr>
              <a:t>.</a:t>
            </a:r>
            <a:endParaRPr lang="fr-CA" dirty="0">
              <a:solidFill>
                <a:srgbClr val="BF779D"/>
              </a:solidFill>
            </a:endParaRP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9336EAF6-4ACC-4553-863F-25C2D0C14740}"/>
              </a:ext>
            </a:extLst>
          </p:cNvPr>
          <p:cNvCxnSpPr>
            <a:cxnSpLocks/>
          </p:cNvCxnSpPr>
          <p:nvPr/>
        </p:nvCxnSpPr>
        <p:spPr>
          <a:xfrm flipV="1">
            <a:off x="2848244" y="2968122"/>
            <a:ext cx="533659" cy="222818"/>
          </a:xfrm>
          <a:prstGeom prst="straightConnector1">
            <a:avLst/>
          </a:prstGeom>
          <a:ln w="38100">
            <a:solidFill>
              <a:srgbClr val="797CD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5E6582D5-3121-4CE6-AEAD-26D541AEB992}"/>
              </a:ext>
            </a:extLst>
          </p:cNvPr>
          <p:cNvCxnSpPr>
            <a:cxnSpLocks/>
          </p:cNvCxnSpPr>
          <p:nvPr/>
        </p:nvCxnSpPr>
        <p:spPr>
          <a:xfrm>
            <a:off x="2819401" y="4050548"/>
            <a:ext cx="525762" cy="0"/>
          </a:xfrm>
          <a:prstGeom prst="straightConnector1">
            <a:avLst/>
          </a:prstGeom>
          <a:ln w="38100">
            <a:solidFill>
              <a:srgbClr val="797CD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64206FEE-B1A7-4870-915B-1829EBAA1AB6}"/>
              </a:ext>
            </a:extLst>
          </p:cNvPr>
          <p:cNvCxnSpPr>
            <a:cxnSpLocks/>
          </p:cNvCxnSpPr>
          <p:nvPr/>
        </p:nvCxnSpPr>
        <p:spPr>
          <a:xfrm>
            <a:off x="2879955" y="5104314"/>
            <a:ext cx="465208" cy="54163"/>
          </a:xfrm>
          <a:prstGeom prst="straightConnector1">
            <a:avLst/>
          </a:prstGeom>
          <a:ln w="38100">
            <a:solidFill>
              <a:srgbClr val="797CD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62615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E14CC12-1FCB-4AB0-8778-F90C33B2CCCA}"/>
              </a:ext>
            </a:extLst>
          </p:cNvPr>
          <p:cNvSpPr/>
          <p:nvPr/>
        </p:nvSpPr>
        <p:spPr>
          <a:xfrm>
            <a:off x="3462109" y="2466406"/>
            <a:ext cx="8518424" cy="3710559"/>
          </a:xfrm>
          <a:prstGeom prst="rect">
            <a:avLst/>
          </a:prstGeom>
          <a:solidFill>
            <a:schemeClr val="bg1"/>
          </a:solidFill>
          <a:ln w="38100">
            <a:solidFill>
              <a:srgbClr val="797C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let </a:t>
            </a:r>
            <a:r>
              <a:rPr lang="fr-CA" b="1" dirty="0">
                <a:solidFill>
                  <a:srgbClr val="73B3D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fr-CA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4;</a:t>
            </a:r>
          </a:p>
          <a:p>
            <a:r>
              <a:rPr lang="fr-CA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if(</a:t>
            </a:r>
            <a:r>
              <a:rPr lang="fr-CA" b="1" dirty="0">
                <a:solidFill>
                  <a:srgbClr val="73B3D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fr-CA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 3)</a:t>
            </a:r>
          </a:p>
          <a:p>
            <a:r>
              <a:rPr lang="fr-CA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fr-CA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CA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document.q</a:t>
            </a:r>
            <a:r>
              <a:rPr lang="fr-CA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uerySelector</a:t>
            </a:r>
            <a:r>
              <a:rPr lang="fr-CA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fr-CA" sz="1800" b="1" dirty="0">
                <a:solidFill>
                  <a:srgbClr val="73B3D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#element</a:t>
            </a:r>
            <a:r>
              <a:rPr lang="fr-CA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"). </a:t>
            </a:r>
            <a:r>
              <a:rPr lang="fr-CA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textContent = "Petit";</a:t>
            </a:r>
            <a:endParaRPr lang="fr-CA" b="1" dirty="0">
              <a:solidFill>
                <a:srgbClr val="BF779D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CA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fr-CA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 if(</a:t>
            </a:r>
            <a:r>
              <a:rPr lang="fr-CA" b="1" dirty="0">
                <a:solidFill>
                  <a:srgbClr val="73B3D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fr-CA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&gt; 5)</a:t>
            </a:r>
          </a:p>
          <a:p>
            <a:r>
              <a:rPr lang="fr-CA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fr-CA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CA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document.q</a:t>
            </a:r>
            <a:r>
              <a:rPr lang="fr-CA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uerySelector</a:t>
            </a:r>
            <a:r>
              <a:rPr lang="fr-CA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fr-CA" sz="1800" b="1" dirty="0">
                <a:solidFill>
                  <a:srgbClr val="73B3D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#element</a:t>
            </a:r>
            <a:r>
              <a:rPr lang="fr-CA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"). </a:t>
            </a:r>
            <a:r>
              <a:rPr lang="fr-CA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textContent = "Grand";</a:t>
            </a:r>
            <a:endParaRPr lang="fr-CA" b="1" dirty="0">
              <a:solidFill>
                <a:srgbClr val="BF779D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CA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fr-CA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</a:p>
          <a:p>
            <a:r>
              <a:rPr lang="fr-CA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fr-CA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CA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document.q</a:t>
            </a:r>
            <a:r>
              <a:rPr lang="fr-CA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uerySelector</a:t>
            </a:r>
            <a:r>
              <a:rPr lang="fr-CA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fr-CA" sz="1800" b="1" dirty="0">
                <a:solidFill>
                  <a:srgbClr val="73B3D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#element</a:t>
            </a:r>
            <a:r>
              <a:rPr lang="fr-CA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"). </a:t>
            </a:r>
            <a:r>
              <a:rPr lang="fr-CA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textContent = "Moyen";</a:t>
            </a:r>
            <a:endParaRPr lang="fr-CA" b="1" dirty="0">
              <a:solidFill>
                <a:srgbClr val="BF779D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CA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CE12D4ED-9197-4741-8787-7DAA6E4E4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 Bloc </a:t>
            </a:r>
            <a:r>
              <a:rPr lang="fr-CA" b="1" dirty="0">
                <a:solidFill>
                  <a:srgbClr val="FA4098"/>
                </a:solidFill>
              </a:rPr>
              <a:t>else if</a:t>
            </a:r>
          </a:p>
          <a:p>
            <a:pPr lvl="1"/>
            <a:r>
              <a:rPr lang="fr-CA" dirty="0"/>
              <a:t> Exemple 2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56C8633-1B0C-49E5-AB73-8F144FF67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Instructions conditionnelles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6F17013-6F1C-4273-815D-12A14155B0D5}"/>
              </a:ext>
            </a:extLst>
          </p:cNvPr>
          <p:cNvSpPr txBox="1"/>
          <p:nvPr/>
        </p:nvSpPr>
        <p:spPr>
          <a:xfrm>
            <a:off x="80335" y="2546285"/>
            <a:ext cx="29907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¨"/>
            </a:pPr>
            <a:r>
              <a:rPr lang="fr-CA" dirty="0">
                <a:solidFill>
                  <a:srgbClr val="797CDE"/>
                </a:solidFill>
              </a:rPr>
              <a:t>La première condition est </a:t>
            </a:r>
            <a:r>
              <a:rPr lang="fr-CA" b="1" dirty="0"/>
              <a:t>false</a:t>
            </a:r>
            <a:r>
              <a:rPr lang="fr-CA" dirty="0">
                <a:solidFill>
                  <a:srgbClr val="797CDE"/>
                </a:solidFill>
              </a:rPr>
              <a:t>. On saute le bloc </a:t>
            </a:r>
            <a:r>
              <a:rPr lang="fr-CA" b="1" dirty="0">
                <a:solidFill>
                  <a:srgbClr val="FA4098"/>
                </a:solidFill>
              </a:rPr>
              <a:t>if</a:t>
            </a:r>
            <a:r>
              <a:rPr lang="fr-CA" dirty="0">
                <a:solidFill>
                  <a:srgbClr val="797CDE"/>
                </a:solidFill>
              </a:rPr>
              <a:t>.</a:t>
            </a:r>
          </a:p>
          <a:p>
            <a:endParaRPr lang="fr-CA" dirty="0">
              <a:solidFill>
                <a:srgbClr val="797CDE"/>
              </a:solidFill>
            </a:endParaRPr>
          </a:p>
          <a:p>
            <a:pPr marL="285750" indent="-285750">
              <a:buFont typeface="Symbol" panose="05050102010706020507" pitchFamily="18" charset="2"/>
              <a:buChar char="¨"/>
            </a:pPr>
            <a:r>
              <a:rPr lang="fr-CA" dirty="0">
                <a:solidFill>
                  <a:srgbClr val="797CDE"/>
                </a:solidFill>
              </a:rPr>
              <a:t>La deuxième condition est </a:t>
            </a:r>
            <a:r>
              <a:rPr lang="fr-CA" b="1" dirty="0"/>
              <a:t>false</a:t>
            </a:r>
            <a:r>
              <a:rPr lang="fr-CA" dirty="0">
                <a:solidFill>
                  <a:srgbClr val="797CDE"/>
                </a:solidFill>
              </a:rPr>
              <a:t>. On saute le bloc </a:t>
            </a:r>
            <a:r>
              <a:rPr lang="fr-CA" b="1" dirty="0">
                <a:solidFill>
                  <a:srgbClr val="FA4098"/>
                </a:solidFill>
              </a:rPr>
              <a:t>else if</a:t>
            </a:r>
            <a:r>
              <a:rPr lang="fr-CA" dirty="0">
                <a:solidFill>
                  <a:srgbClr val="797CDE"/>
                </a:solidFill>
              </a:rPr>
              <a:t>.</a:t>
            </a:r>
          </a:p>
          <a:p>
            <a:pPr marL="285750" indent="-285750">
              <a:buFont typeface="Symbol" panose="05050102010706020507" pitchFamily="18" charset="2"/>
              <a:buChar char="¨"/>
            </a:pPr>
            <a:endParaRPr lang="fr-CA" dirty="0">
              <a:solidFill>
                <a:srgbClr val="BF779D"/>
              </a:solidFill>
            </a:endParaRPr>
          </a:p>
          <a:p>
            <a:pPr marL="285750" indent="-285750">
              <a:buFont typeface="Symbol" panose="05050102010706020507" pitchFamily="18" charset="2"/>
              <a:buChar char="¨"/>
            </a:pPr>
            <a:r>
              <a:rPr lang="fr-CA" dirty="0">
                <a:solidFill>
                  <a:srgbClr val="797CDE"/>
                </a:solidFill>
              </a:rPr>
              <a:t>On exécute le </a:t>
            </a:r>
            <a:r>
              <a:rPr lang="fr-CA" b="1" dirty="0">
                <a:solidFill>
                  <a:srgbClr val="FA4098"/>
                </a:solidFill>
              </a:rPr>
              <a:t>else</a:t>
            </a:r>
            <a:r>
              <a:rPr lang="fr-CA" dirty="0">
                <a:solidFill>
                  <a:srgbClr val="FA4098"/>
                </a:solidFill>
              </a:rPr>
              <a:t> </a:t>
            </a:r>
            <a:r>
              <a:rPr lang="fr-CA" dirty="0">
                <a:solidFill>
                  <a:srgbClr val="797CDE"/>
                </a:solidFill>
              </a:rPr>
              <a:t>puisque les deux blocs au-dessus était</a:t>
            </a:r>
            <a:r>
              <a:rPr lang="fr-CA" dirty="0">
                <a:solidFill>
                  <a:srgbClr val="BF779D"/>
                </a:solidFill>
              </a:rPr>
              <a:t> </a:t>
            </a:r>
            <a:r>
              <a:rPr lang="fr-CA" b="1" dirty="0"/>
              <a:t>false</a:t>
            </a:r>
            <a:r>
              <a:rPr lang="fr-CA" dirty="0">
                <a:solidFill>
                  <a:srgbClr val="BF779D"/>
                </a:solidFill>
              </a:rPr>
              <a:t>.</a:t>
            </a:r>
          </a:p>
          <a:p>
            <a:pPr marL="285750" indent="-285750">
              <a:buFont typeface="Symbol" panose="05050102010706020507" pitchFamily="18" charset="2"/>
              <a:buChar char="¨"/>
            </a:pPr>
            <a:endParaRPr lang="fr-CA" dirty="0">
              <a:solidFill>
                <a:srgbClr val="BF779D"/>
              </a:solidFill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CA" dirty="0">
                <a:solidFill>
                  <a:srgbClr val="797CDE"/>
                </a:solidFill>
              </a:rPr>
              <a:t>  On met le texte « Moyen » à l’</a:t>
            </a:r>
            <a:r>
              <a:rPr lang="fr-CA" b="1" dirty="0">
                <a:solidFill>
                  <a:srgbClr val="73B3D1"/>
                </a:solidFill>
              </a:rPr>
              <a:t>élément</a:t>
            </a:r>
            <a:r>
              <a:rPr lang="fr-CA" dirty="0">
                <a:solidFill>
                  <a:srgbClr val="797CDE"/>
                </a:solidFill>
              </a:rPr>
              <a:t>.</a:t>
            </a:r>
            <a:endParaRPr lang="fr-CA" dirty="0">
              <a:solidFill>
                <a:srgbClr val="BF779D"/>
              </a:solidFill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fr-CA" dirty="0">
              <a:solidFill>
                <a:srgbClr val="BF779D"/>
              </a:solidFill>
            </a:endParaRP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9336EAF6-4ACC-4553-863F-25C2D0C14740}"/>
              </a:ext>
            </a:extLst>
          </p:cNvPr>
          <p:cNvCxnSpPr>
            <a:cxnSpLocks/>
          </p:cNvCxnSpPr>
          <p:nvPr/>
        </p:nvCxnSpPr>
        <p:spPr>
          <a:xfrm>
            <a:off x="2928450" y="2919772"/>
            <a:ext cx="457983" cy="0"/>
          </a:xfrm>
          <a:prstGeom prst="straightConnector1">
            <a:avLst/>
          </a:prstGeom>
          <a:ln w="38100">
            <a:solidFill>
              <a:srgbClr val="797CD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5E6582D5-3121-4CE6-AEAD-26D541AEB992}"/>
              </a:ext>
            </a:extLst>
          </p:cNvPr>
          <p:cNvCxnSpPr>
            <a:cxnSpLocks/>
          </p:cNvCxnSpPr>
          <p:nvPr/>
        </p:nvCxnSpPr>
        <p:spPr>
          <a:xfrm>
            <a:off x="2989142" y="3941379"/>
            <a:ext cx="397291" cy="102862"/>
          </a:xfrm>
          <a:prstGeom prst="straightConnector1">
            <a:avLst/>
          </a:prstGeom>
          <a:ln w="38100">
            <a:solidFill>
              <a:srgbClr val="797CD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64206FEE-B1A7-4870-915B-1829EBAA1AB6}"/>
              </a:ext>
            </a:extLst>
          </p:cNvPr>
          <p:cNvCxnSpPr>
            <a:cxnSpLocks/>
          </p:cNvCxnSpPr>
          <p:nvPr/>
        </p:nvCxnSpPr>
        <p:spPr>
          <a:xfrm>
            <a:off x="2797477" y="5003415"/>
            <a:ext cx="588956" cy="129837"/>
          </a:xfrm>
          <a:prstGeom prst="straightConnector1">
            <a:avLst/>
          </a:prstGeom>
          <a:ln w="38100">
            <a:solidFill>
              <a:srgbClr val="797CD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0073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27E3C971-1D67-43EA-9D64-9BC10B514D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 Débogage</a:t>
            </a:r>
          </a:p>
          <a:p>
            <a:pPr lvl="1"/>
            <a:r>
              <a:rPr lang="fr-CA" dirty="0"/>
              <a:t>  Utiliser des stratégies qui permettent de </a:t>
            </a:r>
            <a:r>
              <a:rPr lang="fr-CA" u="sng" dirty="0"/>
              <a:t>trouver</a:t>
            </a:r>
            <a:r>
              <a:rPr lang="fr-CA" dirty="0"/>
              <a:t> et </a:t>
            </a:r>
            <a:r>
              <a:rPr lang="fr-CA" u="sng" dirty="0"/>
              <a:t>corriger</a:t>
            </a:r>
            <a:r>
              <a:rPr lang="fr-CA" dirty="0"/>
              <a:t> des « bogues ».</a:t>
            </a:r>
          </a:p>
          <a:p>
            <a:pPr lvl="2"/>
            <a:r>
              <a:rPr lang="fr-CA" dirty="0"/>
              <a:t> </a:t>
            </a:r>
            <a:r>
              <a:rPr lang="fr-CA" dirty="0">
                <a:solidFill>
                  <a:srgbClr val="FA4098"/>
                </a:solidFill>
              </a:rPr>
              <a:t>Bogue</a:t>
            </a:r>
            <a:r>
              <a:rPr lang="fr-CA" dirty="0"/>
              <a:t> :  Défaut de conception ou de réalisation dans un programme.</a:t>
            </a:r>
          </a:p>
          <a:p>
            <a:pPr lvl="2"/>
            <a:endParaRPr lang="fr-CA" dirty="0"/>
          </a:p>
          <a:p>
            <a:pPr lvl="1"/>
            <a:r>
              <a:rPr lang="fr-CA"/>
              <a:t>  </a:t>
            </a:r>
            <a:r>
              <a:rPr lang="fr-CA">
                <a:solidFill>
                  <a:srgbClr val="FA4098"/>
                </a:solidFill>
              </a:rPr>
              <a:t>Visual Studio Code</a:t>
            </a:r>
            <a:r>
              <a:rPr lang="fr-CA"/>
              <a:t> dispose d’outils de débogage. Toutefois, pour le moment, nous allons apprendre à déboguer avec l’aide de la </a:t>
            </a:r>
            <a:r>
              <a:rPr lang="fr-CA">
                <a:solidFill>
                  <a:srgbClr val="FA4098"/>
                </a:solidFill>
              </a:rPr>
              <a:t>console</a:t>
            </a:r>
            <a:r>
              <a:rPr lang="fr-CA"/>
              <a:t> du navigateur.</a:t>
            </a:r>
            <a:endParaRPr lang="fr-CA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38DFA5D2-B32C-4A57-97B4-C58DB96CF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Débogage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6E2D172-BDA3-4F7F-BFB8-262ED8ACD997}"/>
              </a:ext>
            </a:extLst>
          </p:cNvPr>
          <p:cNvSpPr txBox="1"/>
          <p:nvPr/>
        </p:nvSpPr>
        <p:spPr>
          <a:xfrm>
            <a:off x="7250953" y="4015060"/>
            <a:ext cx="9390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dirty="0">
                <a:solidFill>
                  <a:srgbClr val="B177BF"/>
                </a:solidFill>
              </a:rPr>
              <a:t>🐞</a:t>
            </a:r>
            <a:endParaRPr lang="fr-CA" sz="4400" dirty="0">
              <a:solidFill>
                <a:srgbClr val="B177BF"/>
              </a:solidFill>
            </a:endParaRP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79244E19-AAA7-4153-9D6B-F8339B792FBE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5235297" y="4399780"/>
            <a:ext cx="2015656" cy="1"/>
          </a:xfrm>
          <a:prstGeom prst="straightConnector1">
            <a:avLst/>
          </a:prstGeom>
          <a:ln w="76200">
            <a:solidFill>
              <a:srgbClr val="B177B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age 22">
            <a:extLst>
              <a:ext uri="{FF2B5EF4-FFF2-40B4-BE49-F238E27FC236}">
                <a16:creationId xmlns:a16="http://schemas.microsoft.com/office/drawing/2014/main" id="{CC1781F3-1257-4D89-A0CE-40BF412CC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8932" y="4015060"/>
            <a:ext cx="1514686" cy="552527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F120902-AC56-4090-9F97-BD06FD581642}"/>
              </a:ext>
            </a:extLst>
          </p:cNvPr>
          <p:cNvSpPr txBox="1"/>
          <p:nvPr/>
        </p:nvSpPr>
        <p:spPr>
          <a:xfrm>
            <a:off x="4500435" y="4390615"/>
            <a:ext cx="1106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/>
              <a:t>😠💣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606283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175B3B4-CDD9-482F-AD6E-26EEB3AD0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 Débogage avec la console</a:t>
            </a:r>
          </a:p>
          <a:p>
            <a:pPr lvl="1"/>
            <a:r>
              <a:rPr lang="fr-CA" dirty="0"/>
              <a:t> Exemple 1 : Corriger une fonction simple</a:t>
            </a:r>
          </a:p>
          <a:p>
            <a:pPr lvl="1"/>
            <a:endParaRPr lang="fr-CA" dirty="0"/>
          </a:p>
          <a:p>
            <a:pPr lvl="1"/>
            <a:endParaRPr lang="fr-CA" dirty="0"/>
          </a:p>
          <a:p>
            <a:pPr lvl="1"/>
            <a:endParaRPr lang="fr-CA" dirty="0"/>
          </a:p>
          <a:p>
            <a:pPr lvl="2"/>
            <a:r>
              <a:rPr lang="fr-CA" dirty="0"/>
              <a:t> Le but de ma fonction est changer le texte de l’élément avec l’id #description. Je teste donc ma fonction dans la console :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08626D7E-0E2B-41DD-A935-9F2BB8764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Débogage avec la console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90378F3-305A-434C-8596-EEE8036837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255" y="2128783"/>
            <a:ext cx="7106642" cy="771633"/>
          </a:xfrm>
          <a:prstGeom prst="rect">
            <a:avLst/>
          </a:prstGeom>
          <a:ln w="28575">
            <a:solidFill>
              <a:srgbClr val="B177BF"/>
            </a:solidFill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2F33794-C807-4816-8D65-4F8C3F1CEC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3760" y="1255776"/>
            <a:ext cx="4485779" cy="1021857"/>
          </a:xfrm>
          <a:prstGeom prst="rect">
            <a:avLst/>
          </a:prstGeom>
          <a:ln w="28575">
            <a:solidFill>
              <a:srgbClr val="B177BF"/>
            </a:solidFill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8CE4898-CA1A-4D07-8195-48DC507DB0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624" y="4186262"/>
            <a:ext cx="5328815" cy="1946313"/>
          </a:xfrm>
          <a:prstGeom prst="rect">
            <a:avLst/>
          </a:prstGeom>
          <a:ln w="28575">
            <a:solidFill>
              <a:srgbClr val="B177BF"/>
            </a:solidFill>
          </a:ln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2EF1AEF9-6BD9-4930-B3E7-2ADF8C68CD53}"/>
              </a:ext>
            </a:extLst>
          </p:cNvPr>
          <p:cNvSpPr txBox="1"/>
          <p:nvPr/>
        </p:nvSpPr>
        <p:spPr>
          <a:xfrm>
            <a:off x="6449016" y="4606369"/>
            <a:ext cx="4895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B177BF"/>
                </a:solidFill>
              </a:rPr>
              <a:t>En testant la fonction, on remarque 2 choses : </a:t>
            </a:r>
          </a:p>
          <a:p>
            <a:r>
              <a:rPr lang="fr-CA" dirty="0">
                <a:solidFill>
                  <a:srgbClr val="B177BF"/>
                </a:solidFill>
              </a:rPr>
              <a:t>• La fonction n’a pas eu l’effet prévu : aucun texte n’a changé dans la page.</a:t>
            </a:r>
          </a:p>
          <a:p>
            <a:r>
              <a:rPr lang="fr-CA" dirty="0">
                <a:solidFill>
                  <a:srgbClr val="B177BF"/>
                </a:solidFill>
              </a:rPr>
              <a:t>• Un </a:t>
            </a:r>
            <a:r>
              <a:rPr lang="fr-CA" dirty="0">
                <a:solidFill>
                  <a:srgbClr val="C00000"/>
                </a:solidFill>
              </a:rPr>
              <a:t>message rouge</a:t>
            </a:r>
            <a:r>
              <a:rPr lang="fr-CA" dirty="0">
                <a:solidFill>
                  <a:srgbClr val="B177BF"/>
                </a:solidFill>
              </a:rPr>
              <a:t> apparait dans la console.</a:t>
            </a:r>
          </a:p>
        </p:txBody>
      </p:sp>
    </p:spTree>
    <p:extLst>
      <p:ext uri="{BB962C8B-B14F-4D97-AF65-F5344CB8AC3E}">
        <p14:creationId xmlns:p14="http://schemas.microsoft.com/office/powerpoint/2010/main" val="4171493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1567440E-B017-4442-8C00-9A5AE18358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 Semaine 3 :</a:t>
            </a:r>
          </a:p>
          <a:p>
            <a:pPr lvl="1"/>
            <a:r>
              <a:rPr lang="fr-CA" dirty="0"/>
              <a:t> </a:t>
            </a:r>
            <a:r>
              <a:rPr lang="fr-CA"/>
              <a:t>Variables globales </a:t>
            </a:r>
            <a:r>
              <a:rPr lang="fr-CA" dirty="0"/>
              <a:t>/ locales et constantes</a:t>
            </a:r>
            <a:endParaRPr lang="fr-CA" dirty="0">
              <a:cs typeface="Courier New" panose="02070309020205020404" pitchFamily="49" charset="0"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E6FB83B6-AEEF-42D8-B771-17DD6586E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Révision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D4A10AC-1FF5-4F8E-86E6-C943F5FA2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092" y="2230529"/>
            <a:ext cx="3006743" cy="1787342"/>
          </a:xfrm>
          <a:prstGeom prst="rect">
            <a:avLst/>
          </a:prstGeom>
          <a:ln w="28575">
            <a:solidFill>
              <a:srgbClr val="73B3D1"/>
            </a:solidFill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7E01836-6048-44DD-9103-0A6865B0FC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2080" y="2230529"/>
            <a:ext cx="6365304" cy="2046858"/>
          </a:xfrm>
          <a:prstGeom prst="rect">
            <a:avLst/>
          </a:prstGeom>
          <a:ln w="28575">
            <a:solidFill>
              <a:srgbClr val="73B3D1"/>
            </a:solidFill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F9DB6AAB-4284-454B-8221-BECCE960C712}"/>
              </a:ext>
            </a:extLst>
          </p:cNvPr>
          <p:cNvSpPr txBox="1"/>
          <p:nvPr/>
        </p:nvSpPr>
        <p:spPr>
          <a:xfrm>
            <a:off x="10848096" y="3479102"/>
            <a:ext cx="978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😬</a:t>
            </a:r>
            <a:endParaRPr lang="fr-CA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B111E146-9D04-4D5F-9C39-3E0E88894D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9942" y="4496671"/>
            <a:ext cx="5907722" cy="2201024"/>
          </a:xfrm>
          <a:prstGeom prst="rect">
            <a:avLst/>
          </a:prstGeom>
          <a:ln w="28575">
            <a:solidFill>
              <a:srgbClr val="73B3D1"/>
            </a:solidFill>
          </a:ln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53756313-E31B-4263-8DA9-8F6382EF0EAF}"/>
              </a:ext>
            </a:extLst>
          </p:cNvPr>
          <p:cNvSpPr txBox="1"/>
          <p:nvPr/>
        </p:nvSpPr>
        <p:spPr>
          <a:xfrm>
            <a:off x="2188463" y="3122767"/>
            <a:ext cx="978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😬</a:t>
            </a:r>
            <a:endParaRPr lang="fr-CA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BF81881-8D44-4CA4-8416-917852B124C9}"/>
              </a:ext>
            </a:extLst>
          </p:cNvPr>
          <p:cNvSpPr txBox="1"/>
          <p:nvPr/>
        </p:nvSpPr>
        <p:spPr>
          <a:xfrm>
            <a:off x="6158040" y="4988012"/>
            <a:ext cx="978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✅</a:t>
            </a:r>
            <a:endParaRPr lang="fr-CA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52370ED-097B-47AC-89E8-3F27CA6089D0}"/>
              </a:ext>
            </a:extLst>
          </p:cNvPr>
          <p:cNvSpPr txBox="1"/>
          <p:nvPr/>
        </p:nvSpPr>
        <p:spPr>
          <a:xfrm>
            <a:off x="6548184" y="5860877"/>
            <a:ext cx="978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✅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4754203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175B3B4-CDD9-482F-AD6E-26EEB3AD0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 Débogage avec la console</a:t>
            </a:r>
          </a:p>
          <a:p>
            <a:pPr lvl="1"/>
            <a:r>
              <a:rPr lang="fr-CA" dirty="0"/>
              <a:t> Exemple 1 : Corriger une fonction simple (suite)</a:t>
            </a:r>
          </a:p>
          <a:p>
            <a:pPr lvl="1"/>
            <a:endParaRPr lang="fr-CA" dirty="0"/>
          </a:p>
          <a:p>
            <a:pPr lvl="1"/>
            <a:endParaRPr lang="fr-CA" dirty="0"/>
          </a:p>
          <a:p>
            <a:pPr lvl="1"/>
            <a:endParaRPr lang="fr-CA" dirty="0"/>
          </a:p>
          <a:p>
            <a:pPr lvl="1"/>
            <a:endParaRPr lang="fr-CA" dirty="0"/>
          </a:p>
          <a:p>
            <a:pPr lvl="1"/>
            <a:endParaRPr lang="fr-CA" dirty="0"/>
          </a:p>
          <a:p>
            <a:pPr lvl="1"/>
            <a:endParaRPr lang="fr-CA" dirty="0"/>
          </a:p>
          <a:p>
            <a:pPr lvl="1"/>
            <a:endParaRPr lang="fr-CA" dirty="0"/>
          </a:p>
          <a:p>
            <a:pPr lvl="2"/>
            <a:r>
              <a:rPr lang="fr-CA" dirty="0"/>
              <a:t> Malgré tout, on peut deviner que le problème est avec </a:t>
            </a:r>
            <a:r>
              <a:rPr lang="fr-CA" dirty="0">
                <a:solidFill>
                  <a:srgbClr val="C00000"/>
                </a:solidFill>
              </a:rPr>
              <a:t>document.querySelector(...)</a:t>
            </a:r>
          </a:p>
          <a:p>
            <a:pPr lvl="2"/>
            <a:r>
              <a:rPr lang="fr-CA" dirty="0"/>
              <a:t> En particulier, dans ce cas-ci « </a:t>
            </a:r>
            <a:r>
              <a:rPr lang="fr-CA" dirty="0">
                <a:solidFill>
                  <a:srgbClr val="C00000"/>
                </a:solidFill>
              </a:rPr>
              <a:t>document.querySelector(...) is null </a:t>
            </a:r>
            <a:r>
              <a:rPr lang="fr-CA" dirty="0"/>
              <a:t>» signifie qu’aucun élément n’a été trouvé avec l’</a:t>
            </a:r>
            <a:r>
              <a:rPr lang="fr-CA" dirty="0">
                <a:solidFill>
                  <a:srgbClr val="C00000"/>
                </a:solidFill>
              </a:rPr>
              <a:t>id</a:t>
            </a:r>
            <a:r>
              <a:rPr lang="fr-CA" dirty="0"/>
              <a:t> demandé dans la page.</a:t>
            </a:r>
          </a:p>
          <a:p>
            <a:endParaRPr lang="fr-CA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08626D7E-0E2B-41DD-A935-9F2BB8764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Débogage avec la console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9644317-A8E2-406B-A795-74A88FB73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1152" y="2247734"/>
            <a:ext cx="5328815" cy="1946313"/>
          </a:xfrm>
          <a:prstGeom prst="rect">
            <a:avLst/>
          </a:prstGeom>
          <a:ln w="28575">
            <a:solidFill>
              <a:srgbClr val="B177BF"/>
            </a:solidFill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5A35167E-0383-4A50-92D3-85AAF61EE6AB}"/>
              </a:ext>
            </a:extLst>
          </p:cNvPr>
          <p:cNvSpPr txBox="1"/>
          <p:nvPr/>
        </p:nvSpPr>
        <p:spPr>
          <a:xfrm>
            <a:off x="1401528" y="2759225"/>
            <a:ext cx="4895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B177BF"/>
                </a:solidFill>
              </a:rPr>
              <a:t>Hélas, la console nous donne seulement des informations en anglais. C’est souvent le cas en programmation.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4E1581-EA46-4A40-BC4E-A5C10F9C3149}"/>
              </a:ext>
            </a:extLst>
          </p:cNvPr>
          <p:cNvSpPr/>
          <p:nvPr/>
        </p:nvSpPr>
        <p:spPr>
          <a:xfrm>
            <a:off x="8503920" y="3304032"/>
            <a:ext cx="2990816" cy="249936"/>
          </a:xfrm>
          <a:prstGeom prst="rect">
            <a:avLst/>
          </a:prstGeom>
          <a:noFill/>
          <a:ln w="19050">
            <a:solidFill>
              <a:srgbClr val="FA409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0291234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175B3B4-CDD9-482F-AD6E-26EEB3AD0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 Débogage avec la console</a:t>
            </a:r>
          </a:p>
          <a:p>
            <a:pPr lvl="1"/>
            <a:r>
              <a:rPr lang="fr-CA" dirty="0"/>
              <a:t> Exemple 1 : Corriger une fonction simple (suite)</a:t>
            </a:r>
          </a:p>
          <a:p>
            <a:pPr lvl="2"/>
            <a:r>
              <a:rPr lang="fr-CA" dirty="0"/>
              <a:t> Il reste donc à vérifier quel était l’id demandé et le corriger s’il est erroné.</a:t>
            </a:r>
          </a:p>
          <a:p>
            <a:pPr lvl="2"/>
            <a:endParaRPr lang="fr-CA" dirty="0"/>
          </a:p>
          <a:p>
            <a:pPr lvl="2"/>
            <a:endParaRPr lang="fr-CA" dirty="0"/>
          </a:p>
          <a:p>
            <a:pPr lvl="2"/>
            <a:endParaRPr lang="fr-CA" dirty="0"/>
          </a:p>
          <a:p>
            <a:pPr lvl="2"/>
            <a:r>
              <a:rPr lang="fr-CA" dirty="0"/>
              <a:t> En vérifiant l’aide-mémoire, les notes de cours ou d’autres fonctions similaires (qui n’ont pas de bogues), on déduit qu’il manque le </a:t>
            </a:r>
            <a:r>
              <a:rPr lang="fr-CA" dirty="0">
                <a:solidFill>
                  <a:srgbClr val="C00000"/>
                </a:solidFill>
              </a:rPr>
              <a:t>#</a:t>
            </a:r>
            <a:r>
              <a:rPr lang="fr-CA" dirty="0"/>
              <a:t> au début de l’id :</a:t>
            </a:r>
          </a:p>
          <a:p>
            <a:endParaRPr lang="fr-CA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08626D7E-0E2B-41DD-A935-9F2BB8764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Débogage avec la console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4F131F2-2701-40E4-8D6E-567A758EC3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1353" y="2468827"/>
            <a:ext cx="7125694" cy="762106"/>
          </a:xfrm>
          <a:prstGeom prst="rect">
            <a:avLst/>
          </a:prstGeom>
          <a:ln w="28575">
            <a:solidFill>
              <a:srgbClr val="B177BF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0ECEB35-9EF0-4834-BC84-69B61537AB55}"/>
              </a:ext>
            </a:extLst>
          </p:cNvPr>
          <p:cNvSpPr/>
          <p:nvPr/>
        </p:nvSpPr>
        <p:spPr>
          <a:xfrm>
            <a:off x="4931664" y="2724912"/>
            <a:ext cx="1402080" cy="249936"/>
          </a:xfrm>
          <a:prstGeom prst="rect">
            <a:avLst/>
          </a:prstGeom>
          <a:noFill/>
          <a:ln w="19050">
            <a:solidFill>
              <a:srgbClr val="FA409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3A8692B7-8C0F-4053-8C59-F3619FFB6D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1353" y="4191950"/>
            <a:ext cx="7011378" cy="714475"/>
          </a:xfrm>
          <a:prstGeom prst="rect">
            <a:avLst/>
          </a:prstGeom>
          <a:ln w="28575">
            <a:solidFill>
              <a:srgbClr val="B177BF"/>
            </a:solidFill>
          </a:ln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B82AD509-6F5A-413A-BFC8-DD5A0F60E5D3}"/>
              </a:ext>
            </a:extLst>
          </p:cNvPr>
          <p:cNvSpPr txBox="1"/>
          <p:nvPr/>
        </p:nvSpPr>
        <p:spPr>
          <a:xfrm>
            <a:off x="5310605" y="4149951"/>
            <a:ext cx="499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✅</a:t>
            </a:r>
            <a:endParaRPr lang="fr-CA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AEF0714E-EF88-42BE-AE1B-0C55DC621A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0382" y="5353020"/>
            <a:ext cx="2172003" cy="1028844"/>
          </a:xfrm>
          <a:prstGeom prst="rect">
            <a:avLst/>
          </a:prstGeom>
          <a:ln w="28575">
            <a:solidFill>
              <a:srgbClr val="B177BF"/>
            </a:solidFill>
          </a:ln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36BAD512-BF53-492E-9CB2-60513D767FF3}"/>
              </a:ext>
            </a:extLst>
          </p:cNvPr>
          <p:cNvSpPr txBox="1"/>
          <p:nvPr/>
        </p:nvSpPr>
        <p:spPr>
          <a:xfrm>
            <a:off x="2261064" y="5405777"/>
            <a:ext cx="4895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B177BF"/>
                </a:solidFill>
              </a:rPr>
              <a:t>Bien entendu, on teste à nouveau, car il restait peut-être d’autres bogues. Dans ce cas-ci, il n’y a plus de problème !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A142DDB-6E1D-4EE5-9DA4-0F806BA1CCBF}"/>
              </a:ext>
            </a:extLst>
          </p:cNvPr>
          <p:cNvSpPr txBox="1"/>
          <p:nvPr/>
        </p:nvSpPr>
        <p:spPr>
          <a:xfrm>
            <a:off x="8419564" y="5959775"/>
            <a:ext cx="499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✅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8355460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175B3B4-CDD9-482F-AD6E-26EEB3AD0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 Exemple 2</a:t>
            </a:r>
          </a:p>
          <a:p>
            <a:pPr lvl="1"/>
            <a:r>
              <a:rPr lang="fr-CA" dirty="0"/>
              <a:t> Deux erreurs dans une fonction</a:t>
            </a:r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pPr lvl="1"/>
            <a:endParaRPr lang="fr-CA" dirty="0"/>
          </a:p>
          <a:p>
            <a:pPr lvl="1"/>
            <a:r>
              <a:rPr lang="fr-CA" dirty="0"/>
              <a:t> Cette fois-ci, on peut comprendre que </a:t>
            </a:r>
            <a:r>
              <a:rPr lang="fr-CA" dirty="0">
                <a:solidFill>
                  <a:srgbClr val="C00000"/>
                </a:solidFill>
              </a:rPr>
              <a:t>document.queryselector</a:t>
            </a:r>
            <a:r>
              <a:rPr lang="fr-CA" dirty="0"/>
              <a:t> « n’est pas une fonction ». Donc, ça n’existe pas.</a:t>
            </a:r>
          </a:p>
          <a:p>
            <a:pPr lvl="2"/>
            <a:r>
              <a:rPr lang="fr-CA" dirty="0"/>
              <a:t> On vérifiant l’aide-mémoire, les notes de cours ou d’autres lignes de code similaires, on peut remarquer que la bonne orthographe est </a:t>
            </a:r>
            <a:r>
              <a:rPr lang="fr-CA" dirty="0">
                <a:solidFill>
                  <a:srgbClr val="C00000"/>
                </a:solidFill>
              </a:rPr>
              <a:t>document.query</a:t>
            </a:r>
            <a:r>
              <a:rPr lang="fr-CA" u="sng" dirty="0">
                <a:solidFill>
                  <a:srgbClr val="C00000"/>
                </a:solidFill>
              </a:rPr>
              <a:t>S</a:t>
            </a:r>
            <a:r>
              <a:rPr lang="fr-CA" dirty="0">
                <a:solidFill>
                  <a:srgbClr val="C00000"/>
                </a:solidFill>
              </a:rPr>
              <a:t>elector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08626D7E-0E2B-41DD-A935-9F2BB8764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Débogage avec la console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73B09DF-D803-420F-BF0C-A54F33623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542" y="2302716"/>
            <a:ext cx="5383236" cy="1552268"/>
          </a:xfrm>
          <a:prstGeom prst="rect">
            <a:avLst/>
          </a:prstGeom>
          <a:ln w="28575">
            <a:solidFill>
              <a:srgbClr val="B177BF"/>
            </a:solidFill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94C96C4-7317-4D11-A95C-CC20954FAC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8113" y="2064972"/>
            <a:ext cx="7087589" cy="752580"/>
          </a:xfrm>
          <a:prstGeom prst="rect">
            <a:avLst/>
          </a:prstGeom>
          <a:ln w="28575">
            <a:solidFill>
              <a:srgbClr val="B177BF"/>
            </a:solidFill>
          </a:ln>
        </p:spPr>
      </p:pic>
    </p:spTree>
    <p:extLst>
      <p:ext uri="{BB962C8B-B14F-4D97-AF65-F5344CB8AC3E}">
        <p14:creationId xmlns:p14="http://schemas.microsoft.com/office/powerpoint/2010/main" val="26337850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175B3B4-CDD9-482F-AD6E-26EEB3AD0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 Exemple 2</a:t>
            </a:r>
          </a:p>
          <a:p>
            <a:pPr lvl="1"/>
            <a:r>
              <a:rPr lang="fr-CA" dirty="0"/>
              <a:t> Deux erreurs dans une fonction</a:t>
            </a:r>
          </a:p>
          <a:p>
            <a:pPr lvl="2"/>
            <a:r>
              <a:rPr lang="fr-CA" dirty="0"/>
              <a:t> Après avoir corrigé cette première erreur, on teste à nouveau ...</a:t>
            </a:r>
          </a:p>
          <a:p>
            <a:pPr lvl="2"/>
            <a:endParaRPr lang="fr-CA" dirty="0"/>
          </a:p>
          <a:p>
            <a:pPr lvl="2"/>
            <a:endParaRPr lang="fr-CA" dirty="0"/>
          </a:p>
          <a:p>
            <a:pPr lvl="2"/>
            <a:endParaRPr lang="fr-CA" dirty="0"/>
          </a:p>
          <a:p>
            <a:pPr lvl="2"/>
            <a:endParaRPr lang="fr-CA" dirty="0"/>
          </a:p>
          <a:p>
            <a:pPr lvl="2"/>
            <a:endParaRPr lang="fr-CA" dirty="0"/>
          </a:p>
          <a:p>
            <a:pPr lvl="2"/>
            <a:endParaRPr lang="fr-CA" dirty="0"/>
          </a:p>
          <a:p>
            <a:pPr lvl="2"/>
            <a:r>
              <a:rPr lang="fr-CA" dirty="0"/>
              <a:t> Il n’y a plus de message d’erreur, mais le texte dans la page n’est toujours pas changé...</a:t>
            </a:r>
          </a:p>
          <a:p>
            <a:pPr lvl="3"/>
            <a:r>
              <a:rPr lang="fr-CA" dirty="0"/>
              <a:t> La console ne peut malheureusement pas détecter tous les bogues !</a:t>
            </a:r>
          </a:p>
          <a:p>
            <a:pPr lvl="3"/>
            <a:r>
              <a:rPr lang="fr-CA" dirty="0"/>
              <a:t> Le problème était avec </a:t>
            </a:r>
            <a:r>
              <a:rPr lang="fr-CA" dirty="0">
                <a:solidFill>
                  <a:srgbClr val="C00000"/>
                </a:solidFill>
              </a:rPr>
              <a:t>.textcontent</a:t>
            </a:r>
            <a:r>
              <a:rPr lang="fr-CA" dirty="0"/>
              <a:t>, qui s’écrit plutôt </a:t>
            </a:r>
            <a:r>
              <a:rPr lang="fr-CA" dirty="0">
                <a:solidFill>
                  <a:srgbClr val="C00000"/>
                </a:solidFill>
              </a:rPr>
              <a:t>.text</a:t>
            </a:r>
            <a:r>
              <a:rPr lang="fr-CA" u="sng" dirty="0">
                <a:solidFill>
                  <a:srgbClr val="C00000"/>
                </a:solidFill>
              </a:rPr>
              <a:t>C</a:t>
            </a:r>
            <a:r>
              <a:rPr lang="fr-CA" dirty="0">
                <a:solidFill>
                  <a:srgbClr val="C00000"/>
                </a:solidFill>
              </a:rPr>
              <a:t>ontent</a:t>
            </a:r>
            <a:r>
              <a:rPr lang="fr-CA" dirty="0"/>
              <a:t>. (Vérifiable dans l’aide-mémoire, les notes de cours, etc.)</a:t>
            </a:r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08626D7E-0E2B-41DD-A935-9F2BB8764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Débogage avec la console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0DDA246-608B-42CC-9902-B9B0001BB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2951" y="2743476"/>
            <a:ext cx="7011378" cy="752580"/>
          </a:xfrm>
          <a:prstGeom prst="rect">
            <a:avLst/>
          </a:prstGeom>
          <a:ln w="28575">
            <a:solidFill>
              <a:srgbClr val="B177BF"/>
            </a:solidFill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0D495AC-9097-4237-B21F-3BBC39D065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027" y="2459040"/>
            <a:ext cx="3724795" cy="1781424"/>
          </a:xfrm>
          <a:prstGeom prst="rect">
            <a:avLst/>
          </a:prstGeom>
          <a:ln w="28575">
            <a:solidFill>
              <a:srgbClr val="B177BF"/>
            </a:solidFill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AE53A6D-1486-4B84-A9C9-F76DB58373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6589" y="5776859"/>
            <a:ext cx="7135221" cy="800212"/>
          </a:xfrm>
          <a:prstGeom prst="rect">
            <a:avLst/>
          </a:prstGeom>
          <a:ln w="28575">
            <a:solidFill>
              <a:srgbClr val="B177BF"/>
            </a:solidFill>
          </a:ln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74D5DC5F-42E9-4CEE-B5A8-AEECD647AD5A}"/>
              </a:ext>
            </a:extLst>
          </p:cNvPr>
          <p:cNvSpPr txBox="1"/>
          <p:nvPr/>
        </p:nvSpPr>
        <p:spPr>
          <a:xfrm>
            <a:off x="6609053" y="5776859"/>
            <a:ext cx="499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✅</a:t>
            </a:r>
            <a:endParaRPr lang="fr-CA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6DA7C0A-D4C9-4A7F-AAB0-2D73BF460869}"/>
              </a:ext>
            </a:extLst>
          </p:cNvPr>
          <p:cNvSpPr txBox="1"/>
          <p:nvPr/>
        </p:nvSpPr>
        <p:spPr>
          <a:xfrm>
            <a:off x="6109181" y="3244334"/>
            <a:ext cx="499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✅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041239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1567440E-B017-4442-8C00-9A5AE18358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 Semaine 3 :</a:t>
            </a:r>
          </a:p>
          <a:p>
            <a:pPr lvl="1"/>
            <a:r>
              <a:rPr lang="fr-CA" dirty="0"/>
              <a:t> Événements</a:t>
            </a:r>
            <a:endParaRPr lang="fr-CA" dirty="0">
              <a:cs typeface="Courier New" panose="02070309020205020404" pitchFamily="49" charset="0"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E6FB83B6-AEEF-42D8-B771-17DD6586E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Révision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13042DC7-0E28-46CA-B556-136353712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3441" y="1107704"/>
            <a:ext cx="2762636" cy="704948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127797B7-87FD-4554-882B-4E5BA26A2F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872" y="2426290"/>
            <a:ext cx="10611043" cy="656873"/>
          </a:xfrm>
          <a:prstGeom prst="rect">
            <a:avLst/>
          </a:prstGeom>
          <a:ln w="28575">
            <a:solidFill>
              <a:srgbClr val="73B3D1"/>
            </a:solidFill>
          </a:ln>
        </p:spPr>
      </p:pic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5AA0EC12-4E12-4819-9ED1-9E77DF15965C}"/>
              </a:ext>
            </a:extLst>
          </p:cNvPr>
          <p:cNvCxnSpPr/>
          <p:nvPr/>
        </p:nvCxnSpPr>
        <p:spPr>
          <a:xfrm flipH="1">
            <a:off x="5303520" y="1812652"/>
            <a:ext cx="923873" cy="723284"/>
          </a:xfrm>
          <a:prstGeom prst="straightConnector1">
            <a:avLst/>
          </a:prstGeom>
          <a:ln w="57150">
            <a:solidFill>
              <a:srgbClr val="FA409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 18">
            <a:extLst>
              <a:ext uri="{FF2B5EF4-FFF2-40B4-BE49-F238E27FC236}">
                <a16:creationId xmlns:a16="http://schemas.microsoft.com/office/drawing/2014/main" id="{E52C4F2A-C6D0-4C9C-AC60-54D35848C3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8961" y="3910582"/>
            <a:ext cx="8590477" cy="896598"/>
          </a:xfrm>
          <a:prstGeom prst="rect">
            <a:avLst/>
          </a:prstGeom>
          <a:ln w="28575">
            <a:solidFill>
              <a:srgbClr val="73B3D1"/>
            </a:solidFill>
          </a:ln>
        </p:spPr>
      </p:pic>
      <p:cxnSp>
        <p:nvCxnSpPr>
          <p:cNvPr id="27" name="Connecteur : en angle 26">
            <a:extLst>
              <a:ext uri="{FF2B5EF4-FFF2-40B4-BE49-F238E27FC236}">
                <a16:creationId xmlns:a16="http://schemas.microsoft.com/office/drawing/2014/main" id="{465B0D7F-1E06-4834-A964-74FA2466B603}"/>
              </a:ext>
            </a:extLst>
          </p:cNvPr>
          <p:cNvCxnSpPr>
            <a:cxnSpLocks/>
          </p:cNvCxnSpPr>
          <p:nvPr/>
        </p:nvCxnSpPr>
        <p:spPr>
          <a:xfrm rot="5400000">
            <a:off x="6321434" y="82414"/>
            <a:ext cx="1079229" cy="6729984"/>
          </a:xfrm>
          <a:prstGeom prst="bentConnector3">
            <a:avLst/>
          </a:prstGeom>
          <a:ln w="57150">
            <a:solidFill>
              <a:srgbClr val="FA409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lèche : droite 29">
            <a:extLst>
              <a:ext uri="{FF2B5EF4-FFF2-40B4-BE49-F238E27FC236}">
                <a16:creationId xmlns:a16="http://schemas.microsoft.com/office/drawing/2014/main" id="{734F5DAE-CDCE-4F51-8F08-10D09B3B2903}"/>
              </a:ext>
            </a:extLst>
          </p:cNvPr>
          <p:cNvSpPr/>
          <p:nvPr/>
        </p:nvSpPr>
        <p:spPr>
          <a:xfrm>
            <a:off x="7115153" y="5674482"/>
            <a:ext cx="720927" cy="409632"/>
          </a:xfrm>
          <a:prstGeom prst="rightArrow">
            <a:avLst/>
          </a:prstGeom>
          <a:solidFill>
            <a:srgbClr val="FA4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89D60B0F-A8E9-4ED5-B1E9-888D5944B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1777" y="5526824"/>
            <a:ext cx="2762636" cy="704948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B7C909D4-5C38-489F-A76E-EFCE9D49A9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2805" y="5569692"/>
            <a:ext cx="2591162" cy="619211"/>
          </a:xfrm>
          <a:prstGeom prst="rect">
            <a:avLst/>
          </a:prstGeom>
        </p:spPr>
      </p:pic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071C278E-F387-44C3-88F7-63D1C5A0C6A0}"/>
              </a:ext>
            </a:extLst>
          </p:cNvPr>
          <p:cNvCxnSpPr>
            <a:cxnSpLocks/>
          </p:cNvCxnSpPr>
          <p:nvPr/>
        </p:nvCxnSpPr>
        <p:spPr>
          <a:xfrm>
            <a:off x="8464741" y="4504003"/>
            <a:ext cx="624395" cy="1264895"/>
          </a:xfrm>
          <a:prstGeom prst="straightConnector1">
            <a:avLst/>
          </a:prstGeom>
          <a:ln w="57150">
            <a:solidFill>
              <a:srgbClr val="FA409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8072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1567440E-B017-4442-8C00-9A5AE18358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 Semaine 3 :</a:t>
            </a:r>
          </a:p>
          <a:p>
            <a:pPr lvl="1"/>
            <a:r>
              <a:rPr lang="fr-CA" dirty="0"/>
              <a:t> Modifier les styles du DOM</a:t>
            </a:r>
            <a:endParaRPr lang="fr-CA" dirty="0">
              <a:cs typeface="Courier New" panose="02070309020205020404" pitchFamily="49" charset="0"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E6FB83B6-AEEF-42D8-B771-17DD6586E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Révision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6687B72-A252-4E95-9B3E-54D1E863A5F0}"/>
              </a:ext>
            </a:extLst>
          </p:cNvPr>
          <p:cNvSpPr txBox="1"/>
          <p:nvPr/>
        </p:nvSpPr>
        <p:spPr>
          <a:xfrm>
            <a:off x="2077212" y="2209723"/>
            <a:ext cx="84383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document.querySelector("#id").style.</a:t>
            </a:r>
            <a:r>
              <a:rPr lang="fr-CA" sz="1800" b="1" dirty="0">
                <a:solidFill>
                  <a:srgbClr val="FA40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propriété</a:t>
            </a:r>
            <a:r>
              <a:rPr lang="fr-CA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"valeur";</a:t>
            </a:r>
            <a:endParaRPr lang="fr-CA" dirty="0"/>
          </a:p>
        </p:txBody>
      </p:sp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C9859748-5294-42DA-B873-C27C3E008F99}"/>
              </a:ext>
            </a:extLst>
          </p:cNvPr>
          <p:cNvSpPr/>
          <p:nvPr/>
        </p:nvSpPr>
        <p:spPr>
          <a:xfrm>
            <a:off x="9231770" y="3447593"/>
            <a:ext cx="701040" cy="603504"/>
          </a:xfrm>
          <a:prstGeom prst="rightArrow">
            <a:avLst/>
          </a:prstGeom>
          <a:solidFill>
            <a:srgbClr val="73B3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309F569-5165-4E3B-B88A-9DE7963EC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2217" y="2916145"/>
            <a:ext cx="1624239" cy="156231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BDB9056-1F01-46E1-A0BA-BFBB925898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124" y="2910326"/>
            <a:ext cx="1624238" cy="1590600"/>
          </a:xfrm>
          <a:prstGeom prst="rect">
            <a:avLst/>
          </a:prstGeom>
        </p:spPr>
      </p:pic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611CCAB0-2DCA-4254-BD41-881652A20CAB}"/>
              </a:ext>
            </a:extLst>
          </p:cNvPr>
          <p:cNvSpPr/>
          <p:nvPr/>
        </p:nvSpPr>
        <p:spPr>
          <a:xfrm>
            <a:off x="2677227" y="3380857"/>
            <a:ext cx="701040" cy="603504"/>
          </a:xfrm>
          <a:prstGeom prst="rightArrow">
            <a:avLst/>
          </a:prstGeom>
          <a:solidFill>
            <a:srgbClr val="73B3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57ED43E5-0BEE-4994-9DC6-E9BE1CED6F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1081" y="2961146"/>
            <a:ext cx="2294347" cy="153845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CA0B37C8-F37B-470D-BC65-EA3B75C0CB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254" y="3007799"/>
            <a:ext cx="2197736" cy="144515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216C99D8-8AD3-4A23-BFE0-65335ABD46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9541" y="4865836"/>
            <a:ext cx="1465680" cy="1648219"/>
          </a:xfrm>
          <a:prstGeom prst="rect">
            <a:avLst/>
          </a:prstGeom>
        </p:spPr>
      </p:pic>
      <p:sp>
        <p:nvSpPr>
          <p:cNvPr id="13" name="Flèche : droite 12">
            <a:extLst>
              <a:ext uri="{FF2B5EF4-FFF2-40B4-BE49-F238E27FC236}">
                <a16:creationId xmlns:a16="http://schemas.microsoft.com/office/drawing/2014/main" id="{1FC991A6-A73C-4DFE-ADAD-64CA33158013}"/>
              </a:ext>
            </a:extLst>
          </p:cNvPr>
          <p:cNvSpPr/>
          <p:nvPr/>
        </p:nvSpPr>
        <p:spPr>
          <a:xfrm>
            <a:off x="6196289" y="5474816"/>
            <a:ext cx="701040" cy="603504"/>
          </a:xfrm>
          <a:prstGeom prst="rightArrow">
            <a:avLst/>
          </a:prstGeom>
          <a:solidFill>
            <a:srgbClr val="73B3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1459AC92-89CE-427F-ADB2-455890A434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18397" y="4865836"/>
            <a:ext cx="1450220" cy="164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317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1567440E-B017-4442-8C00-9A5AE18358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 Semaine 3 :</a:t>
            </a:r>
          </a:p>
          <a:p>
            <a:pPr lvl="1"/>
            <a:r>
              <a:rPr lang="fr-CA" dirty="0"/>
              <a:t> Mot-clé this</a:t>
            </a:r>
            <a:endParaRPr lang="fr-CA" dirty="0">
              <a:cs typeface="Courier New" panose="02070309020205020404" pitchFamily="49" charset="0"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E6FB83B6-AEEF-42D8-B771-17DD6586E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Révision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5255B6C-37D5-4601-BE76-B18E315A4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1928" y="2313676"/>
            <a:ext cx="7708144" cy="1499412"/>
          </a:xfrm>
          <a:prstGeom prst="rect">
            <a:avLst/>
          </a:prstGeom>
          <a:ln w="28575">
            <a:solidFill>
              <a:srgbClr val="73B3D1"/>
            </a:solidFill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DE1F8B5-F13F-40E6-9A87-24BD3E7FB6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9289" y="3952779"/>
            <a:ext cx="3293422" cy="869525"/>
          </a:xfrm>
          <a:prstGeom prst="rect">
            <a:avLst/>
          </a:prstGeom>
          <a:ln w="28575">
            <a:solidFill>
              <a:srgbClr val="73B3D1"/>
            </a:solidFill>
          </a:ln>
        </p:spPr>
      </p:pic>
      <p:cxnSp>
        <p:nvCxnSpPr>
          <p:cNvPr id="6" name="Connecteur : en angle 5">
            <a:extLst>
              <a:ext uri="{FF2B5EF4-FFF2-40B4-BE49-F238E27FC236}">
                <a16:creationId xmlns:a16="http://schemas.microsoft.com/office/drawing/2014/main" id="{68B50BE9-02F1-4518-A9FB-CA2EA1B1A2F3}"/>
              </a:ext>
            </a:extLst>
          </p:cNvPr>
          <p:cNvCxnSpPr>
            <a:cxnSpLocks/>
          </p:cNvCxnSpPr>
          <p:nvPr/>
        </p:nvCxnSpPr>
        <p:spPr>
          <a:xfrm rot="5400000">
            <a:off x="7162800" y="2072640"/>
            <a:ext cx="731520" cy="3182112"/>
          </a:xfrm>
          <a:prstGeom prst="bentConnector3">
            <a:avLst/>
          </a:prstGeom>
          <a:ln w="57150">
            <a:solidFill>
              <a:srgbClr val="FA409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957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887CDB20-6127-41F4-818B-8D764C071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/>
              <a:t> </a:t>
            </a:r>
            <a:r>
              <a:rPr lang="fr-CA" b="1" dirty="0">
                <a:solidFill>
                  <a:srgbClr val="FA4098"/>
                </a:solidFill>
              </a:rPr>
              <a:t>Booléens</a:t>
            </a:r>
          </a:p>
          <a:p>
            <a:pPr lvl="1"/>
            <a:r>
              <a:rPr lang="fr-CA" dirty="0"/>
              <a:t> C’est un autre </a:t>
            </a:r>
            <a:r>
              <a:rPr lang="fr-CA" b="1" dirty="0"/>
              <a:t>type de données</a:t>
            </a:r>
            <a:r>
              <a:rPr lang="fr-CA" dirty="0"/>
              <a:t>. (Nous avons vu les </a:t>
            </a:r>
            <a:r>
              <a:rPr lang="fr-CA" b="1" dirty="0"/>
              <a:t>nombres entiers</a:t>
            </a:r>
            <a:r>
              <a:rPr lang="fr-CA" dirty="0"/>
              <a:t>, les </a:t>
            </a:r>
            <a:r>
              <a:rPr lang="fr-CA" b="1" dirty="0"/>
              <a:t>nombres décimaux</a:t>
            </a:r>
            <a:r>
              <a:rPr lang="fr-CA" dirty="0"/>
              <a:t> et les </a:t>
            </a:r>
            <a:r>
              <a:rPr lang="fr-CA" b="1" dirty="0"/>
              <a:t>chaînes de caractères</a:t>
            </a:r>
            <a:r>
              <a:rPr lang="fr-CA" dirty="0"/>
              <a:t> pour le moment)</a:t>
            </a:r>
          </a:p>
          <a:p>
            <a:pPr lvl="1"/>
            <a:r>
              <a:rPr lang="fr-CA" dirty="0"/>
              <a:t> Les </a:t>
            </a:r>
            <a:r>
              <a:rPr lang="fr-CA" i="1" dirty="0"/>
              <a:t>booléens</a:t>
            </a:r>
            <a:r>
              <a:rPr lang="fr-CA" dirty="0"/>
              <a:t> ont seulement 2 valeurs possibles</a:t>
            </a:r>
          </a:p>
          <a:p>
            <a:pPr lvl="2"/>
            <a:r>
              <a:rPr lang="fr-CA" dirty="0"/>
              <a:t> </a:t>
            </a:r>
            <a:r>
              <a:rPr lang="fr-CA" b="1" dirty="0">
                <a:solidFill>
                  <a:srgbClr val="FA4098"/>
                </a:solidFill>
              </a:rPr>
              <a:t>true</a:t>
            </a:r>
          </a:p>
          <a:p>
            <a:pPr lvl="2"/>
            <a:r>
              <a:rPr lang="fr-CA" dirty="0"/>
              <a:t> </a:t>
            </a:r>
            <a:r>
              <a:rPr lang="fr-CA" b="1" dirty="0">
                <a:solidFill>
                  <a:srgbClr val="FA4098"/>
                </a:solidFill>
              </a:rPr>
              <a:t>false</a:t>
            </a:r>
          </a:p>
          <a:p>
            <a:pPr lvl="1"/>
            <a:r>
              <a:rPr lang="fr-CA" dirty="0"/>
              <a:t> Ils permettent d’exprimer que quelque chose est </a:t>
            </a:r>
            <a:r>
              <a:rPr lang="fr-CA" b="1" dirty="0"/>
              <a:t>vrai</a:t>
            </a:r>
            <a:r>
              <a:rPr lang="fr-CA" dirty="0"/>
              <a:t> ou </a:t>
            </a:r>
            <a:r>
              <a:rPr lang="fr-CA" b="1" dirty="0"/>
              <a:t>faux</a:t>
            </a:r>
            <a:r>
              <a:rPr lang="fr-CA" dirty="0"/>
              <a:t>. Exemples :</a:t>
            </a:r>
          </a:p>
          <a:p>
            <a:pPr lvl="2"/>
            <a:r>
              <a:rPr lang="fr-CA" dirty="0"/>
              <a:t> J’ai les yeux bleus ? </a:t>
            </a:r>
            <a:r>
              <a:rPr lang="en-CA" dirty="0"/>
              <a:t>👀</a:t>
            </a:r>
            <a:endParaRPr lang="fr-CA" dirty="0">
              <a:solidFill>
                <a:schemeClr val="tx1"/>
              </a:solidFill>
            </a:endParaRPr>
          </a:p>
          <a:p>
            <a:pPr lvl="2"/>
            <a:r>
              <a:rPr lang="fr-CA" dirty="0"/>
              <a:t> Je suis majeur ? </a:t>
            </a:r>
            <a:r>
              <a:rPr lang="en-CA" dirty="0"/>
              <a:t>🍷🚬</a:t>
            </a:r>
            <a:endParaRPr lang="fr-CA" dirty="0"/>
          </a:p>
          <a:p>
            <a:pPr lvl="2"/>
            <a:r>
              <a:rPr lang="fr-CA" dirty="0"/>
              <a:t> Mon prénom contient la lettre T ? </a:t>
            </a:r>
            <a:r>
              <a:rPr lang="en-CA" dirty="0"/>
              <a:t>🤔</a:t>
            </a:r>
            <a:endParaRPr lang="fr-CA" dirty="0"/>
          </a:p>
          <a:p>
            <a:pPr lvl="2"/>
            <a:r>
              <a:rPr lang="fr-CA" dirty="0"/>
              <a:t> J’ai déjà utilisé un extincteur ? </a:t>
            </a:r>
            <a:r>
              <a:rPr lang="en-CA" dirty="0"/>
              <a:t>🔥</a:t>
            </a:r>
            <a:endParaRPr lang="fr-CA" dirty="0"/>
          </a:p>
          <a:p>
            <a:pPr lvl="1"/>
            <a:endParaRPr lang="fr-CA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324A5FB3-76C9-44FD-8BB3-BD3F33591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Booléens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3C5D57E-2177-4882-9729-6BE8B4D13A21}"/>
              </a:ext>
            </a:extLst>
          </p:cNvPr>
          <p:cNvSpPr txBox="1"/>
          <p:nvPr/>
        </p:nvSpPr>
        <p:spPr>
          <a:xfrm>
            <a:off x="1615164" y="5530634"/>
            <a:ext cx="927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739CD1"/>
                </a:solidFill>
              </a:rPr>
              <a:t>Par exemple, </a:t>
            </a:r>
            <a:r>
              <a:rPr lang="fr-CA" dirty="0">
                <a:solidFill>
                  <a:srgbClr val="FA4098"/>
                </a:solidFill>
              </a:rPr>
              <a:t>Simone</a:t>
            </a:r>
            <a:r>
              <a:rPr lang="fr-CA" dirty="0">
                <a:solidFill>
                  <a:srgbClr val="739CD1"/>
                </a:solidFill>
              </a:rPr>
              <a:t>, qui a les yeux </a:t>
            </a:r>
            <a:r>
              <a:rPr lang="fr-CA" dirty="0">
                <a:solidFill>
                  <a:srgbClr val="FA4098"/>
                </a:solidFill>
              </a:rPr>
              <a:t>verts</a:t>
            </a:r>
            <a:r>
              <a:rPr lang="fr-CA" dirty="0">
                <a:solidFill>
                  <a:srgbClr val="739CD1"/>
                </a:solidFill>
              </a:rPr>
              <a:t>, qui a </a:t>
            </a:r>
            <a:r>
              <a:rPr lang="fr-CA" dirty="0">
                <a:solidFill>
                  <a:srgbClr val="FA4098"/>
                </a:solidFill>
              </a:rPr>
              <a:t>47 ans</a:t>
            </a:r>
            <a:r>
              <a:rPr lang="fr-CA" dirty="0">
                <a:solidFill>
                  <a:srgbClr val="7385D1"/>
                </a:solidFill>
              </a:rPr>
              <a:t> </a:t>
            </a:r>
            <a:r>
              <a:rPr lang="fr-CA" dirty="0">
                <a:solidFill>
                  <a:srgbClr val="739CD1"/>
                </a:solidFill>
              </a:rPr>
              <a:t>et qui n’a jamais assisté à un incendie, on pourrait répondre, dans l’ordre : false</a:t>
            </a:r>
            <a:r>
              <a:rPr lang="en-CA" dirty="0">
                <a:solidFill>
                  <a:srgbClr val="739CD1"/>
                </a:solidFill>
              </a:rPr>
              <a:t> 👀</a:t>
            </a:r>
            <a:r>
              <a:rPr lang="fr-CA" dirty="0">
                <a:solidFill>
                  <a:srgbClr val="739CD1"/>
                </a:solidFill>
              </a:rPr>
              <a:t>, true </a:t>
            </a:r>
            <a:r>
              <a:rPr lang="en-CA" dirty="0"/>
              <a:t>🍷🚬</a:t>
            </a:r>
            <a:r>
              <a:rPr lang="fr-CA" dirty="0">
                <a:solidFill>
                  <a:srgbClr val="739CD1"/>
                </a:solidFill>
              </a:rPr>
              <a:t>, false </a:t>
            </a:r>
            <a:r>
              <a:rPr lang="en-CA" dirty="0">
                <a:solidFill>
                  <a:srgbClr val="7385D1"/>
                </a:solidFill>
              </a:rPr>
              <a:t>🤔</a:t>
            </a:r>
            <a:r>
              <a:rPr lang="fr-CA" dirty="0">
                <a:solidFill>
                  <a:srgbClr val="739CD1"/>
                </a:solidFill>
              </a:rPr>
              <a:t>, false</a:t>
            </a:r>
            <a:r>
              <a:rPr lang="en-CA" dirty="0">
                <a:solidFill>
                  <a:srgbClr val="739CD1"/>
                </a:solidFill>
              </a:rPr>
              <a:t> </a:t>
            </a:r>
            <a:r>
              <a:rPr lang="en-CA" dirty="0"/>
              <a:t>🔥</a:t>
            </a:r>
            <a:r>
              <a:rPr lang="fr-CA" dirty="0">
                <a:solidFill>
                  <a:srgbClr val="739CD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990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887CDB20-6127-41F4-818B-8D764C071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/>
              <a:t> </a:t>
            </a:r>
            <a:r>
              <a:rPr lang="fr-CA" b="1" dirty="0">
                <a:solidFill>
                  <a:srgbClr val="FA4098"/>
                </a:solidFill>
              </a:rPr>
              <a:t>Booléens</a:t>
            </a:r>
          </a:p>
          <a:p>
            <a:pPr lvl="1"/>
            <a:r>
              <a:rPr lang="fr-CA" dirty="0"/>
              <a:t> Ce sont des </a:t>
            </a:r>
            <a:r>
              <a:rPr lang="fr-CA" b="1" dirty="0"/>
              <a:t>valeurs</a:t>
            </a:r>
            <a:r>
              <a:rPr lang="fr-CA" dirty="0"/>
              <a:t> qu’on peut affecter à des </a:t>
            </a:r>
            <a:r>
              <a:rPr lang="fr-CA" b="1" dirty="0"/>
              <a:t>variables</a:t>
            </a:r>
            <a:endParaRPr lang="fr-CA" dirty="0"/>
          </a:p>
          <a:p>
            <a:pPr lvl="2"/>
            <a:r>
              <a:rPr lang="fr-CA" dirty="0"/>
              <a:t> Attention ! Ce ne sont PAS des </a:t>
            </a:r>
            <a:r>
              <a:rPr lang="fr-CA" b="1" dirty="0"/>
              <a:t>chaînes de caractères</a:t>
            </a:r>
            <a:r>
              <a:rPr lang="fr-CA" dirty="0"/>
              <a:t> !</a:t>
            </a:r>
          </a:p>
          <a:p>
            <a:pPr lvl="1"/>
            <a:endParaRPr lang="fr-CA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324A5FB3-76C9-44FD-8BB3-BD3F33591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Booléens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718EBCF-AB2B-4A16-9E1F-3655A7B3F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8172" y="2672770"/>
            <a:ext cx="2372056" cy="1019317"/>
          </a:xfrm>
          <a:prstGeom prst="rect">
            <a:avLst/>
          </a:prstGeom>
          <a:noFill/>
          <a:ln w="19050">
            <a:solidFill>
              <a:srgbClr val="739CD1"/>
            </a:solidFill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99032DB-75C3-44D6-8FE4-D254FC75BA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0452" y="4438039"/>
            <a:ext cx="2467319" cy="724001"/>
          </a:xfrm>
          <a:prstGeom prst="rect">
            <a:avLst/>
          </a:prstGeom>
          <a:ln w="19050">
            <a:solidFill>
              <a:srgbClr val="739CD1"/>
            </a:solidFill>
          </a:ln>
        </p:spPr>
      </p:pic>
      <p:sp>
        <p:nvSpPr>
          <p:cNvPr id="8" name="Interdiction 7">
            <a:extLst>
              <a:ext uri="{FF2B5EF4-FFF2-40B4-BE49-F238E27FC236}">
                <a16:creationId xmlns:a16="http://schemas.microsoft.com/office/drawing/2014/main" id="{1CE20767-D808-4D0C-AD3F-857963D134EE}"/>
              </a:ext>
            </a:extLst>
          </p:cNvPr>
          <p:cNvSpPr/>
          <p:nvPr/>
        </p:nvSpPr>
        <p:spPr>
          <a:xfrm>
            <a:off x="2277382" y="4556672"/>
            <a:ext cx="505968" cy="505968"/>
          </a:xfrm>
          <a:prstGeom prst="noSmoking">
            <a:avLst/>
          </a:prstGeom>
          <a:solidFill>
            <a:srgbClr val="FA4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>
              <a:solidFill>
                <a:schemeClr val="tx1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C3ACF38-AC21-4AB8-B981-64101D5858F1}"/>
              </a:ext>
            </a:extLst>
          </p:cNvPr>
          <p:cNvSpPr txBox="1"/>
          <p:nvPr/>
        </p:nvSpPr>
        <p:spPr>
          <a:xfrm>
            <a:off x="5394960" y="4438039"/>
            <a:ext cx="5279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739CD1"/>
                </a:solidFill>
              </a:rPr>
              <a:t>• </a:t>
            </a:r>
            <a:r>
              <a:rPr lang="fr-CA" dirty="0">
                <a:solidFill>
                  <a:srgbClr val="FA4098"/>
                </a:solidFill>
              </a:rPr>
              <a:t>"true" </a:t>
            </a:r>
            <a:r>
              <a:rPr lang="fr-CA" dirty="0">
                <a:solidFill>
                  <a:srgbClr val="739CD1"/>
                </a:solidFill>
              </a:rPr>
              <a:t>est complètement différent de </a:t>
            </a:r>
            <a:r>
              <a:rPr lang="fr-CA" dirty="0">
                <a:solidFill>
                  <a:srgbClr val="FA4098"/>
                </a:solidFill>
              </a:rPr>
              <a:t>true</a:t>
            </a:r>
            <a:r>
              <a:rPr lang="fr-CA" dirty="0">
                <a:solidFill>
                  <a:srgbClr val="739CD1"/>
                </a:solidFill>
              </a:rPr>
              <a:t>. </a:t>
            </a:r>
          </a:p>
          <a:p>
            <a:r>
              <a:rPr lang="fr-CA" dirty="0">
                <a:solidFill>
                  <a:srgbClr val="739CD1"/>
                </a:solidFill>
              </a:rPr>
              <a:t>• </a:t>
            </a:r>
            <a:r>
              <a:rPr lang="fr-CA" dirty="0">
                <a:solidFill>
                  <a:srgbClr val="FA4098"/>
                </a:solidFill>
              </a:rPr>
              <a:t>"true"</a:t>
            </a:r>
            <a:r>
              <a:rPr lang="fr-CA" dirty="0">
                <a:solidFill>
                  <a:srgbClr val="739CD1"/>
                </a:solidFill>
              </a:rPr>
              <a:t> est une chaîne de caractères banale.</a:t>
            </a:r>
          </a:p>
        </p:txBody>
      </p:sp>
    </p:spTree>
    <p:extLst>
      <p:ext uri="{BB962C8B-B14F-4D97-AF65-F5344CB8AC3E}">
        <p14:creationId xmlns:p14="http://schemas.microsoft.com/office/powerpoint/2010/main" val="2437627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887CDB20-6127-41F4-818B-8D764C071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CA" dirty="0"/>
              <a:t> </a:t>
            </a:r>
            <a:r>
              <a:rPr lang="fr-CA" b="1" dirty="0">
                <a:solidFill>
                  <a:srgbClr val="FA4098"/>
                </a:solidFill>
              </a:rPr>
              <a:t>Opérateurs de comparaison</a:t>
            </a:r>
          </a:p>
          <a:p>
            <a:pPr lvl="1"/>
            <a:r>
              <a:rPr lang="fr-CA" dirty="0"/>
              <a:t> Donnent un résultat qui est </a:t>
            </a:r>
            <a:r>
              <a:rPr lang="fr-CA" b="1" dirty="0">
                <a:solidFill>
                  <a:srgbClr val="73B3D1"/>
                </a:solidFill>
              </a:rPr>
              <a:t>true</a:t>
            </a:r>
            <a:r>
              <a:rPr lang="fr-CA" dirty="0"/>
              <a:t> ou </a:t>
            </a:r>
            <a:r>
              <a:rPr lang="fr-CA" b="1" dirty="0">
                <a:solidFill>
                  <a:srgbClr val="73B3D1"/>
                </a:solidFill>
              </a:rPr>
              <a:t>false</a:t>
            </a:r>
          </a:p>
          <a:p>
            <a:pPr lvl="1"/>
            <a:endParaRPr lang="fr-CA" dirty="0"/>
          </a:p>
          <a:p>
            <a:pPr lvl="1"/>
            <a:r>
              <a:rPr lang="fr-CA" dirty="0"/>
              <a:t> Plus grand que		 </a:t>
            </a:r>
            <a:r>
              <a:rPr lang="fr-CA" b="1" dirty="0">
                <a:solidFill>
                  <a:srgbClr val="FA4098"/>
                </a:solidFill>
              </a:rPr>
              <a:t>&gt;</a:t>
            </a:r>
          </a:p>
          <a:p>
            <a:pPr lvl="1"/>
            <a:endParaRPr lang="fr-CA" b="1" dirty="0">
              <a:solidFill>
                <a:srgbClr val="FA4098"/>
              </a:solidFill>
            </a:endParaRPr>
          </a:p>
          <a:p>
            <a:pPr lvl="1"/>
            <a:r>
              <a:rPr lang="fr-CA" dirty="0"/>
              <a:t> Plus grand ou égal	 </a:t>
            </a:r>
            <a:r>
              <a:rPr lang="fr-CA" b="1" dirty="0">
                <a:solidFill>
                  <a:srgbClr val="FA4098"/>
                </a:solidFill>
              </a:rPr>
              <a:t>&gt;=</a:t>
            </a:r>
          </a:p>
          <a:p>
            <a:pPr lvl="1"/>
            <a:endParaRPr lang="fr-CA" b="1" dirty="0">
              <a:solidFill>
                <a:srgbClr val="FA4098"/>
              </a:solidFill>
            </a:endParaRPr>
          </a:p>
          <a:p>
            <a:pPr lvl="1"/>
            <a:r>
              <a:rPr lang="fr-CA" dirty="0"/>
              <a:t> Plus petit 		 </a:t>
            </a:r>
            <a:r>
              <a:rPr lang="fr-CA" b="1" dirty="0">
                <a:solidFill>
                  <a:srgbClr val="FA4098"/>
                </a:solidFill>
              </a:rPr>
              <a:t>&lt;</a:t>
            </a:r>
          </a:p>
          <a:p>
            <a:pPr lvl="1"/>
            <a:endParaRPr lang="fr-CA" b="1" dirty="0">
              <a:solidFill>
                <a:srgbClr val="FA4098"/>
              </a:solidFill>
            </a:endParaRPr>
          </a:p>
          <a:p>
            <a:pPr lvl="1"/>
            <a:r>
              <a:rPr lang="fr-CA" dirty="0"/>
              <a:t> Plus petit ou égal 	 </a:t>
            </a:r>
            <a:r>
              <a:rPr lang="fr-CA" b="1" dirty="0">
                <a:solidFill>
                  <a:srgbClr val="FA4098"/>
                </a:solidFill>
              </a:rPr>
              <a:t>&lt;=</a:t>
            </a:r>
          </a:p>
          <a:p>
            <a:pPr lvl="1"/>
            <a:endParaRPr lang="fr-CA" b="1" dirty="0">
              <a:solidFill>
                <a:srgbClr val="FA4098"/>
              </a:solidFill>
            </a:endParaRPr>
          </a:p>
          <a:p>
            <a:pPr lvl="1"/>
            <a:r>
              <a:rPr lang="fr-CA" dirty="0"/>
              <a:t> Égal 			 </a:t>
            </a:r>
            <a:r>
              <a:rPr lang="fr-CA" b="1" dirty="0">
                <a:solidFill>
                  <a:srgbClr val="FA4098"/>
                </a:solidFill>
              </a:rPr>
              <a:t>==</a:t>
            </a:r>
          </a:p>
          <a:p>
            <a:pPr lvl="1"/>
            <a:endParaRPr lang="fr-CA" b="1" dirty="0">
              <a:solidFill>
                <a:srgbClr val="FA4098"/>
              </a:solidFill>
            </a:endParaRPr>
          </a:p>
          <a:p>
            <a:pPr lvl="1"/>
            <a:r>
              <a:rPr lang="fr-CA" dirty="0"/>
              <a:t> Pas égal 			 </a:t>
            </a:r>
            <a:r>
              <a:rPr lang="fr-CA" b="1" dirty="0">
                <a:solidFill>
                  <a:srgbClr val="FA4098"/>
                </a:solidFill>
              </a:rPr>
              <a:t>!=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324A5FB3-76C9-44FD-8BB3-BD3F33591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Opérateurs de comparaison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B1956F3-AB3E-4659-8FBA-0029E16D5B85}"/>
              </a:ext>
            </a:extLst>
          </p:cNvPr>
          <p:cNvSpPr txBox="1"/>
          <p:nvPr/>
        </p:nvSpPr>
        <p:spPr>
          <a:xfrm>
            <a:off x="5807547" y="2150841"/>
            <a:ext cx="6123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>
                <a:solidFill>
                  <a:srgbClr val="739CD1"/>
                </a:solidFill>
              </a:rPr>
              <a:t>5.5 </a:t>
            </a:r>
            <a:r>
              <a:rPr lang="fr-CA" sz="2400" b="1" dirty="0">
                <a:solidFill>
                  <a:srgbClr val="FA4098"/>
                </a:solidFill>
              </a:rPr>
              <a:t>&gt;</a:t>
            </a:r>
            <a:r>
              <a:rPr lang="fr-CA" sz="2400" dirty="0">
                <a:solidFill>
                  <a:srgbClr val="9073D1"/>
                </a:solidFill>
              </a:rPr>
              <a:t> </a:t>
            </a:r>
            <a:r>
              <a:rPr lang="fr-CA" sz="2400" dirty="0">
                <a:solidFill>
                  <a:srgbClr val="739CD1"/>
                </a:solidFill>
              </a:rPr>
              <a:t>6.5 (</a:t>
            </a:r>
            <a:r>
              <a:rPr lang="fr-CA" sz="2400" b="1" dirty="0">
                <a:solidFill>
                  <a:srgbClr val="73B3D1"/>
                </a:solidFill>
              </a:rPr>
              <a:t>false</a:t>
            </a:r>
            <a:r>
              <a:rPr lang="fr-CA" sz="2400" dirty="0">
                <a:solidFill>
                  <a:srgbClr val="739CD1"/>
                </a:solidFill>
              </a:rPr>
              <a:t>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25B6A9D-BA64-4312-9F42-1F531CC7F1C9}"/>
              </a:ext>
            </a:extLst>
          </p:cNvPr>
          <p:cNvSpPr txBox="1"/>
          <p:nvPr/>
        </p:nvSpPr>
        <p:spPr>
          <a:xfrm>
            <a:off x="5807547" y="2807094"/>
            <a:ext cx="6123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>
                <a:solidFill>
                  <a:srgbClr val="739CD1"/>
                </a:solidFill>
              </a:rPr>
              <a:t>5 + 2</a:t>
            </a:r>
            <a:r>
              <a:rPr lang="fr-CA" sz="2400" dirty="0">
                <a:solidFill>
                  <a:srgbClr val="9073D1"/>
                </a:solidFill>
              </a:rPr>
              <a:t> </a:t>
            </a:r>
            <a:r>
              <a:rPr lang="fr-CA" sz="2400" b="1" dirty="0">
                <a:solidFill>
                  <a:srgbClr val="FA4098"/>
                </a:solidFill>
              </a:rPr>
              <a:t>&gt;=</a:t>
            </a:r>
            <a:r>
              <a:rPr lang="fr-CA" sz="2400" dirty="0">
                <a:solidFill>
                  <a:srgbClr val="9073D1"/>
                </a:solidFill>
              </a:rPr>
              <a:t> </a:t>
            </a:r>
            <a:r>
              <a:rPr lang="fr-CA" sz="2400" dirty="0">
                <a:solidFill>
                  <a:srgbClr val="739CD1"/>
                </a:solidFill>
              </a:rPr>
              <a:t>5 (</a:t>
            </a:r>
            <a:r>
              <a:rPr lang="fr-CA" sz="2400" b="1" dirty="0">
                <a:solidFill>
                  <a:srgbClr val="73B3D1"/>
                </a:solidFill>
              </a:rPr>
              <a:t>true</a:t>
            </a:r>
            <a:r>
              <a:rPr lang="fr-CA" sz="2400" dirty="0">
                <a:solidFill>
                  <a:srgbClr val="739CD1"/>
                </a:solidFill>
              </a:rPr>
              <a:t>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D3521FF-7813-4A96-8202-BB11C9464FF7}"/>
              </a:ext>
            </a:extLst>
          </p:cNvPr>
          <p:cNvSpPr txBox="1"/>
          <p:nvPr/>
        </p:nvSpPr>
        <p:spPr>
          <a:xfrm>
            <a:off x="5807547" y="3474661"/>
            <a:ext cx="6123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>
                <a:solidFill>
                  <a:srgbClr val="739CD1"/>
                </a:solidFill>
              </a:rPr>
              <a:t>5</a:t>
            </a:r>
            <a:r>
              <a:rPr lang="fr-CA" sz="2400" dirty="0">
                <a:solidFill>
                  <a:srgbClr val="9073D1"/>
                </a:solidFill>
              </a:rPr>
              <a:t> </a:t>
            </a:r>
            <a:r>
              <a:rPr lang="fr-CA" sz="2400" b="1" dirty="0">
                <a:solidFill>
                  <a:srgbClr val="FA4098"/>
                </a:solidFill>
              </a:rPr>
              <a:t>&lt;</a:t>
            </a:r>
            <a:r>
              <a:rPr lang="fr-CA" sz="2400" dirty="0">
                <a:solidFill>
                  <a:srgbClr val="9073D1"/>
                </a:solidFill>
              </a:rPr>
              <a:t> </a:t>
            </a:r>
            <a:r>
              <a:rPr lang="fr-CA" sz="2400" dirty="0">
                <a:solidFill>
                  <a:srgbClr val="739CD1"/>
                </a:solidFill>
              </a:rPr>
              <a:t>7 (</a:t>
            </a:r>
            <a:r>
              <a:rPr lang="fr-CA" sz="2400" b="1" dirty="0">
                <a:solidFill>
                  <a:srgbClr val="73B3D1"/>
                </a:solidFill>
              </a:rPr>
              <a:t>true</a:t>
            </a:r>
            <a:r>
              <a:rPr lang="fr-CA" sz="2400" dirty="0">
                <a:solidFill>
                  <a:srgbClr val="739CD1"/>
                </a:solidFill>
              </a:rPr>
              <a:t>)</a:t>
            </a:r>
            <a:r>
              <a:rPr lang="fr-CA" sz="2400" dirty="0">
                <a:solidFill>
                  <a:srgbClr val="9073D1"/>
                </a:solidFill>
              </a:rPr>
              <a:t>          	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9D54BDF-5996-47A7-A0B6-47BE1B415397}"/>
              </a:ext>
            </a:extLst>
          </p:cNvPr>
          <p:cNvSpPr txBox="1"/>
          <p:nvPr/>
        </p:nvSpPr>
        <p:spPr>
          <a:xfrm>
            <a:off x="5807547" y="4136910"/>
            <a:ext cx="6123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>
                <a:solidFill>
                  <a:srgbClr val="739CD1"/>
                </a:solidFill>
              </a:rPr>
              <a:t>5</a:t>
            </a:r>
            <a:r>
              <a:rPr lang="fr-CA" sz="2400" dirty="0">
                <a:solidFill>
                  <a:srgbClr val="9073D1"/>
                </a:solidFill>
              </a:rPr>
              <a:t> </a:t>
            </a:r>
            <a:r>
              <a:rPr lang="fr-CA" sz="2400" b="1" dirty="0">
                <a:solidFill>
                  <a:srgbClr val="FA4098"/>
                </a:solidFill>
              </a:rPr>
              <a:t>&lt;=</a:t>
            </a:r>
            <a:r>
              <a:rPr lang="fr-CA" sz="2400" dirty="0">
                <a:solidFill>
                  <a:srgbClr val="9073D1"/>
                </a:solidFill>
              </a:rPr>
              <a:t> </a:t>
            </a:r>
            <a:r>
              <a:rPr lang="fr-CA" sz="2400" dirty="0">
                <a:solidFill>
                  <a:srgbClr val="739CD1"/>
                </a:solidFill>
              </a:rPr>
              <a:t>7 - 1 (</a:t>
            </a:r>
            <a:r>
              <a:rPr lang="fr-CA" sz="2400" b="1" dirty="0">
                <a:solidFill>
                  <a:srgbClr val="73B3D1"/>
                </a:solidFill>
              </a:rPr>
              <a:t>true</a:t>
            </a:r>
            <a:r>
              <a:rPr lang="fr-CA" sz="2400" dirty="0">
                <a:solidFill>
                  <a:srgbClr val="739CD1"/>
                </a:solidFill>
              </a:rPr>
              <a:t>)</a:t>
            </a:r>
            <a:r>
              <a:rPr lang="fr-CA" sz="2400" dirty="0">
                <a:solidFill>
                  <a:srgbClr val="9073D1"/>
                </a:solidFill>
              </a:rPr>
              <a:t>         	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4878D8D-E4F0-4A93-ADCB-F9AF7728AE3A}"/>
              </a:ext>
            </a:extLst>
          </p:cNvPr>
          <p:cNvSpPr txBox="1"/>
          <p:nvPr/>
        </p:nvSpPr>
        <p:spPr>
          <a:xfrm>
            <a:off x="5807547" y="4799159"/>
            <a:ext cx="6123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>
                <a:solidFill>
                  <a:srgbClr val="739CD1"/>
                </a:solidFill>
              </a:rPr>
              <a:t>5 - 4 </a:t>
            </a:r>
            <a:r>
              <a:rPr lang="fr-CA" sz="2400" b="1" dirty="0">
                <a:solidFill>
                  <a:srgbClr val="FA4098"/>
                </a:solidFill>
              </a:rPr>
              <a:t>==</a:t>
            </a:r>
            <a:r>
              <a:rPr lang="fr-CA" sz="2400" dirty="0">
                <a:solidFill>
                  <a:srgbClr val="9073D1"/>
                </a:solidFill>
              </a:rPr>
              <a:t> </a:t>
            </a:r>
            <a:r>
              <a:rPr lang="fr-CA" sz="2400" dirty="0">
                <a:solidFill>
                  <a:srgbClr val="739CD1"/>
                </a:solidFill>
              </a:rPr>
              <a:t>7 (</a:t>
            </a:r>
            <a:r>
              <a:rPr lang="fr-CA" sz="2400" b="1" dirty="0">
                <a:solidFill>
                  <a:srgbClr val="73B3D1"/>
                </a:solidFill>
              </a:rPr>
              <a:t>false</a:t>
            </a:r>
            <a:r>
              <a:rPr lang="fr-CA" sz="2400" dirty="0">
                <a:solidFill>
                  <a:srgbClr val="739CD1"/>
                </a:solidFill>
              </a:rPr>
              <a:t>)</a:t>
            </a:r>
            <a:r>
              <a:rPr lang="fr-CA" sz="2400" dirty="0">
                <a:solidFill>
                  <a:srgbClr val="9073D1"/>
                </a:solidFill>
              </a:rPr>
              <a:t>         	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D75FEA5-DD7D-4D1B-98D6-9486CE9ACE5C}"/>
              </a:ext>
            </a:extLst>
          </p:cNvPr>
          <p:cNvSpPr txBox="1"/>
          <p:nvPr/>
        </p:nvSpPr>
        <p:spPr>
          <a:xfrm>
            <a:off x="5807547" y="5454102"/>
            <a:ext cx="6123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>
                <a:solidFill>
                  <a:srgbClr val="739CD1"/>
                </a:solidFill>
              </a:rPr>
              <a:t>5</a:t>
            </a:r>
            <a:r>
              <a:rPr lang="fr-CA" sz="2400" dirty="0">
                <a:solidFill>
                  <a:srgbClr val="9073D1"/>
                </a:solidFill>
              </a:rPr>
              <a:t> </a:t>
            </a:r>
            <a:r>
              <a:rPr lang="fr-CA" sz="2400" b="1" dirty="0">
                <a:solidFill>
                  <a:srgbClr val="FA4098"/>
                </a:solidFill>
              </a:rPr>
              <a:t>!=</a:t>
            </a:r>
            <a:r>
              <a:rPr lang="fr-CA" sz="2400" dirty="0">
                <a:solidFill>
                  <a:srgbClr val="9073D1"/>
                </a:solidFill>
              </a:rPr>
              <a:t> </a:t>
            </a:r>
            <a:r>
              <a:rPr lang="fr-CA" sz="2400" dirty="0">
                <a:solidFill>
                  <a:srgbClr val="739CD1"/>
                </a:solidFill>
              </a:rPr>
              <a:t>7 (</a:t>
            </a:r>
            <a:r>
              <a:rPr lang="fr-CA" sz="2400" b="1" dirty="0">
                <a:solidFill>
                  <a:srgbClr val="73B3D1"/>
                </a:solidFill>
              </a:rPr>
              <a:t>true</a:t>
            </a:r>
            <a:r>
              <a:rPr lang="fr-CA" sz="2400" dirty="0">
                <a:solidFill>
                  <a:srgbClr val="739CD1"/>
                </a:solidFill>
              </a:rPr>
              <a:t>)</a:t>
            </a:r>
            <a:r>
              <a:rPr lang="fr-CA" sz="2400" dirty="0">
                <a:solidFill>
                  <a:srgbClr val="9073D1"/>
                </a:solidFill>
              </a:rPr>
              <a:t>         	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2D57F29-7ED1-4DC5-9810-1BE38E5D1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3994" y="1689358"/>
            <a:ext cx="1533739" cy="762106"/>
          </a:xfrm>
          <a:prstGeom prst="rect">
            <a:avLst/>
          </a:prstGeom>
          <a:ln w="19050">
            <a:solidFill>
              <a:srgbClr val="739CD1"/>
            </a:solidFill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341C114-E78F-4D86-B3CE-581114C64B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3994" y="2590144"/>
            <a:ext cx="2000529" cy="800212"/>
          </a:xfrm>
          <a:prstGeom prst="rect">
            <a:avLst/>
          </a:prstGeom>
          <a:ln w="19050">
            <a:solidFill>
              <a:srgbClr val="739CD1"/>
            </a:solidFill>
          </a:ln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5CF7362B-546D-42F7-952B-3FBC4448F2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0039" y="3889432"/>
            <a:ext cx="2410161" cy="1686160"/>
          </a:xfrm>
          <a:prstGeom prst="rect">
            <a:avLst/>
          </a:prstGeom>
          <a:ln w="19050">
            <a:solidFill>
              <a:srgbClr val="739CD1"/>
            </a:solidFill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0FE8611-02A7-4060-A66E-0AD411157B52}"/>
              </a:ext>
            </a:extLst>
          </p:cNvPr>
          <p:cNvSpPr txBox="1"/>
          <p:nvPr/>
        </p:nvSpPr>
        <p:spPr>
          <a:xfrm>
            <a:off x="8405832" y="5595080"/>
            <a:ext cx="3803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>
                <a:solidFill>
                  <a:srgbClr val="739CD1"/>
                </a:solidFill>
              </a:rPr>
              <a:t>Au lieu d’assigner directement </a:t>
            </a:r>
            <a:r>
              <a:rPr lang="fr-CA" sz="1600" dirty="0">
                <a:solidFill>
                  <a:srgbClr val="FA4098"/>
                </a:solidFill>
              </a:rPr>
              <a:t>true</a:t>
            </a:r>
            <a:r>
              <a:rPr lang="fr-CA" sz="1600" dirty="0">
                <a:solidFill>
                  <a:srgbClr val="7385D1"/>
                </a:solidFill>
              </a:rPr>
              <a:t> </a:t>
            </a:r>
            <a:r>
              <a:rPr lang="fr-CA" sz="1600" dirty="0">
                <a:solidFill>
                  <a:srgbClr val="739CD1"/>
                </a:solidFill>
              </a:rPr>
              <a:t>ou</a:t>
            </a:r>
            <a:r>
              <a:rPr lang="fr-CA" sz="1600" dirty="0">
                <a:solidFill>
                  <a:srgbClr val="7385D1"/>
                </a:solidFill>
              </a:rPr>
              <a:t> </a:t>
            </a:r>
            <a:r>
              <a:rPr lang="fr-CA" sz="1600" dirty="0">
                <a:solidFill>
                  <a:srgbClr val="FA4098"/>
                </a:solidFill>
              </a:rPr>
              <a:t>false</a:t>
            </a:r>
            <a:r>
              <a:rPr lang="fr-CA" sz="1600" dirty="0">
                <a:solidFill>
                  <a:srgbClr val="739CD1"/>
                </a:solidFill>
              </a:rPr>
              <a:t>, on peut le faire via une vérification comme ceci</a:t>
            </a:r>
            <a:r>
              <a:rPr lang="fr-CA" sz="1600" dirty="0">
                <a:solidFill>
                  <a:srgbClr val="7385D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677413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E8CCA7FB9EAE4D9797B5C1381037FC" ma:contentTypeVersion="9" ma:contentTypeDescription="Crée un document." ma:contentTypeScope="" ma:versionID="170f9b33eac2855c0b5de9b58dbff08d">
  <xsd:schema xmlns:xsd="http://www.w3.org/2001/XMLSchema" xmlns:xs="http://www.w3.org/2001/XMLSchema" xmlns:p="http://schemas.microsoft.com/office/2006/metadata/properties" xmlns:ns2="83ab252c-4429-4d3c-b354-a26bac7f17c4" targetNamespace="http://schemas.microsoft.com/office/2006/metadata/properties" ma:root="true" ma:fieldsID="9e0ae16a17618a4c9950a6915987a08e" ns2:_="">
    <xsd:import namespace="83ab252c-4429-4d3c-b354-a26bac7f17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ab252c-4429-4d3c-b354-a26bac7f17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9F153A0-CDDC-456B-87EE-80CCA80E7156}"/>
</file>

<file path=customXml/itemProps2.xml><?xml version="1.0" encoding="utf-8"?>
<ds:datastoreItem xmlns:ds="http://schemas.openxmlformats.org/officeDocument/2006/customXml" ds:itemID="{8BA5E8ED-7A9F-4CFF-AED4-B7D11A30D94D}"/>
</file>

<file path=customXml/itemProps3.xml><?xml version="1.0" encoding="utf-8"?>
<ds:datastoreItem xmlns:ds="http://schemas.openxmlformats.org/officeDocument/2006/customXml" ds:itemID="{D54D9912-8609-4729-A8BC-7DA5962B75BD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13614</TotalTime>
  <Words>2433</Words>
  <Application>Microsoft Office PowerPoint</Application>
  <PresentationFormat>Grand écran</PresentationFormat>
  <Paragraphs>392</Paragraphs>
  <Slides>33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40" baseType="lpstr">
      <vt:lpstr>Arial</vt:lpstr>
      <vt:lpstr>Calibri</vt:lpstr>
      <vt:lpstr>Calibri Light</vt:lpstr>
      <vt:lpstr>Courier New</vt:lpstr>
      <vt:lpstr>Symbol</vt:lpstr>
      <vt:lpstr>Wingdings</vt:lpstr>
      <vt:lpstr>Thème Office</vt:lpstr>
      <vt:lpstr>Semaine 4</vt:lpstr>
      <vt:lpstr>Menu du jour</vt:lpstr>
      <vt:lpstr>Révision</vt:lpstr>
      <vt:lpstr>Révision</vt:lpstr>
      <vt:lpstr>Révision</vt:lpstr>
      <vt:lpstr>Révision</vt:lpstr>
      <vt:lpstr>Booléens</vt:lpstr>
      <vt:lpstr>Booléens</vt:lpstr>
      <vt:lpstr>Opérateurs de comparaison</vt:lpstr>
      <vt:lpstr>Opérateurs de comparaison</vt:lpstr>
      <vt:lpstr>Opérateurs de comparaison</vt:lpstr>
      <vt:lpstr>Opérateurs de comparaison</vt:lpstr>
      <vt:lpstr>Opérateurs logiques</vt:lpstr>
      <vt:lpstr>Opérateurs logiques</vt:lpstr>
      <vt:lpstr>Opérateurs logiques</vt:lpstr>
      <vt:lpstr>Opérateurs logiques</vt:lpstr>
      <vt:lpstr>Opérateurs logiques</vt:lpstr>
      <vt:lpstr>Instructions conditionnelles</vt:lpstr>
      <vt:lpstr>Instructions conditionnelles</vt:lpstr>
      <vt:lpstr>Instructions conditionnelles</vt:lpstr>
      <vt:lpstr>Instructions conditionnelles</vt:lpstr>
      <vt:lpstr>Instructions conditionnelles</vt:lpstr>
      <vt:lpstr>Instructions conditionnelles</vt:lpstr>
      <vt:lpstr>Instructions conditionnelles</vt:lpstr>
      <vt:lpstr>Instructions conditionnelles</vt:lpstr>
      <vt:lpstr>Instructions conditionnelles</vt:lpstr>
      <vt:lpstr>Instructions conditionnelles</vt:lpstr>
      <vt:lpstr>Débogage</vt:lpstr>
      <vt:lpstr>Débogage avec la console</vt:lpstr>
      <vt:lpstr>Débogage avec la console</vt:lpstr>
      <vt:lpstr>Débogage avec la console</vt:lpstr>
      <vt:lpstr>Débogage avec la console</vt:lpstr>
      <vt:lpstr>Débogage avec la console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Maxime</dc:creator>
  <cp:lastModifiedBy>Pelletier Maxime</cp:lastModifiedBy>
  <cp:revision>2809</cp:revision>
  <dcterms:created xsi:type="dcterms:W3CDTF">2021-06-05T18:50:42Z</dcterms:created>
  <dcterms:modified xsi:type="dcterms:W3CDTF">2022-09-13T17:55:08Z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0x01010062E8CCA7FB9EAE4D9797B5C1381037FC</vt:lpwstr>
  </property>
</Properties>
</file>