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4" r:id="rId7"/>
    <p:sldId id="279" r:id="rId8"/>
    <p:sldId id="306" r:id="rId9"/>
    <p:sldId id="280" r:id="rId10"/>
    <p:sldId id="305" r:id="rId11"/>
    <p:sldId id="281" r:id="rId12"/>
    <p:sldId id="309" r:id="rId13"/>
    <p:sldId id="285" r:id="rId14"/>
    <p:sldId id="282" r:id="rId15"/>
    <p:sldId id="283" r:id="rId16"/>
    <p:sldId id="304" r:id="rId17"/>
    <p:sldId id="284" r:id="rId18"/>
    <p:sldId id="311" r:id="rId19"/>
    <p:sldId id="293" r:id="rId20"/>
    <p:sldId id="294" r:id="rId21"/>
    <p:sldId id="295" r:id="rId22"/>
    <p:sldId id="296" r:id="rId23"/>
    <p:sldId id="297" r:id="rId24"/>
    <p:sldId id="298" r:id="rId25"/>
    <p:sldId id="310" r:id="rId26"/>
    <p:sldId id="308" r:id="rId27"/>
    <p:sldId id="299" r:id="rId28"/>
    <p:sldId id="300" r:id="rId29"/>
    <p:sldId id="301" r:id="rId30"/>
    <p:sldId id="302" r:id="rId31"/>
    <p:sldId id="303" r:id="rId32"/>
    <p:sldId id="30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CDE"/>
    <a:srgbClr val="FA4098"/>
    <a:srgbClr val="739CD1"/>
    <a:srgbClr val="73B3D1"/>
    <a:srgbClr val="BF779D"/>
    <a:srgbClr val="B177BF"/>
    <a:srgbClr val="9073D1"/>
    <a:srgbClr val="7385D1"/>
    <a:srgbClr val="000000"/>
    <a:srgbClr val="FA4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008" autoAdjust="0"/>
    <p:restoredTop sz="96727" autoAdjust="0"/>
  </p:normalViewPr>
  <p:slideViewPr>
    <p:cSldViewPr snapToGrid="0">
      <p:cViewPr varScale="1">
        <p:scale>
          <a:sx n="124" d="100"/>
          <a:sy n="124" d="100"/>
        </p:scale>
        <p:origin x="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6E42FB-D061-48BA-903E-AFF7EF71A837}"/>
              </a:ext>
            </a:extLst>
          </p:cNvPr>
          <p:cNvSpPr/>
          <p:nvPr userDrawn="1"/>
        </p:nvSpPr>
        <p:spPr>
          <a:xfrm>
            <a:off x="0" y="2301139"/>
            <a:ext cx="12192000" cy="1208824"/>
          </a:xfrm>
          <a:prstGeom prst="rect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3DEB06-7C55-4A88-98CA-A7C7CC955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01139"/>
            <a:ext cx="12192000" cy="1208824"/>
          </a:xfrm>
          <a:noFill/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E8436A-24DF-47BF-A4ED-DF71FDEF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602038"/>
            <a:ext cx="12192000" cy="431011"/>
          </a:xfrm>
          <a:solidFill>
            <a:srgbClr val="73B3D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2DB9B7-CCEC-4820-965B-F911976D9690}"/>
              </a:ext>
            </a:extLst>
          </p:cNvPr>
          <p:cNvSpPr txBox="1"/>
          <p:nvPr userDrawn="1"/>
        </p:nvSpPr>
        <p:spPr>
          <a:xfrm>
            <a:off x="4610097" y="4119689"/>
            <a:ext cx="297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>
                <a:solidFill>
                  <a:srgbClr val="73B3D1"/>
                </a:solidFill>
              </a:rPr>
              <a:t>Intro. à la programmation - Aut. 2022</a:t>
            </a:r>
          </a:p>
        </p:txBody>
      </p:sp>
    </p:spTree>
    <p:extLst>
      <p:ext uri="{BB962C8B-B14F-4D97-AF65-F5344CB8AC3E}">
        <p14:creationId xmlns:p14="http://schemas.microsoft.com/office/powerpoint/2010/main" val="388002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7BF9C4-08FF-48BA-ACF1-CA268AE92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474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B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B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B3D1"/>
                </a:solidFill>
              </a:defRPr>
            </a:lvl3pPr>
            <a:lvl4pPr>
              <a:defRPr>
                <a:solidFill>
                  <a:srgbClr val="73B3D1"/>
                </a:solidFill>
              </a:defRPr>
            </a:lvl4pPr>
            <a:lvl5pPr>
              <a:defRPr>
                <a:solidFill>
                  <a:srgbClr val="73B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1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31C0DA-CDEB-46FB-8048-815015FFB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9C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9C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9CD1"/>
                </a:solidFill>
              </a:defRPr>
            </a:lvl3pPr>
            <a:lvl4pPr>
              <a:defRPr>
                <a:solidFill>
                  <a:srgbClr val="739CD1"/>
                </a:solidFill>
              </a:defRPr>
            </a:lvl4pPr>
            <a:lvl5pPr>
              <a:defRPr>
                <a:solidFill>
                  <a:srgbClr val="739C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4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7367DB-54B0-4E4B-9E49-482FCD217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85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85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85D1"/>
                </a:solidFill>
              </a:defRPr>
            </a:lvl3pPr>
            <a:lvl4pPr>
              <a:defRPr>
                <a:solidFill>
                  <a:srgbClr val="7385D1"/>
                </a:solidFill>
              </a:defRPr>
            </a:lvl4pPr>
            <a:lvl5pPr>
              <a:defRPr>
                <a:solidFill>
                  <a:srgbClr val="7385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0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32488C-42DD-45B2-BC5F-796AED45A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907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907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9073D1"/>
                </a:solidFill>
              </a:defRPr>
            </a:lvl3pPr>
            <a:lvl4pPr>
              <a:defRPr>
                <a:solidFill>
                  <a:srgbClr val="9073D1"/>
                </a:solidFill>
              </a:defRPr>
            </a:lvl4pPr>
            <a:lvl5pPr>
              <a:defRPr>
                <a:solidFill>
                  <a:srgbClr val="907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0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806CBB-B0BC-460C-8CB1-5648902E3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3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177BF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177BF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177BF"/>
                </a:solidFill>
              </a:defRPr>
            </a:lvl3pPr>
            <a:lvl4pPr>
              <a:defRPr>
                <a:solidFill>
                  <a:srgbClr val="B177BF"/>
                </a:solidFill>
              </a:defRPr>
            </a:lvl4pPr>
            <a:lvl5pPr>
              <a:defRPr>
                <a:solidFill>
                  <a:srgbClr val="B177BF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23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F50723-364E-4E6E-BF7D-4DBDB6745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F779D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F779D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F779D"/>
                </a:solidFill>
              </a:defRPr>
            </a:lvl3pPr>
            <a:lvl4pPr>
              <a:defRPr>
                <a:solidFill>
                  <a:srgbClr val="BF779D"/>
                </a:solidFill>
              </a:defRPr>
            </a:lvl4pPr>
            <a:lvl5pPr>
              <a:defRPr>
                <a:solidFill>
                  <a:srgbClr val="BF779D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6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D8F19-2F8F-4068-852D-9F283AA4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20C911-4971-431E-9C8F-E9DEAC1A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EA3A6-5F28-4AC1-8DF1-3C5689D03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6C02-C10D-4F70-ADA5-0F3523AD6F2E}" type="datetimeFigureOut">
              <a:rPr lang="fr-CA" smtClean="0"/>
              <a:t>2022-10-06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2F1293-9D7D-422C-8191-3FEAB1028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5EFF0-A580-491E-A7BD-3EF42D054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BE6A3-4AEF-4734-8AB8-E4DE745DFB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40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7A1CE-E74F-4ED4-BD88-F5E5E811F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Semaine 7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FD0B83-54B8-4E49-8084-D8400451C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CA"/>
              <a:t>DOM (classes et attributs) et boucles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362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63C08A3-F225-4A3D-9771-88AAF9CFB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Les </a:t>
            </a:r>
            <a:r>
              <a:rPr lang="fr-CA" b="1"/>
              <a:t>éléments HTML </a:t>
            </a:r>
            <a:r>
              <a:rPr lang="fr-CA"/>
              <a:t>possèdent parfois un ou plusieurs </a:t>
            </a:r>
            <a:r>
              <a:rPr lang="fr-CA" b="1">
                <a:solidFill>
                  <a:srgbClr val="FA4098"/>
                </a:solidFill>
              </a:rPr>
              <a:t>attributs</a:t>
            </a:r>
          </a:p>
          <a:p>
            <a:pPr lvl="1"/>
            <a:r>
              <a:rPr lang="fr-CA"/>
              <a:t> Ils sont situés dans la </a:t>
            </a:r>
            <a:r>
              <a:rPr lang="fr-CA" b="1"/>
              <a:t>balise ouvrante</a:t>
            </a:r>
            <a:r>
              <a:rPr lang="fr-CA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2D4A4D2-D061-444F-A732-F36E4E264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029E2A-1565-4D02-967D-625F9EE0D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213" y="2140036"/>
            <a:ext cx="2897974" cy="428817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213ED1E-62F8-474A-AEB3-E4DC97165755}"/>
              </a:ext>
            </a:extLst>
          </p:cNvPr>
          <p:cNvCxnSpPr/>
          <p:nvPr/>
        </p:nvCxnSpPr>
        <p:spPr>
          <a:xfrm>
            <a:off x="2179460" y="5480580"/>
            <a:ext cx="1517904" cy="0"/>
          </a:xfrm>
          <a:prstGeom prst="line">
            <a:avLst/>
          </a:prstGeom>
          <a:ln w="19050">
            <a:solidFill>
              <a:srgbClr val="FA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8EC3F5A8-7A7B-494B-B0B0-7EFEC6E16BB2}"/>
              </a:ext>
            </a:extLst>
          </p:cNvPr>
          <p:cNvCxnSpPr/>
          <p:nvPr/>
        </p:nvCxnSpPr>
        <p:spPr>
          <a:xfrm>
            <a:off x="3887451" y="5488969"/>
            <a:ext cx="1517904" cy="0"/>
          </a:xfrm>
          <a:prstGeom prst="line">
            <a:avLst/>
          </a:prstGeom>
          <a:ln w="19050">
            <a:solidFill>
              <a:srgbClr val="FA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F06CE2D-49F8-4900-AC9F-90605752DF79}"/>
              </a:ext>
            </a:extLst>
          </p:cNvPr>
          <p:cNvCxnSpPr>
            <a:cxnSpLocks/>
          </p:cNvCxnSpPr>
          <p:nvPr/>
        </p:nvCxnSpPr>
        <p:spPr>
          <a:xfrm>
            <a:off x="5650992" y="5482873"/>
            <a:ext cx="1892195" cy="6096"/>
          </a:xfrm>
          <a:prstGeom prst="line">
            <a:avLst/>
          </a:prstGeom>
          <a:ln w="19050">
            <a:solidFill>
              <a:srgbClr val="FA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B3B4405-0CAA-475B-98C9-41B3DBB5FAAF}"/>
              </a:ext>
            </a:extLst>
          </p:cNvPr>
          <p:cNvSpPr txBox="1"/>
          <p:nvPr/>
        </p:nvSpPr>
        <p:spPr>
          <a:xfrm>
            <a:off x="3962400" y="2689119"/>
            <a:ext cx="10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/>
              <a:t>Attribut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1F742CC-26A2-4563-9597-69CBC31D1EC9}"/>
              </a:ext>
            </a:extLst>
          </p:cNvPr>
          <p:cNvSpPr txBox="1"/>
          <p:nvPr/>
        </p:nvSpPr>
        <p:spPr>
          <a:xfrm>
            <a:off x="5358384" y="2673100"/>
            <a:ext cx="10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/>
              <a:t>Sa valeur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F1437CD-385A-45A7-8A3D-124B07809335}"/>
              </a:ext>
            </a:extLst>
          </p:cNvPr>
          <p:cNvCxnSpPr>
            <a:cxnSpLocks/>
          </p:cNvCxnSpPr>
          <p:nvPr/>
        </p:nvCxnSpPr>
        <p:spPr>
          <a:xfrm>
            <a:off x="4629625" y="2981493"/>
            <a:ext cx="106741" cy="165508"/>
          </a:xfrm>
          <a:prstGeom prst="straightConnector1">
            <a:avLst/>
          </a:prstGeom>
          <a:ln w="3810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59BE51DE-A9D3-4339-9C89-0EBDC97F9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093" y="3140069"/>
            <a:ext cx="3843558" cy="264851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C97F3F3-2ED7-40BD-AAD1-4494436FAE58}"/>
              </a:ext>
            </a:extLst>
          </p:cNvPr>
          <p:cNvCxnSpPr/>
          <p:nvPr/>
        </p:nvCxnSpPr>
        <p:spPr>
          <a:xfrm>
            <a:off x="4383024" y="3397010"/>
            <a:ext cx="1517904" cy="0"/>
          </a:xfrm>
          <a:prstGeom prst="line">
            <a:avLst/>
          </a:prstGeom>
          <a:ln w="19050">
            <a:solidFill>
              <a:srgbClr val="FA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0DB299A-8B7D-432E-8093-41871CB01FE6}"/>
              </a:ext>
            </a:extLst>
          </p:cNvPr>
          <p:cNvCxnSpPr>
            <a:cxnSpLocks/>
          </p:cNvCxnSpPr>
          <p:nvPr/>
        </p:nvCxnSpPr>
        <p:spPr>
          <a:xfrm flipH="1">
            <a:off x="5520457" y="2952196"/>
            <a:ext cx="122146" cy="167275"/>
          </a:xfrm>
          <a:prstGeom prst="straightConnector1">
            <a:avLst/>
          </a:prstGeom>
          <a:ln w="3810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5C73D7E8-B95F-4DC5-9E58-03E544CFE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591" y="4148656"/>
            <a:ext cx="6616817" cy="284371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D9F7950-61E7-440A-A026-6322C2B2BB0E}"/>
              </a:ext>
            </a:extLst>
          </p:cNvPr>
          <p:cNvCxnSpPr/>
          <p:nvPr/>
        </p:nvCxnSpPr>
        <p:spPr>
          <a:xfrm>
            <a:off x="3340608" y="4440936"/>
            <a:ext cx="1517904" cy="0"/>
          </a:xfrm>
          <a:prstGeom prst="line">
            <a:avLst/>
          </a:prstGeom>
          <a:ln w="19050">
            <a:solidFill>
              <a:srgbClr val="FA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27998B5-0784-4E19-985F-F081D7AD4BA2}"/>
              </a:ext>
            </a:extLst>
          </p:cNvPr>
          <p:cNvCxnSpPr>
            <a:cxnSpLocks/>
          </p:cNvCxnSpPr>
          <p:nvPr/>
        </p:nvCxnSpPr>
        <p:spPr>
          <a:xfrm flipV="1">
            <a:off x="5047488" y="4433027"/>
            <a:ext cx="1873429" cy="7909"/>
          </a:xfrm>
          <a:prstGeom prst="line">
            <a:avLst/>
          </a:prstGeom>
          <a:ln w="19050">
            <a:solidFill>
              <a:srgbClr val="FA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 23">
            <a:extLst>
              <a:ext uri="{FF2B5EF4-FFF2-40B4-BE49-F238E27FC236}">
                <a16:creationId xmlns:a16="http://schemas.microsoft.com/office/drawing/2014/main" id="{BBAC4A30-D907-4B7D-9BC4-74417BE47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483" y="5136498"/>
            <a:ext cx="8464778" cy="3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1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6F8B798-C6BD-4A41-8056-68825C29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/>
              <a:t> Ajouter</a:t>
            </a:r>
            <a:r>
              <a:rPr lang="fr-CA"/>
              <a:t> un attribut à un élément HTML :</a:t>
            </a:r>
          </a:p>
          <a:p>
            <a:pPr marL="914400" lvl="2" indent="0">
              <a:buNone/>
            </a:pP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setAttribute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nomAttribut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fr-CA" sz="1800" b="1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valeur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lvl="2"/>
            <a:endParaRPr lang="fr-CA"/>
          </a:p>
          <a:p>
            <a:pPr lvl="2"/>
            <a:r>
              <a:rPr lang="fr-CA"/>
              <a:t> Ex : </a:t>
            </a:r>
            <a:r>
              <a:rPr lang="fr-CA" sz="2000">
                <a:cs typeface="Courier New" panose="02070309020205020404" pitchFamily="49" charset="0"/>
              </a:rPr>
              <a:t>document.querySelector("#babyshark")</a:t>
            </a:r>
            <a:r>
              <a:rPr lang="fr-CA"/>
              <a:t>.</a:t>
            </a:r>
            <a:r>
              <a:rPr lang="fr-CA" b="1">
                <a:solidFill>
                  <a:srgbClr val="FA4098"/>
                </a:solidFill>
              </a:rPr>
              <a:t>setAttribute</a:t>
            </a:r>
            <a:r>
              <a:rPr lang="fr-CA"/>
              <a:t>("</a:t>
            </a:r>
            <a:r>
              <a:rPr lang="fr-CA" b="1"/>
              <a:t>title</a:t>
            </a:r>
            <a:r>
              <a:rPr lang="fr-CA"/>
              <a:t>", "doodoo");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r>
              <a:rPr lang="fr-CA"/>
              <a:t> </a:t>
            </a:r>
            <a:r>
              <a:rPr lang="fr-CA" b="1"/>
              <a:t>Modifier</a:t>
            </a:r>
            <a:r>
              <a:rPr lang="fr-CA"/>
              <a:t> un attribut pour un élément HTML : (Même syntaxe)</a:t>
            </a:r>
          </a:p>
          <a:p>
            <a:pPr lvl="2"/>
            <a:endParaRPr lang="fr-CA"/>
          </a:p>
          <a:p>
            <a:pPr lvl="2"/>
            <a:r>
              <a:rPr lang="fr-CA"/>
              <a:t> Ex : </a:t>
            </a:r>
            <a:r>
              <a:rPr lang="fr-CA">
                <a:cs typeface="Courier New" panose="02070309020205020404" pitchFamily="49" charset="0"/>
              </a:rPr>
              <a:t>document.querySelector("#babyshark")</a:t>
            </a:r>
            <a:r>
              <a:rPr lang="fr-CA"/>
              <a:t>. </a:t>
            </a:r>
            <a:r>
              <a:rPr lang="fr-CA" b="1">
                <a:solidFill>
                  <a:srgbClr val="FA4098"/>
                </a:solidFill>
              </a:rPr>
              <a:t>setAttribute</a:t>
            </a:r>
            <a:r>
              <a:rPr lang="fr-CA"/>
              <a:t>("</a:t>
            </a:r>
            <a:r>
              <a:rPr lang="fr-CA" b="1"/>
              <a:t>title</a:t>
            </a:r>
            <a:r>
              <a:rPr lang="fr-CA"/>
              <a:t>", "Baby shark doo doo doo doo");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69914FB-CF1B-488C-8C84-0DE8EB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31D022C-C970-49A9-836C-13497A752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56" y="2707140"/>
            <a:ext cx="3801005" cy="419158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79BF61-FE24-4BB9-8E4B-CBB39F47A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392" y="5376672"/>
            <a:ext cx="1736218" cy="1097238"/>
          </a:xfrm>
          <a:prstGeom prst="rect">
            <a:avLst/>
          </a:prstGeom>
          <a:ln w="38100">
            <a:solidFill>
              <a:srgbClr val="739CD1"/>
            </a:solidFill>
          </a:ln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32A2E12F-B2BF-4B98-AD0B-A3F3254F7589}"/>
              </a:ext>
            </a:extLst>
          </p:cNvPr>
          <p:cNvSpPr/>
          <p:nvPr/>
        </p:nvSpPr>
        <p:spPr>
          <a:xfrm>
            <a:off x="4597183" y="2746332"/>
            <a:ext cx="720927" cy="409632"/>
          </a:xfrm>
          <a:prstGeom prst="right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C74B263-2A6B-4D1D-8D82-4D2B1A5EA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959" y="5141123"/>
            <a:ext cx="7163800" cy="342948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AC252C-F8B6-4C61-BF78-9E1B2BBFC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353" y="6121005"/>
            <a:ext cx="7783011" cy="304843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7FF5D0E6-1CA8-4380-9C75-8A061C5ECA6A}"/>
              </a:ext>
            </a:extLst>
          </p:cNvPr>
          <p:cNvSpPr/>
          <p:nvPr/>
        </p:nvSpPr>
        <p:spPr>
          <a:xfrm>
            <a:off x="5510914" y="5626608"/>
            <a:ext cx="707006" cy="415533"/>
          </a:xfrm>
          <a:prstGeom prst="down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FEED797-9C28-4304-A4CD-2E956C840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541" y="2715624"/>
            <a:ext cx="6228520" cy="419157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1727839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6F8B798-C6BD-4A41-8056-68825C29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/>
              <a:t> </a:t>
            </a:r>
            <a:r>
              <a:rPr lang="fr-CA" b="1"/>
              <a:t>Retirer</a:t>
            </a:r>
            <a:r>
              <a:rPr lang="fr-CA"/>
              <a:t> un attribut à un élément HTML :</a:t>
            </a:r>
          </a:p>
          <a:p>
            <a:pPr marL="914400" lvl="2" indent="0">
              <a:buNone/>
            </a:pP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removeAttribute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b="1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nomAttribut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lvl="2"/>
            <a:endParaRPr lang="fr-CA"/>
          </a:p>
          <a:p>
            <a:pPr lvl="2"/>
            <a:r>
              <a:rPr lang="fr-CA"/>
              <a:t>Exemple : </a:t>
            </a:r>
            <a:r>
              <a:rPr lang="fr-CA" sz="2000">
                <a:solidFill>
                  <a:schemeClr val="tx1"/>
                </a:solidFill>
                <a:cs typeface="Courier New" panose="02070309020205020404" pitchFamily="49" charset="0"/>
              </a:rPr>
              <a:t>document.querySelector("#babyShark")</a:t>
            </a:r>
            <a:r>
              <a:rPr lang="fr-CA">
                <a:solidFill>
                  <a:schemeClr val="tx1"/>
                </a:solidFill>
              </a:rPr>
              <a:t>.</a:t>
            </a:r>
            <a:r>
              <a:rPr lang="fr-CA">
                <a:solidFill>
                  <a:srgbClr val="FA4098"/>
                </a:solidFill>
              </a:rPr>
              <a:t>removeAttribute</a:t>
            </a:r>
            <a:r>
              <a:rPr lang="fr-CA">
                <a:solidFill>
                  <a:schemeClr val="tx1"/>
                </a:solidFill>
              </a:rPr>
              <a:t>("style");</a:t>
            </a:r>
          </a:p>
          <a:p>
            <a:pPr lvl="2"/>
            <a:endParaRPr lang="fr-CA"/>
          </a:p>
          <a:p>
            <a:pPr lvl="1"/>
            <a:endParaRPr lang="fr-CA"/>
          </a:p>
          <a:p>
            <a:pPr lvl="1"/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69914FB-CF1B-488C-8C84-0DE8EB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98E010-F499-46AA-97F4-7FA001D83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72" y="3050830"/>
            <a:ext cx="6249272" cy="3905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D20920-19E0-407A-87E8-E610A2CF8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127" y="3112751"/>
            <a:ext cx="3781953" cy="266737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BA8D59A-CD61-4627-8C62-1AEE681DB196}"/>
              </a:ext>
            </a:extLst>
          </p:cNvPr>
          <p:cNvSpPr/>
          <p:nvPr/>
        </p:nvSpPr>
        <p:spPr>
          <a:xfrm>
            <a:off x="6922080" y="3050830"/>
            <a:ext cx="720927" cy="409632"/>
          </a:xfrm>
          <a:prstGeom prst="right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4056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6F8B798-C6BD-4A41-8056-68825C29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/>
              <a:t> « Obtenir » la </a:t>
            </a:r>
            <a:r>
              <a:rPr lang="fr-CA" b="1"/>
              <a:t>valeur</a:t>
            </a:r>
            <a:r>
              <a:rPr lang="fr-CA"/>
              <a:t> d’un attribut</a:t>
            </a:r>
          </a:p>
          <a:p>
            <a:pPr marL="914400" lvl="2" indent="0">
              <a:buNone/>
            </a:pP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getAttribute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b="1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nomAttribut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lvl="2"/>
            <a:endParaRPr lang="fr-CA"/>
          </a:p>
          <a:p>
            <a:pPr marL="914400" lvl="2" indent="0">
              <a:buNone/>
            </a:pPr>
            <a:endParaRPr lang="fr-CA"/>
          </a:p>
          <a:p>
            <a:pPr lvl="2"/>
            <a:r>
              <a:rPr lang="fr-CA"/>
              <a:t>Exemple : </a:t>
            </a:r>
            <a:r>
              <a:rPr lang="fr-CA">
                <a:solidFill>
                  <a:schemeClr val="tx1"/>
                </a:solidFill>
              </a:rPr>
              <a:t>let </a:t>
            </a:r>
            <a:r>
              <a:rPr lang="fr-CA" b="1">
                <a:solidFill>
                  <a:schemeClr val="tx1"/>
                </a:solidFill>
              </a:rPr>
              <a:t>image</a:t>
            </a:r>
            <a:r>
              <a:rPr lang="fr-CA">
                <a:solidFill>
                  <a:schemeClr val="tx1"/>
                </a:solidFill>
              </a:rPr>
              <a:t> = </a:t>
            </a:r>
            <a:r>
              <a:rPr lang="fr-CA" sz="2000">
                <a:solidFill>
                  <a:schemeClr val="tx1"/>
                </a:solidFill>
                <a:cs typeface="Courier New" panose="02070309020205020404" pitchFamily="49" charset="0"/>
              </a:rPr>
              <a:t>document.querySelector("#babyShark")</a:t>
            </a:r>
            <a:r>
              <a:rPr lang="fr-CA">
                <a:solidFill>
                  <a:schemeClr val="tx1"/>
                </a:solidFill>
              </a:rPr>
              <a:t>.</a:t>
            </a:r>
            <a:r>
              <a:rPr lang="fr-CA">
                <a:solidFill>
                  <a:srgbClr val="FA4098"/>
                </a:solidFill>
              </a:rPr>
              <a:t>getAttribute</a:t>
            </a:r>
            <a:r>
              <a:rPr lang="fr-CA">
                <a:solidFill>
                  <a:schemeClr val="tx1"/>
                </a:solidFill>
              </a:rPr>
              <a:t>("src");</a:t>
            </a:r>
            <a:endParaRPr lang="fr-CA"/>
          </a:p>
          <a:p>
            <a:pPr lvl="3"/>
            <a:r>
              <a:rPr lang="fr-CA"/>
              <a:t> La variable </a:t>
            </a:r>
            <a:r>
              <a:rPr lang="fr-CA" b="1"/>
              <a:t>image</a:t>
            </a:r>
            <a:r>
              <a:rPr lang="fr-CA"/>
              <a:t> contient donc la valeur "images/doodoo.png".</a:t>
            </a:r>
          </a:p>
          <a:p>
            <a:pPr lvl="1"/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69914FB-CF1B-488C-8C84-0DE8EB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A4D746E-FEE9-4E2A-BD55-2C0F83FC4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354" y="3707257"/>
            <a:ext cx="9443691" cy="2679761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E99BD20-0019-49B3-94A1-348116A43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016" y="2176114"/>
            <a:ext cx="6503967" cy="3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6F8B798-C6BD-4A41-8056-68825C292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 Résumé de toutes les modifications qu’on peut faire sur le </a:t>
            </a:r>
            <a:r>
              <a:rPr lang="fr-CA" dirty="0">
                <a:solidFill>
                  <a:srgbClr val="FA4098"/>
                </a:solidFill>
              </a:rPr>
              <a:t>DOM</a:t>
            </a:r>
            <a:endParaRPr lang="fr-CA" dirty="0"/>
          </a:p>
          <a:p>
            <a:pPr marL="457200" lvl="1" indent="0">
              <a:buNone/>
            </a:pPr>
            <a:r>
              <a:rPr lang="fr-CA" dirty="0"/>
              <a:t>	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("#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")...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 Obtenir / modifier / ajouter du </a:t>
            </a:r>
            <a:r>
              <a:rPr lang="fr-CA" dirty="0">
                <a:solidFill>
                  <a:srgbClr val="FA4098"/>
                </a:solidFill>
              </a:rPr>
              <a:t>contenu textuel</a:t>
            </a:r>
          </a:p>
          <a:p>
            <a:pPr lvl="2"/>
            <a:r>
              <a:rPr lang="fr-CA" sz="1800" dirty="0"/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textContent</a:t>
            </a:r>
            <a:endParaRPr lang="fr-CA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CA" dirty="0"/>
              <a:t> Modifier les </a:t>
            </a:r>
            <a:r>
              <a:rPr lang="fr-CA" dirty="0">
                <a:solidFill>
                  <a:srgbClr val="FA4098"/>
                </a:solidFill>
              </a:rPr>
              <a:t>styles</a:t>
            </a:r>
          </a:p>
          <a:p>
            <a:pPr lvl="2"/>
            <a:r>
              <a:rPr lang="fr-CA" sz="1800" dirty="0"/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</a:t>
            </a:r>
            <a:r>
              <a:rPr lang="fr-CA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propriété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valeur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lvl="1"/>
            <a:r>
              <a:rPr lang="fr-CA" dirty="0"/>
              <a:t> Ajouter un </a:t>
            </a:r>
            <a:r>
              <a:rPr lang="fr-CA" dirty="0">
                <a:solidFill>
                  <a:srgbClr val="FA4098"/>
                </a:solidFill>
              </a:rPr>
              <a:t>événement</a:t>
            </a:r>
            <a:r>
              <a:rPr lang="fr-CA" dirty="0"/>
              <a:t> (Rendre interactif un élément)</a:t>
            </a:r>
          </a:p>
          <a:p>
            <a:pPr lvl="2"/>
            <a:r>
              <a:rPr lang="fr-CA" sz="1800" dirty="0"/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addEventListener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fonction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fr-CA" dirty="0"/>
              <a:t> Modifier / obtenir des </a:t>
            </a:r>
            <a:r>
              <a:rPr lang="fr-CA" dirty="0">
                <a:solidFill>
                  <a:srgbClr val="FA4098"/>
                </a:solidFill>
              </a:rPr>
              <a:t>classes</a:t>
            </a:r>
          </a:p>
          <a:p>
            <a:pPr lvl="2"/>
            <a:r>
              <a:rPr lang="fr-CA" sz="1800" dirty="0"/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maClasse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fr-CA" sz="1800" dirty="0"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maClasse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fr-CA" sz="1800" dirty="0"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toggle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maClasse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fr-CA" sz="1800" dirty="0"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maClasse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1"/>
            <a:r>
              <a:rPr lang="fr-CA" dirty="0"/>
              <a:t> Modifier / obtenir des </a:t>
            </a:r>
            <a:r>
              <a:rPr lang="fr-CA" dirty="0">
                <a:solidFill>
                  <a:srgbClr val="FA4098"/>
                </a:solidFill>
              </a:rPr>
              <a:t>attributs</a:t>
            </a:r>
          </a:p>
          <a:p>
            <a:pPr lvl="2"/>
            <a:r>
              <a:rPr lang="fr-CA" sz="1800" dirty="0"/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valeur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</a:p>
          <a:p>
            <a:pPr lvl="2"/>
            <a:r>
              <a:rPr lang="fr-CA" sz="1800" dirty="0"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fr-CA" sz="1800" dirty="0">
                <a:cs typeface="Courier New" panose="02070309020205020404" pitchFamily="49" charset="0"/>
              </a:rPr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69914FB-CF1B-488C-8C84-0DE8EB86F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</p:spTree>
    <p:extLst>
      <p:ext uri="{BB962C8B-B14F-4D97-AF65-F5344CB8AC3E}">
        <p14:creationId xmlns:p14="http://schemas.microsoft.com/office/powerpoint/2010/main" val="290779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70464CE-3255-4343-9F5F-8C8410AA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Usage de </a:t>
            </a:r>
            <a:r>
              <a:rPr lang="fr-CA" dirty="0" err="1">
                <a:solidFill>
                  <a:srgbClr val="FA4098"/>
                </a:solidFill>
              </a:rPr>
              <a:t>this</a:t>
            </a:r>
            <a:endParaRPr lang="fr-CA" dirty="0">
              <a:solidFill>
                <a:srgbClr val="FA4098"/>
              </a:solidFill>
            </a:endParaRPr>
          </a:p>
          <a:p>
            <a:pPr lvl="1"/>
            <a:r>
              <a:rPr lang="fr-CA" dirty="0"/>
              <a:t> Notez qu’on peut très bien utiliser </a:t>
            </a:r>
            <a:r>
              <a:rPr lang="fr-CA" dirty="0" err="1">
                <a:solidFill>
                  <a:srgbClr val="FA4098"/>
                </a:solidFill>
              </a:rPr>
              <a:t>this</a:t>
            </a:r>
            <a:r>
              <a:rPr lang="fr-CA" dirty="0"/>
              <a:t> pour modifier les classes et attributs !</a:t>
            </a:r>
          </a:p>
          <a:p>
            <a:pPr lvl="2"/>
            <a:r>
              <a:rPr lang="fr-CA" dirty="0"/>
              <a:t> Cela permet de modifier les classes ou attributs de l’élément avec lequel on vient d’interagir (clic, survol ou fin du survol)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 Modifier / obtenir des </a:t>
            </a:r>
            <a:r>
              <a:rPr lang="fr-CA" dirty="0">
                <a:solidFill>
                  <a:srgbClr val="FA4098"/>
                </a:solidFill>
              </a:rPr>
              <a:t>classes</a:t>
            </a:r>
          </a:p>
          <a:p>
            <a:pPr lvl="2"/>
            <a:r>
              <a:rPr lang="fr-CA" sz="1800" dirty="0"/>
              <a:t> 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this.classList.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maClasse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fr-CA" sz="1800" dirty="0">
                <a:cs typeface="Courier New" panose="02070309020205020404" pitchFamily="49" charset="0"/>
              </a:rPr>
              <a:t> 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this.classList.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maClasse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fr-CA" sz="1800" dirty="0">
                <a:cs typeface="Courier New" panose="02070309020205020404" pitchFamily="49" charset="0"/>
              </a:rPr>
              <a:t> 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this.classList.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toggle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maClasse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fr-CA" sz="1800" dirty="0">
                <a:cs typeface="Courier New" panose="02070309020205020404" pitchFamily="49" charset="0"/>
              </a:rPr>
              <a:t> 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this.classList.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maClasse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1"/>
            <a:r>
              <a:rPr lang="fr-CA" dirty="0"/>
              <a:t> Modifier / obtenir des </a:t>
            </a:r>
            <a:r>
              <a:rPr lang="fr-CA" dirty="0">
                <a:solidFill>
                  <a:srgbClr val="FA4098"/>
                </a:solidFill>
              </a:rPr>
              <a:t>attributs</a:t>
            </a:r>
          </a:p>
          <a:p>
            <a:pPr lvl="2"/>
            <a:r>
              <a:rPr lang="fr-CA" sz="1800" dirty="0"/>
              <a:t> 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valeur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 </a:t>
            </a:r>
          </a:p>
          <a:p>
            <a:pPr lvl="2"/>
            <a:r>
              <a:rPr lang="fr-CA" sz="1800" dirty="0">
                <a:cs typeface="Courier New" panose="02070309020205020404" pitchFamily="49" charset="0"/>
              </a:rPr>
              <a:t> 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fr-CA" sz="1800" dirty="0">
                <a:cs typeface="Courier New" panose="02070309020205020404" pitchFamily="49" charset="0"/>
              </a:rPr>
              <a:t> 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</a:t>
            </a:r>
            <a:r>
              <a:rPr lang="fr-CA" sz="1800" b="1" dirty="0" err="1">
                <a:solidFill>
                  <a:srgbClr val="797CD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sz="18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1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E291B4A-DAF2-493B-9E6B-8C7604A6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</p:spTree>
    <p:extLst>
      <p:ext uri="{BB962C8B-B14F-4D97-AF65-F5344CB8AC3E}">
        <p14:creationId xmlns:p14="http://schemas.microsoft.com/office/powerpoint/2010/main" val="46817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ED3E617-5B55-4E54-AAF5-C43C29F6A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Vous devez manipuler fréquemment des éléments HTML avec DOM...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Constamment réécrire </a:t>
            </a:r>
            <a:r>
              <a:rPr lang="fr-CA">
                <a:solidFill>
                  <a:schemeClr val="tx1"/>
                </a:solidFill>
              </a:rPr>
              <a:t>document.querySelector("#... ")</a:t>
            </a:r>
            <a:r>
              <a:rPr lang="fr-CA"/>
              <a:t> vous épuise ? </a:t>
            </a:r>
            <a:r>
              <a:rPr lang="en-CA"/>
              <a:t>😩</a:t>
            </a:r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551112-68E5-4EC1-9BE6-61B4DA1A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Astuce avec DOM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1CB0288-E7D0-42F1-A6F5-BA6BAB9C3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35" y="2238230"/>
            <a:ext cx="9164329" cy="20767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D44E4B2-0D4D-4168-96BC-4379BD586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9" y="2238230"/>
            <a:ext cx="1083399" cy="19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3A72554-C1E1-48B0-9631-7C2D65D9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5494068"/>
          </a:xfrm>
        </p:spPr>
        <p:txBody>
          <a:bodyPr>
            <a:normAutofit lnSpcReduction="10000"/>
          </a:bodyPr>
          <a:lstStyle/>
          <a:p>
            <a:r>
              <a:rPr lang="fr-CA"/>
              <a:t>  Vous pouvez « ranger » une expression qui permet d’accéder à un </a:t>
            </a:r>
            <a:r>
              <a:rPr lang="fr-CA" b="1"/>
              <a:t>élément HTML </a:t>
            </a:r>
            <a:r>
              <a:rPr lang="fr-CA"/>
              <a:t>dans une variable </a:t>
            </a:r>
            <a:r>
              <a:rPr lang="en-CA"/>
              <a:t>🧠</a:t>
            </a:r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Pas besoin de réécrire </a:t>
            </a:r>
            <a:r>
              <a:rPr lang="fr-CA">
                <a:solidFill>
                  <a:schemeClr val="tx1"/>
                </a:solidFill>
              </a:rPr>
              <a:t>document.querySelector("#...")</a:t>
            </a:r>
            <a:r>
              <a:rPr lang="fr-CA"/>
              <a:t> à chaque fois pour l’élément </a:t>
            </a:r>
            <a:r>
              <a:rPr lang="fr-CA">
                <a:solidFill>
                  <a:srgbClr val="73B3D1"/>
                </a:solidFill>
              </a:rPr>
              <a:t>#</a:t>
            </a:r>
            <a:r>
              <a:rPr lang="fr-CA" b="1">
                <a:solidFill>
                  <a:srgbClr val="73B3D1"/>
                </a:solidFill>
              </a:rPr>
              <a:t>mario</a:t>
            </a:r>
            <a:r>
              <a:rPr lang="fr-CA"/>
              <a:t> !</a:t>
            </a:r>
          </a:p>
          <a:p>
            <a:pPr lvl="2"/>
            <a:r>
              <a:rPr lang="fr-CA"/>
              <a:t> Vous pouvez le faire avec n’importe quel </a:t>
            </a:r>
            <a:r>
              <a:rPr lang="fr-CA" b="1"/>
              <a:t>élément HTML </a:t>
            </a:r>
            <a:r>
              <a:rPr lang="fr-CA"/>
              <a:t>dès que vous comptez le modifier à plusieurs reprises.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4E0266-7F11-4F4D-8832-47A933DF9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Astuce avec DOM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DB830D-5AA6-4402-977C-BB200DEF0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899" y="1990358"/>
            <a:ext cx="5738201" cy="3095325"/>
          </a:xfrm>
          <a:prstGeom prst="rect">
            <a:avLst/>
          </a:prstGeom>
          <a:ln w="28575">
            <a:solidFill>
              <a:srgbClr val="BF779D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22292C1-E1BE-4024-A3EF-E0330DE20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2241096"/>
            <a:ext cx="2593848" cy="259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2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A6A0E4-71E7-4D40-A931-66A2C89D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Répéter des bouts de code similaires...</a:t>
            </a:r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endParaRPr lang="fr-CA"/>
          </a:p>
          <a:p>
            <a:pPr lvl="1"/>
            <a:r>
              <a:rPr lang="fr-CA"/>
              <a:t> Il doit bien y avoir moyen de répéter le code sans le réécrire en entier 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64451B-9412-4D04-85DA-5958B6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C32703-8B5E-420E-9B66-15975B71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54" y="1803633"/>
            <a:ext cx="8880691" cy="3509305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</p:spTree>
    <p:extLst>
      <p:ext uri="{BB962C8B-B14F-4D97-AF65-F5344CB8AC3E}">
        <p14:creationId xmlns:p14="http://schemas.microsoft.com/office/powerpoint/2010/main" val="231996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A6A0E4-71E7-4D40-A931-66A2C89D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Boucles</a:t>
            </a:r>
          </a:p>
          <a:p>
            <a:pPr lvl="1"/>
            <a:r>
              <a:rPr lang="fr-CA"/>
              <a:t> Permettent de </a:t>
            </a:r>
            <a:r>
              <a:rPr lang="fr-CA" b="1"/>
              <a:t>répéter</a:t>
            </a:r>
            <a:r>
              <a:rPr lang="fr-CA"/>
              <a:t> des bouts de code !</a:t>
            </a:r>
          </a:p>
          <a:p>
            <a:pPr lvl="1"/>
            <a:r>
              <a:rPr lang="fr-CA"/>
              <a:t> Syntaxe :</a:t>
            </a:r>
          </a:p>
          <a:p>
            <a:pPr marL="914400" lvl="2" indent="0">
              <a:buNone/>
            </a:pP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fr-FR" b="1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initialisation</a:t>
            </a: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fr-FR" b="1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 d'exécution</a:t>
            </a: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fr-FR" b="1">
                <a:solidFill>
                  <a:srgbClr val="73B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incrémentation</a:t>
            </a: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marL="914400" lvl="2" indent="0">
              <a:buNone/>
            </a:pP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b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Code à répéter</a:t>
            </a:r>
          </a:p>
          <a:p>
            <a:pPr marL="914400" lvl="2" indent="0">
              <a:buNone/>
            </a:pPr>
            <a:r>
              <a:rPr lang="fr-FR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fr-CA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CA"/>
              <a:t> Exemple :</a:t>
            </a:r>
          </a:p>
          <a:p>
            <a:pPr lvl="2"/>
            <a:r>
              <a:rPr lang="fr-CA"/>
              <a:t> Cette boucle se répète 2 fois</a:t>
            </a:r>
          </a:p>
          <a:p>
            <a:pPr marL="914400" lvl="2" indent="0">
              <a:buNone/>
            </a:pPr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64451B-9412-4D04-85DA-5958B6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89AE98-ED71-48AE-9F95-89320ABD6C3C}"/>
              </a:ext>
            </a:extLst>
          </p:cNvPr>
          <p:cNvSpPr txBox="1"/>
          <p:nvPr/>
        </p:nvSpPr>
        <p:spPr>
          <a:xfrm>
            <a:off x="4415734" y="4614473"/>
            <a:ext cx="143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>
                <a:solidFill>
                  <a:srgbClr val="73B3D1"/>
                </a:solidFill>
              </a:rPr>
              <a:t>Initialisation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0B3C563-7832-4B9A-8DE1-E6E9DC3748BB}"/>
              </a:ext>
            </a:extLst>
          </p:cNvPr>
          <p:cNvSpPr txBox="1"/>
          <p:nvPr/>
        </p:nvSpPr>
        <p:spPr>
          <a:xfrm>
            <a:off x="6225840" y="4337474"/>
            <a:ext cx="132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>
                <a:solidFill>
                  <a:srgbClr val="73B3D1"/>
                </a:solidFill>
              </a:rPr>
              <a:t>Condition d’exécution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C8F3289-5F57-4288-B426-9D5C8607BEEA}"/>
              </a:ext>
            </a:extLst>
          </p:cNvPr>
          <p:cNvSpPr txBox="1"/>
          <p:nvPr/>
        </p:nvSpPr>
        <p:spPr>
          <a:xfrm>
            <a:off x="7728124" y="4569637"/>
            <a:ext cx="1700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>
                <a:solidFill>
                  <a:srgbClr val="73B3D1"/>
                </a:solidFill>
              </a:rPr>
              <a:t>Incrémentation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453C49-E7FD-4E93-8E46-64D558A6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675" y="4936640"/>
            <a:ext cx="6168497" cy="114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2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7C9F40-FC41-479B-9703-FD2B2A1A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/>
              <a:t> Révision</a:t>
            </a:r>
          </a:p>
          <a:p>
            <a:r>
              <a:rPr lang="fr-CA">
                <a:solidFill>
                  <a:srgbClr val="739CD1"/>
                </a:solidFill>
              </a:rPr>
              <a:t> DOM</a:t>
            </a:r>
          </a:p>
          <a:p>
            <a:pPr lvl="1"/>
            <a:r>
              <a:rPr lang="fr-CA">
                <a:solidFill>
                  <a:srgbClr val="739CD1"/>
                </a:solidFill>
              </a:rPr>
              <a:t> Classes</a:t>
            </a:r>
          </a:p>
          <a:p>
            <a:pPr lvl="1"/>
            <a:r>
              <a:rPr lang="fr-CA">
                <a:solidFill>
                  <a:srgbClr val="739CD1"/>
                </a:solidFill>
              </a:rPr>
              <a:t> Attributs</a:t>
            </a:r>
          </a:p>
          <a:p>
            <a:pPr lvl="1"/>
            <a:r>
              <a:rPr lang="fr-CA">
                <a:solidFill>
                  <a:srgbClr val="BF779D"/>
                </a:solidFill>
              </a:rPr>
              <a:t> Astuce avec DOM</a:t>
            </a:r>
          </a:p>
          <a:p>
            <a:r>
              <a:rPr lang="fr-CA">
                <a:solidFill>
                  <a:srgbClr val="797CDE"/>
                </a:solidFill>
              </a:rPr>
              <a:t> Boucles (Répétition)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95017CD-4398-4A31-BAF2-D2A5CB57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Menu du jour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9E9406-E6B4-481A-8643-C2BD1E5D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80" y="357829"/>
            <a:ext cx="372636" cy="3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A6A0E4-71E7-4D40-A931-66A2C89D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Boucles</a:t>
            </a:r>
          </a:p>
          <a:p>
            <a:pPr lvl="1"/>
            <a:r>
              <a:rPr lang="fr-CA"/>
              <a:t> Fonctionnement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64451B-9412-4D04-85DA-5958B6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D20C9CA-8263-4F90-A329-9728F1BCC964}"/>
              </a:ext>
            </a:extLst>
          </p:cNvPr>
          <p:cNvSpPr/>
          <p:nvPr/>
        </p:nvSpPr>
        <p:spPr>
          <a:xfrm>
            <a:off x="1065358" y="2100011"/>
            <a:ext cx="3273149" cy="2517648"/>
          </a:xfrm>
          <a:prstGeom prst="roundRect">
            <a:avLst/>
          </a:prstGeom>
          <a:noFill/>
          <a:ln w="762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>
                <a:solidFill>
                  <a:srgbClr val="73B3D1"/>
                </a:solidFill>
              </a:rPr>
              <a:t>Initialisation</a:t>
            </a:r>
          </a:p>
          <a:p>
            <a:pPr algn="ctr"/>
            <a:endParaRPr lang="fr-CA" b="1">
              <a:solidFill>
                <a:srgbClr val="73B3D1"/>
              </a:solidFill>
            </a:endParaRPr>
          </a:p>
          <a:p>
            <a:r>
              <a:rPr lang="fr-CA" sz="2000">
                <a:solidFill>
                  <a:srgbClr val="73B3D1"/>
                </a:solidFill>
              </a:rPr>
              <a:t>On crée une </a:t>
            </a:r>
            <a:r>
              <a:rPr lang="fr-CA" sz="2000" b="1">
                <a:solidFill>
                  <a:srgbClr val="FA4098"/>
                </a:solidFill>
              </a:rPr>
              <a:t>variable locale</a:t>
            </a:r>
            <a:r>
              <a:rPr lang="fr-CA" sz="2000" b="1">
                <a:solidFill>
                  <a:srgbClr val="73B3D1"/>
                </a:solidFill>
              </a:rPr>
              <a:t> </a:t>
            </a:r>
            <a:r>
              <a:rPr lang="fr-CA" sz="2000">
                <a:solidFill>
                  <a:srgbClr val="73B3D1"/>
                </a:solidFill>
              </a:rPr>
              <a:t>(qui n’existe que pour la durée de la boucle) avec une </a:t>
            </a:r>
            <a:r>
              <a:rPr lang="fr-CA" sz="2000" b="1">
                <a:solidFill>
                  <a:srgbClr val="73B3D1"/>
                </a:solidFill>
              </a:rPr>
              <a:t>valeur initiale</a:t>
            </a:r>
            <a:r>
              <a:rPr lang="fr-CA" sz="2000">
                <a:solidFill>
                  <a:srgbClr val="73B3D1"/>
                </a:solidFill>
              </a:rPr>
              <a:t>. </a:t>
            </a:r>
          </a:p>
          <a:p>
            <a:pPr algn="ctr"/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index = 1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F6A90EA-F947-4153-B5B9-B13B8572A243}"/>
              </a:ext>
            </a:extLst>
          </p:cNvPr>
          <p:cNvSpPr/>
          <p:nvPr/>
        </p:nvSpPr>
        <p:spPr>
          <a:xfrm>
            <a:off x="8077050" y="2100011"/>
            <a:ext cx="3273149" cy="2517648"/>
          </a:xfrm>
          <a:prstGeom prst="roundRect">
            <a:avLst/>
          </a:prstGeom>
          <a:noFill/>
          <a:ln w="762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>
                <a:solidFill>
                  <a:srgbClr val="73B3D1"/>
                </a:solidFill>
              </a:rPr>
              <a:t>Incrémentation</a:t>
            </a:r>
          </a:p>
          <a:p>
            <a:pPr algn="ctr"/>
            <a:endParaRPr lang="fr-CA" b="1">
              <a:solidFill>
                <a:srgbClr val="73B3D1"/>
              </a:solidFill>
            </a:endParaRPr>
          </a:p>
          <a:p>
            <a:r>
              <a:rPr lang="fr-CA" sz="2000">
                <a:solidFill>
                  <a:srgbClr val="73B3D1"/>
                </a:solidFill>
              </a:rPr>
              <a:t>À chaque fois qu’on répète la boucle, la valeur de cette </a:t>
            </a:r>
            <a:r>
              <a:rPr lang="fr-CA" sz="2000" b="1">
                <a:solidFill>
                  <a:srgbClr val="FA4098"/>
                </a:solidFill>
              </a:rPr>
              <a:t>variable locale</a:t>
            </a:r>
            <a:r>
              <a:rPr lang="fr-CA" sz="2000" b="1">
                <a:solidFill>
                  <a:srgbClr val="73B3D1"/>
                </a:solidFill>
              </a:rPr>
              <a:t> </a:t>
            </a:r>
            <a:r>
              <a:rPr lang="fr-CA" sz="2000">
                <a:solidFill>
                  <a:srgbClr val="73B3D1"/>
                </a:solidFill>
              </a:rPr>
              <a:t>évolue. </a:t>
            </a:r>
          </a:p>
          <a:p>
            <a:endParaRPr lang="fr-CA" sz="2000">
              <a:solidFill>
                <a:srgbClr val="73B3D1"/>
              </a:solidFill>
            </a:endParaRPr>
          </a:p>
          <a:p>
            <a:pPr algn="ctr"/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 += 1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E9915F1-1719-4F10-82A4-E0E9148C8E7F}"/>
              </a:ext>
            </a:extLst>
          </p:cNvPr>
          <p:cNvSpPr/>
          <p:nvPr/>
        </p:nvSpPr>
        <p:spPr>
          <a:xfrm>
            <a:off x="4571204" y="2100011"/>
            <a:ext cx="3273149" cy="2517648"/>
          </a:xfrm>
          <a:prstGeom prst="roundRect">
            <a:avLst/>
          </a:prstGeom>
          <a:noFill/>
          <a:ln w="762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>
                <a:solidFill>
                  <a:srgbClr val="73B3D1"/>
                </a:solidFill>
              </a:rPr>
              <a:t>Condition d’exécution</a:t>
            </a:r>
          </a:p>
          <a:p>
            <a:pPr algn="ctr"/>
            <a:endParaRPr lang="fr-CA" b="1">
              <a:solidFill>
                <a:srgbClr val="73B3D1"/>
              </a:solidFill>
            </a:endParaRPr>
          </a:p>
          <a:p>
            <a:r>
              <a:rPr lang="fr-CA" sz="2000">
                <a:solidFill>
                  <a:srgbClr val="73B3D1"/>
                </a:solidFill>
              </a:rPr>
              <a:t>La boucle n’est pas répétée (et est donc quittée) lorsque cette </a:t>
            </a:r>
            <a:r>
              <a:rPr lang="fr-CA" sz="2000" b="1">
                <a:solidFill>
                  <a:srgbClr val="FA4098"/>
                </a:solidFill>
              </a:rPr>
              <a:t>condition</a:t>
            </a:r>
            <a:r>
              <a:rPr lang="fr-CA" sz="2000">
                <a:solidFill>
                  <a:srgbClr val="73B3D1"/>
                </a:solidFill>
              </a:rPr>
              <a:t> devient fausse. </a:t>
            </a:r>
          </a:p>
          <a:p>
            <a:pPr algn="ctr"/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 &lt; 3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73D20C54-D35A-4A86-903D-E3D3CE01AC87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701933" y="4617659"/>
            <a:ext cx="1837247" cy="800175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D79BB57-33F3-4248-A328-E17E9D219251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6207779" y="4617659"/>
            <a:ext cx="512128" cy="783397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4D5DE1F-3F09-49F1-9FAB-966423E62F3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8808440" y="4617659"/>
            <a:ext cx="905185" cy="800175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AFA40E35-B704-48A7-ACBE-FADB846E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071" y="5417834"/>
            <a:ext cx="6878440" cy="128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48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1DD5DF3-A785-410E-AF5C-7C1FC0DF0E5C}"/>
              </a:ext>
            </a:extLst>
          </p:cNvPr>
          <p:cNvSpPr/>
          <p:nvPr/>
        </p:nvSpPr>
        <p:spPr>
          <a:xfrm>
            <a:off x="1291954" y="3664058"/>
            <a:ext cx="1670304" cy="819519"/>
          </a:xfrm>
          <a:prstGeom prst="rect">
            <a:avLst/>
          </a:prstGeom>
          <a:solidFill>
            <a:srgbClr val="9073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A6A0E4-71E7-4D40-A931-66A2C89D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5373620" cy="5026393"/>
          </a:xfrm>
        </p:spPr>
        <p:txBody>
          <a:bodyPr/>
          <a:lstStyle/>
          <a:p>
            <a:r>
              <a:rPr lang="fr-CA"/>
              <a:t> Boucles</a:t>
            </a:r>
          </a:p>
          <a:p>
            <a:pPr lvl="1"/>
            <a:r>
              <a:rPr lang="fr-CA"/>
              <a:t> Exemple de déroulement pour la </a:t>
            </a:r>
            <a:r>
              <a:rPr lang="fr-CA" b="1"/>
              <a:t>boucle</a:t>
            </a:r>
            <a:r>
              <a:rPr lang="fr-CA"/>
              <a:t> ci-droit.</a:t>
            </a:r>
          </a:p>
          <a:p>
            <a:pPr lvl="2"/>
            <a:r>
              <a:rPr lang="fr-CA"/>
              <a:t> La variable </a:t>
            </a:r>
            <a:r>
              <a:rPr lang="fr-CA" b="1">
                <a:solidFill>
                  <a:srgbClr val="FA4098"/>
                </a:solidFill>
              </a:rPr>
              <a:t>index</a:t>
            </a:r>
            <a:r>
              <a:rPr lang="fr-CA"/>
              <a:t> commence avec la valeur </a:t>
            </a:r>
            <a:r>
              <a:rPr lang="fr-CA" b="1">
                <a:solidFill>
                  <a:srgbClr val="FA4098"/>
                </a:solidFill>
              </a:rPr>
              <a:t>1</a:t>
            </a:r>
            <a:r>
              <a:rPr lang="fr-CA"/>
              <a:t>.</a:t>
            </a:r>
          </a:p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64451B-9412-4D04-85DA-5958B6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15D62E1-BAAA-41D2-868D-1331B5CD9E63}"/>
              </a:ext>
            </a:extLst>
          </p:cNvPr>
          <p:cNvSpPr/>
          <p:nvPr/>
        </p:nvSpPr>
        <p:spPr>
          <a:xfrm>
            <a:off x="3761568" y="4606429"/>
            <a:ext cx="2287651" cy="1361812"/>
          </a:xfrm>
          <a:prstGeom prst="roundRect">
            <a:avLst/>
          </a:prstGeom>
          <a:noFill/>
          <a:ln w="381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A">
                <a:solidFill>
                  <a:srgbClr val="73B3D1"/>
                </a:solidFill>
                <a:cs typeface="Courier New" panose="02070309020205020404" pitchFamily="49" charset="0"/>
              </a:rPr>
              <a:t>On augmente la valeur de la variable </a:t>
            </a:r>
            <a:r>
              <a:rPr lang="fr-CA" b="1">
                <a:solidFill>
                  <a:srgbClr val="FA4098"/>
                </a:solidFill>
                <a:cs typeface="Courier New" panose="02070309020205020404" pitchFamily="49" charset="0"/>
              </a:rPr>
              <a:t>a</a:t>
            </a:r>
            <a:r>
              <a:rPr lang="fr-CA">
                <a:solidFill>
                  <a:srgbClr val="73B3D1"/>
                </a:solidFill>
                <a:cs typeface="Courier New" panose="02070309020205020404" pitchFamily="49" charset="0"/>
              </a:rPr>
              <a:t> de </a:t>
            </a:r>
            <a:r>
              <a:rPr lang="fr-CA" b="1">
                <a:solidFill>
                  <a:srgbClr val="FA4098"/>
                </a:solidFill>
                <a:cs typeface="Courier New" panose="02070309020205020404" pitchFamily="49" charset="0"/>
              </a:rPr>
              <a:t>1</a:t>
            </a:r>
            <a:r>
              <a:rPr lang="fr-CA">
                <a:solidFill>
                  <a:srgbClr val="73B3D1"/>
                </a:solidFill>
                <a:cs typeface="Courier New" panose="02070309020205020404" pitchFamily="49" charset="0"/>
              </a:rPr>
              <a:t>. (</a:t>
            </a:r>
            <a:r>
              <a:rPr lang="fr-CA" b="1">
                <a:solidFill>
                  <a:srgbClr val="FA4098"/>
                </a:solidFill>
                <a:cs typeface="Courier New" panose="02070309020205020404" pitchFamily="49" charset="0"/>
              </a:rPr>
              <a:t>a</a:t>
            </a:r>
            <a:r>
              <a:rPr lang="fr-CA">
                <a:solidFill>
                  <a:srgbClr val="73B3D1"/>
                </a:solidFill>
                <a:cs typeface="Courier New" panose="02070309020205020404" pitchFamily="49" charset="0"/>
              </a:rPr>
              <a:t> vaut </a:t>
            </a:r>
            <a:r>
              <a:rPr lang="fr-CA" b="1">
                <a:solidFill>
                  <a:srgbClr val="FA4098"/>
                </a:solidFill>
                <a:cs typeface="Courier New" panose="02070309020205020404" pitchFamily="49" charset="0"/>
              </a:rPr>
              <a:t>7</a:t>
            </a:r>
            <a:r>
              <a:rPr lang="fr-CA">
                <a:solidFill>
                  <a:srgbClr val="73B3D1"/>
                </a:solidFill>
                <a:cs typeface="Courier New" panose="02070309020205020404" pitchFamily="49" charset="0"/>
              </a:rPr>
              <a:t>)</a:t>
            </a:r>
            <a:endParaRPr lang="fr-CA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61A1C2A-D9AD-4036-8D54-52B66587C351}"/>
              </a:ext>
            </a:extLst>
          </p:cNvPr>
          <p:cNvSpPr txBox="1"/>
          <p:nvPr/>
        </p:nvSpPr>
        <p:spPr>
          <a:xfrm>
            <a:off x="3974719" y="3360216"/>
            <a:ext cx="1933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>
                <a:solidFill>
                  <a:srgbClr val="FA4098"/>
                </a:solidFill>
              </a:rPr>
              <a:t>Itération #1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C69DDD4-9A47-41FD-BDF5-8E10C065B98F}"/>
              </a:ext>
            </a:extLst>
          </p:cNvPr>
          <p:cNvSpPr txBox="1"/>
          <p:nvPr/>
        </p:nvSpPr>
        <p:spPr>
          <a:xfrm>
            <a:off x="1291030" y="3656022"/>
            <a:ext cx="166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>
                <a:solidFill>
                  <a:srgbClr val="9073D1"/>
                </a:solidFill>
              </a:rPr>
              <a:t>La condition d’exécution est encore « true »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4156019-5B58-4535-AFD9-3340D52BAACD}"/>
              </a:ext>
            </a:extLst>
          </p:cNvPr>
          <p:cNvSpPr/>
          <p:nvPr/>
        </p:nvSpPr>
        <p:spPr>
          <a:xfrm>
            <a:off x="1291954" y="6089582"/>
            <a:ext cx="1670304" cy="497115"/>
          </a:xfrm>
          <a:prstGeom prst="rect">
            <a:avLst/>
          </a:prstGeom>
          <a:solidFill>
            <a:srgbClr val="9073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E12D68A-236E-4EA4-8389-CF26130E1D83}"/>
              </a:ext>
            </a:extLst>
          </p:cNvPr>
          <p:cNvSpPr txBox="1"/>
          <p:nvPr/>
        </p:nvSpPr>
        <p:spPr>
          <a:xfrm>
            <a:off x="1291030" y="6045751"/>
            <a:ext cx="1667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>
                <a:solidFill>
                  <a:srgbClr val="9073D1"/>
                </a:solidFill>
              </a:rPr>
              <a:t>On incrémente index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EE422D-BA0F-4339-BB44-1653E46CF369}"/>
              </a:ext>
            </a:extLst>
          </p:cNvPr>
          <p:cNvSpPr/>
          <p:nvPr/>
        </p:nvSpPr>
        <p:spPr>
          <a:xfrm>
            <a:off x="3761568" y="3656022"/>
            <a:ext cx="2291760" cy="819519"/>
          </a:xfrm>
          <a:prstGeom prst="rect">
            <a:avLst/>
          </a:prstGeom>
          <a:solidFill>
            <a:srgbClr val="9073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201D62-5DD1-4AF0-97E3-F2E9A19F006E}"/>
              </a:ext>
            </a:extLst>
          </p:cNvPr>
          <p:cNvSpPr/>
          <p:nvPr/>
        </p:nvSpPr>
        <p:spPr>
          <a:xfrm>
            <a:off x="3761568" y="6077712"/>
            <a:ext cx="2334432" cy="497115"/>
          </a:xfrm>
          <a:prstGeom prst="rect">
            <a:avLst/>
          </a:prstGeom>
          <a:solidFill>
            <a:srgbClr val="9073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0D7E7EB-EBC4-40D4-B3C1-A5E0856EB4E2}"/>
              </a:ext>
            </a:extLst>
          </p:cNvPr>
          <p:cNvSpPr txBox="1"/>
          <p:nvPr/>
        </p:nvSpPr>
        <p:spPr>
          <a:xfrm>
            <a:off x="3757459" y="3665961"/>
            <a:ext cx="2291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>
                <a:latin typeface="Courier New" panose="02070309020205020404" pitchFamily="49" charset="0"/>
                <a:cs typeface="Courier New" panose="02070309020205020404" pitchFamily="49" charset="0"/>
              </a:rPr>
              <a:t>index &lt; 3</a:t>
            </a:r>
            <a:r>
              <a:rPr lang="fr-CA" sz="1400" b="1">
                <a:solidFill>
                  <a:srgbClr val="907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fr-CA" sz="1600">
                <a:solidFill>
                  <a:srgbClr val="9073D1"/>
                </a:solidFill>
              </a:rPr>
              <a:t>1 &lt; 3 est </a:t>
            </a:r>
            <a:r>
              <a:rPr lang="fr-CA" sz="1600" b="1">
                <a:solidFill>
                  <a:srgbClr val="9073D1"/>
                </a:solidFill>
              </a:rPr>
              <a:t>true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BB2E2CC-A474-4985-9DCB-F4D345D60577}"/>
              </a:ext>
            </a:extLst>
          </p:cNvPr>
          <p:cNvSpPr txBox="1"/>
          <p:nvPr/>
        </p:nvSpPr>
        <p:spPr>
          <a:xfrm>
            <a:off x="3795817" y="6072249"/>
            <a:ext cx="229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>
                <a:latin typeface="Courier New" panose="02070309020205020404" pitchFamily="49" charset="0"/>
                <a:cs typeface="Courier New" panose="02070309020205020404" pitchFamily="49" charset="0"/>
              </a:rPr>
              <a:t>index += 1</a:t>
            </a:r>
          </a:p>
          <a:p>
            <a:pPr algn="ctr"/>
            <a:r>
              <a:rPr lang="fr-CA" sz="1400" b="1">
                <a:solidFill>
                  <a:srgbClr val="9073D1"/>
                </a:solidFill>
                <a:cs typeface="Courier New" panose="02070309020205020404" pitchFamily="49" charset="0"/>
              </a:rPr>
              <a:t>(index vaut </a:t>
            </a:r>
            <a:r>
              <a:rPr lang="fr-CA" sz="1400" b="1">
                <a:solidFill>
                  <a:srgbClr val="FA4098"/>
                </a:solidFill>
                <a:cs typeface="Courier New" panose="02070309020205020404" pitchFamily="49" charset="0"/>
              </a:rPr>
              <a:t>2</a:t>
            </a:r>
            <a:r>
              <a:rPr lang="fr-CA" sz="1400" b="1">
                <a:solidFill>
                  <a:srgbClr val="9073D1"/>
                </a:solidFill>
                <a:cs typeface="Courier New" panose="02070309020205020404" pitchFamily="49" charset="0"/>
              </a:rPr>
              <a:t>)</a:t>
            </a:r>
            <a:endParaRPr lang="fr-CA" sz="1600" b="1">
              <a:solidFill>
                <a:srgbClr val="9073D1"/>
              </a:solidFill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523B8403-3AD5-4E22-859F-ED6AEFCBAB27}"/>
              </a:ext>
            </a:extLst>
          </p:cNvPr>
          <p:cNvSpPr/>
          <p:nvPr/>
        </p:nvSpPr>
        <p:spPr>
          <a:xfrm>
            <a:off x="6224352" y="4606429"/>
            <a:ext cx="2287651" cy="1361812"/>
          </a:xfrm>
          <a:prstGeom prst="roundRect">
            <a:avLst/>
          </a:prstGeom>
          <a:noFill/>
          <a:ln w="381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A">
                <a:solidFill>
                  <a:srgbClr val="73B3D1"/>
                </a:solidFill>
                <a:cs typeface="Courier New" panose="02070309020205020404" pitchFamily="49" charset="0"/>
              </a:rPr>
              <a:t>On augmente la valeur de la variable </a:t>
            </a:r>
            <a:r>
              <a:rPr lang="fr-CA" b="1">
                <a:solidFill>
                  <a:srgbClr val="FA4098"/>
                </a:solidFill>
                <a:cs typeface="Courier New" panose="02070309020205020404" pitchFamily="49" charset="0"/>
              </a:rPr>
              <a:t>a</a:t>
            </a:r>
            <a:r>
              <a:rPr lang="fr-CA">
                <a:solidFill>
                  <a:srgbClr val="73B3D1"/>
                </a:solidFill>
                <a:cs typeface="Courier New" panose="02070309020205020404" pitchFamily="49" charset="0"/>
              </a:rPr>
              <a:t> de </a:t>
            </a:r>
            <a:r>
              <a:rPr lang="fr-CA" b="1">
                <a:solidFill>
                  <a:srgbClr val="FA4098"/>
                </a:solidFill>
                <a:cs typeface="Courier New" panose="02070309020205020404" pitchFamily="49" charset="0"/>
              </a:rPr>
              <a:t>1</a:t>
            </a:r>
            <a:r>
              <a:rPr lang="fr-CA">
                <a:solidFill>
                  <a:srgbClr val="73B3D1"/>
                </a:solidFill>
                <a:cs typeface="Courier New" panose="02070309020205020404" pitchFamily="49" charset="0"/>
              </a:rPr>
              <a:t>. (</a:t>
            </a:r>
            <a:r>
              <a:rPr lang="fr-CA" b="1">
                <a:solidFill>
                  <a:srgbClr val="FA4098"/>
                </a:solidFill>
                <a:cs typeface="Courier New" panose="02070309020205020404" pitchFamily="49" charset="0"/>
              </a:rPr>
              <a:t>a</a:t>
            </a:r>
            <a:r>
              <a:rPr lang="fr-CA">
                <a:solidFill>
                  <a:srgbClr val="73B3D1"/>
                </a:solidFill>
                <a:cs typeface="Courier New" panose="02070309020205020404" pitchFamily="49" charset="0"/>
              </a:rPr>
              <a:t> vaut </a:t>
            </a:r>
            <a:r>
              <a:rPr lang="fr-CA" b="1">
                <a:solidFill>
                  <a:srgbClr val="FA4098"/>
                </a:solidFill>
                <a:cs typeface="Courier New" panose="02070309020205020404" pitchFamily="49" charset="0"/>
              </a:rPr>
              <a:t>8</a:t>
            </a:r>
            <a:r>
              <a:rPr lang="fr-CA">
                <a:solidFill>
                  <a:srgbClr val="73B3D1"/>
                </a:solidFill>
                <a:cs typeface="Courier New" panose="02070309020205020404" pitchFamily="49" charset="0"/>
              </a:rPr>
              <a:t>)</a:t>
            </a:r>
            <a:endParaRPr lang="fr-CA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B198F0A-9FF5-44BB-8BC5-A399ACF2A13D}"/>
              </a:ext>
            </a:extLst>
          </p:cNvPr>
          <p:cNvSpPr txBox="1"/>
          <p:nvPr/>
        </p:nvSpPr>
        <p:spPr>
          <a:xfrm>
            <a:off x="6437503" y="3360216"/>
            <a:ext cx="1933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>
                <a:solidFill>
                  <a:srgbClr val="FA4098"/>
                </a:solidFill>
              </a:rPr>
              <a:t>Itération #2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F7D2551-BD12-4A68-AEAB-067DC0AA628C}"/>
              </a:ext>
            </a:extLst>
          </p:cNvPr>
          <p:cNvSpPr/>
          <p:nvPr/>
        </p:nvSpPr>
        <p:spPr>
          <a:xfrm>
            <a:off x="6224352" y="3656022"/>
            <a:ext cx="2291760" cy="819519"/>
          </a:xfrm>
          <a:prstGeom prst="rect">
            <a:avLst/>
          </a:prstGeom>
          <a:solidFill>
            <a:srgbClr val="9073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227156-C34A-4DF4-A839-FB8ECD75D4CD}"/>
              </a:ext>
            </a:extLst>
          </p:cNvPr>
          <p:cNvSpPr/>
          <p:nvPr/>
        </p:nvSpPr>
        <p:spPr>
          <a:xfrm>
            <a:off x="6224352" y="6077712"/>
            <a:ext cx="2334432" cy="497115"/>
          </a:xfrm>
          <a:prstGeom prst="rect">
            <a:avLst/>
          </a:prstGeom>
          <a:solidFill>
            <a:srgbClr val="9073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BD6B50F-84A0-4F88-A880-F055D9E1CA19}"/>
              </a:ext>
            </a:extLst>
          </p:cNvPr>
          <p:cNvSpPr txBox="1"/>
          <p:nvPr/>
        </p:nvSpPr>
        <p:spPr>
          <a:xfrm>
            <a:off x="6220243" y="3665961"/>
            <a:ext cx="2291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>
                <a:latin typeface="Courier New" panose="02070309020205020404" pitchFamily="49" charset="0"/>
                <a:cs typeface="Courier New" panose="02070309020205020404" pitchFamily="49" charset="0"/>
              </a:rPr>
              <a:t>index &lt; 3</a:t>
            </a:r>
            <a:r>
              <a:rPr lang="fr-CA" sz="1400" b="1">
                <a:solidFill>
                  <a:srgbClr val="907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fr-CA" sz="1600">
                <a:solidFill>
                  <a:srgbClr val="9073D1"/>
                </a:solidFill>
              </a:rPr>
              <a:t>2 &lt; 3 est </a:t>
            </a:r>
            <a:r>
              <a:rPr lang="fr-CA" sz="1600" b="1">
                <a:solidFill>
                  <a:srgbClr val="9073D1"/>
                </a:solidFill>
              </a:rPr>
              <a:t>true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443B383-8C4D-4AF7-B691-9501D91E09AF}"/>
              </a:ext>
            </a:extLst>
          </p:cNvPr>
          <p:cNvSpPr txBox="1"/>
          <p:nvPr/>
        </p:nvSpPr>
        <p:spPr>
          <a:xfrm>
            <a:off x="6258601" y="6072249"/>
            <a:ext cx="2291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>
                <a:latin typeface="Courier New" panose="02070309020205020404" pitchFamily="49" charset="0"/>
                <a:cs typeface="Courier New" panose="02070309020205020404" pitchFamily="49" charset="0"/>
              </a:rPr>
              <a:t>index += 1</a:t>
            </a:r>
          </a:p>
          <a:p>
            <a:pPr algn="ctr"/>
            <a:r>
              <a:rPr lang="fr-CA" sz="1400" b="1">
                <a:solidFill>
                  <a:srgbClr val="9073D1"/>
                </a:solidFill>
                <a:cs typeface="Courier New" panose="02070309020205020404" pitchFamily="49" charset="0"/>
              </a:rPr>
              <a:t>(index vaut </a:t>
            </a:r>
            <a:r>
              <a:rPr lang="fr-CA" sz="1400" b="1">
                <a:solidFill>
                  <a:srgbClr val="FA4098"/>
                </a:solidFill>
                <a:cs typeface="Courier New" panose="02070309020205020404" pitchFamily="49" charset="0"/>
              </a:rPr>
              <a:t>3</a:t>
            </a:r>
            <a:r>
              <a:rPr lang="fr-CA" sz="1400" b="1">
                <a:solidFill>
                  <a:srgbClr val="9073D1"/>
                </a:solidFill>
                <a:cs typeface="Courier New" panose="02070309020205020404" pitchFamily="49" charset="0"/>
              </a:rPr>
              <a:t>)</a:t>
            </a:r>
            <a:endParaRPr lang="fr-CA" sz="1600" b="1">
              <a:solidFill>
                <a:srgbClr val="9073D1"/>
              </a:solidFill>
            </a:endParaRPr>
          </a:p>
        </p:txBody>
      </p:sp>
      <p:sp>
        <p:nvSpPr>
          <p:cNvPr id="43" name="Rectangle : coins arrondis 42">
            <a:extLst>
              <a:ext uri="{FF2B5EF4-FFF2-40B4-BE49-F238E27FC236}">
                <a16:creationId xmlns:a16="http://schemas.microsoft.com/office/drawing/2014/main" id="{7106E898-BE80-4B05-8BEB-B945A5F92D25}"/>
              </a:ext>
            </a:extLst>
          </p:cNvPr>
          <p:cNvSpPr/>
          <p:nvPr/>
        </p:nvSpPr>
        <p:spPr>
          <a:xfrm>
            <a:off x="8711520" y="4606429"/>
            <a:ext cx="2287651" cy="879971"/>
          </a:xfrm>
          <a:prstGeom prst="roundRect">
            <a:avLst>
              <a:gd name="adj" fmla="val 21517"/>
            </a:avLst>
          </a:prstGeom>
          <a:noFill/>
          <a:ln w="38100">
            <a:solidFill>
              <a:srgbClr val="73B3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A" b="1">
                <a:solidFill>
                  <a:srgbClr val="73B3D1"/>
                </a:solidFill>
                <a:cs typeface="Courier New" panose="02070309020205020404" pitchFamily="49" charset="0"/>
              </a:rPr>
              <a:t>Pas de 3</a:t>
            </a:r>
            <a:r>
              <a:rPr lang="fr-CA" b="1" baseline="30000">
                <a:solidFill>
                  <a:srgbClr val="73B3D1"/>
                </a:solidFill>
                <a:cs typeface="Courier New" panose="02070309020205020404" pitchFamily="49" charset="0"/>
              </a:rPr>
              <a:t>e</a:t>
            </a:r>
            <a:r>
              <a:rPr lang="fr-CA" b="1">
                <a:solidFill>
                  <a:srgbClr val="73B3D1"/>
                </a:solidFill>
                <a:cs typeface="Courier New" panose="02070309020205020404" pitchFamily="49" charset="0"/>
              </a:rPr>
              <a:t> itération</a:t>
            </a:r>
            <a:r>
              <a:rPr lang="fr-CA">
                <a:solidFill>
                  <a:srgbClr val="73B3D1"/>
                </a:solidFill>
                <a:cs typeface="Courier New" panose="02070309020205020404" pitchFamily="49" charset="0"/>
              </a:rPr>
              <a:t>. On quitte la boucle.</a:t>
            </a:r>
            <a:endParaRPr lang="fr-CA">
              <a:solidFill>
                <a:schemeClr val="tx1"/>
              </a:solidFill>
              <a:cs typeface="Courier New" panose="02070309020205020404" pitchFamily="49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8D8EA97-4907-4B92-849A-5AAC0558D3B6}"/>
              </a:ext>
            </a:extLst>
          </p:cNvPr>
          <p:cNvSpPr txBox="1"/>
          <p:nvPr/>
        </p:nvSpPr>
        <p:spPr>
          <a:xfrm>
            <a:off x="8924671" y="3360216"/>
            <a:ext cx="1933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b="1">
                <a:solidFill>
                  <a:srgbClr val="FA4098"/>
                </a:solidFill>
              </a:rPr>
              <a:t>Itération #3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EB4AE4C-3223-463A-BB83-1ACF87272D64}"/>
              </a:ext>
            </a:extLst>
          </p:cNvPr>
          <p:cNvSpPr/>
          <p:nvPr/>
        </p:nvSpPr>
        <p:spPr>
          <a:xfrm>
            <a:off x="8711520" y="3656022"/>
            <a:ext cx="2291760" cy="819519"/>
          </a:xfrm>
          <a:prstGeom prst="rect">
            <a:avLst/>
          </a:prstGeom>
          <a:solidFill>
            <a:srgbClr val="9073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3BB3CCBC-B6F0-4FC9-A0E2-789B317968A7}"/>
              </a:ext>
            </a:extLst>
          </p:cNvPr>
          <p:cNvSpPr txBox="1"/>
          <p:nvPr/>
        </p:nvSpPr>
        <p:spPr>
          <a:xfrm>
            <a:off x="8707411" y="3665961"/>
            <a:ext cx="2291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>
                <a:latin typeface="Courier New" panose="02070309020205020404" pitchFamily="49" charset="0"/>
                <a:cs typeface="Courier New" panose="02070309020205020404" pitchFamily="49" charset="0"/>
              </a:rPr>
              <a:t>index &lt; 3</a:t>
            </a:r>
            <a:r>
              <a:rPr lang="fr-CA" sz="1400" b="1">
                <a:solidFill>
                  <a:srgbClr val="9073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ctr"/>
            <a:r>
              <a:rPr lang="fr-CA" sz="1600">
                <a:solidFill>
                  <a:srgbClr val="9073D1"/>
                </a:solidFill>
              </a:rPr>
              <a:t>3 &lt; 3 est</a:t>
            </a:r>
            <a:r>
              <a:rPr lang="fr-CA" sz="1600" b="1">
                <a:solidFill>
                  <a:srgbClr val="9073D1"/>
                </a:solidFill>
              </a:rPr>
              <a:t> false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59BBD96-3FEE-403E-BDCC-39B79DD7AC60}"/>
              </a:ext>
            </a:extLst>
          </p:cNvPr>
          <p:cNvSpPr/>
          <p:nvPr/>
        </p:nvSpPr>
        <p:spPr>
          <a:xfrm>
            <a:off x="1291954" y="4614465"/>
            <a:ext cx="1670304" cy="1376218"/>
          </a:xfrm>
          <a:prstGeom prst="rect">
            <a:avLst/>
          </a:prstGeom>
          <a:solidFill>
            <a:srgbClr val="9073D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E75A9B9-A34D-41E7-8368-389BFD6D120E}"/>
              </a:ext>
            </a:extLst>
          </p:cNvPr>
          <p:cNvSpPr txBox="1"/>
          <p:nvPr/>
        </p:nvSpPr>
        <p:spPr>
          <a:xfrm>
            <a:off x="1291030" y="4606429"/>
            <a:ext cx="1667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>
                <a:solidFill>
                  <a:srgbClr val="9073D1"/>
                </a:solidFill>
              </a:rPr>
              <a:t>On exécute le code à l’intérieur de la boucle.</a:t>
            </a:r>
          </a:p>
        </p:txBody>
      </p:sp>
      <p:sp>
        <p:nvSpPr>
          <p:cNvPr id="54" name="Flèche : bas 53">
            <a:extLst>
              <a:ext uri="{FF2B5EF4-FFF2-40B4-BE49-F238E27FC236}">
                <a16:creationId xmlns:a16="http://schemas.microsoft.com/office/drawing/2014/main" id="{5CCE7133-9C85-4A7A-813A-131ED09965D7}"/>
              </a:ext>
            </a:extLst>
          </p:cNvPr>
          <p:cNvSpPr/>
          <p:nvPr/>
        </p:nvSpPr>
        <p:spPr>
          <a:xfrm>
            <a:off x="551856" y="3650288"/>
            <a:ext cx="674998" cy="2918805"/>
          </a:xfrm>
          <a:prstGeom prst="downArrow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CA" b="1"/>
              <a:t>Cycle répétitif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2CB383-9709-42AC-ADB0-19483C62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218" y="1026272"/>
            <a:ext cx="5871021" cy="1821574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</p:spTree>
    <p:extLst>
      <p:ext uri="{BB962C8B-B14F-4D97-AF65-F5344CB8AC3E}">
        <p14:creationId xmlns:p14="http://schemas.microsoft.com/office/powerpoint/2010/main" val="3938208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A6A0E4-71E7-4D40-A931-66A2C89DE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5373620" cy="5026393"/>
          </a:xfrm>
        </p:spPr>
        <p:txBody>
          <a:bodyPr/>
          <a:lstStyle/>
          <a:p>
            <a:r>
              <a:rPr lang="fr-CA"/>
              <a:t> Boucles</a:t>
            </a:r>
          </a:p>
          <a:p>
            <a:pPr lvl="1"/>
            <a:r>
              <a:rPr lang="fr-CA"/>
              <a:t> Exemple de déroulement pour la </a:t>
            </a:r>
            <a:r>
              <a:rPr lang="fr-CA" b="1"/>
              <a:t>boucle</a:t>
            </a:r>
            <a:r>
              <a:rPr lang="fr-CA"/>
              <a:t> ci-droit.</a:t>
            </a:r>
          </a:p>
          <a:p>
            <a:pPr lvl="2"/>
            <a:r>
              <a:rPr lang="fr-CA"/>
              <a:t> La variable </a:t>
            </a:r>
            <a:r>
              <a:rPr lang="fr-CA" b="1">
                <a:solidFill>
                  <a:srgbClr val="FA4098"/>
                </a:solidFill>
              </a:rPr>
              <a:t>index</a:t>
            </a:r>
            <a:r>
              <a:rPr lang="fr-CA"/>
              <a:t> commence avec la valeur </a:t>
            </a:r>
            <a:r>
              <a:rPr lang="fr-CA" b="1">
                <a:solidFill>
                  <a:srgbClr val="FA4098"/>
                </a:solidFill>
              </a:rPr>
              <a:t>1</a:t>
            </a:r>
            <a:r>
              <a:rPr lang="fr-CA"/>
              <a:t>.</a:t>
            </a:r>
          </a:p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64451B-9412-4D04-85DA-5958B6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2CB383-9709-42AC-ADB0-19483C62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9218" y="1026272"/>
            <a:ext cx="5871021" cy="1821574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C4FDC7B-ED81-495A-8358-5951D8A24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3317128"/>
            <a:ext cx="8324850" cy="2514600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</p:spTree>
    <p:extLst>
      <p:ext uri="{BB962C8B-B14F-4D97-AF65-F5344CB8AC3E}">
        <p14:creationId xmlns:p14="http://schemas.microsoft.com/office/powerpoint/2010/main" val="3499791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7882D43-4B51-4A36-9784-7D48C5E0B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Boucles</a:t>
            </a:r>
          </a:p>
          <a:p>
            <a:pPr lvl="1"/>
            <a:r>
              <a:rPr lang="fr-CA"/>
              <a:t> Exemple 1</a:t>
            </a:r>
          </a:p>
          <a:p>
            <a:pPr lvl="2"/>
            <a:r>
              <a:rPr lang="fr-CA"/>
              <a:t> Cette boucle fait </a:t>
            </a:r>
            <a:r>
              <a:rPr lang="fr-CA" b="1"/>
              <a:t>4 itérations</a:t>
            </a:r>
          </a:p>
          <a:p>
            <a:pPr lvl="2"/>
            <a:r>
              <a:rPr lang="fr-CA"/>
              <a:t> À chaque itération, on incrémente la variable « </a:t>
            </a:r>
            <a:r>
              <a:rPr lang="fr-CA" b="1">
                <a:solidFill>
                  <a:srgbClr val="B177BF"/>
                </a:solidFill>
              </a:rPr>
              <a:t>valeur</a:t>
            </a:r>
            <a:r>
              <a:rPr lang="fr-CA"/>
              <a:t> » avec la valeur de l’</a:t>
            </a:r>
            <a:r>
              <a:rPr lang="fr-CA" b="1">
                <a:solidFill>
                  <a:srgbClr val="73B3D1"/>
                </a:solidFill>
              </a:rPr>
              <a:t>index</a:t>
            </a:r>
            <a:r>
              <a:rPr lang="fr-CA"/>
              <a:t>.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La valeur finale est : 10 + </a:t>
            </a:r>
            <a:r>
              <a:rPr lang="fr-CA">
                <a:solidFill>
                  <a:srgbClr val="FA4098"/>
                </a:solidFill>
              </a:rPr>
              <a:t>0</a:t>
            </a:r>
            <a:r>
              <a:rPr lang="fr-CA"/>
              <a:t> + </a:t>
            </a:r>
            <a:r>
              <a:rPr lang="fr-CA">
                <a:solidFill>
                  <a:srgbClr val="FA4098"/>
                </a:solidFill>
              </a:rPr>
              <a:t>1</a:t>
            </a:r>
            <a:r>
              <a:rPr lang="fr-CA"/>
              <a:t> + </a:t>
            </a:r>
            <a:r>
              <a:rPr lang="fr-CA">
                <a:solidFill>
                  <a:srgbClr val="FA4098"/>
                </a:solidFill>
              </a:rPr>
              <a:t>2</a:t>
            </a:r>
            <a:r>
              <a:rPr lang="fr-CA"/>
              <a:t> + </a:t>
            </a:r>
            <a:r>
              <a:rPr lang="fr-CA">
                <a:solidFill>
                  <a:srgbClr val="FA4098"/>
                </a:solidFill>
              </a:rPr>
              <a:t>3</a:t>
            </a:r>
            <a:r>
              <a:rPr lang="fr-CA"/>
              <a:t> (Donc 16)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83B732E-2148-462B-993E-952447F63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DE23D3D-8118-408B-A403-358813A49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78" y="2810312"/>
            <a:ext cx="6350044" cy="2687391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</p:spTree>
    <p:extLst>
      <p:ext uri="{BB962C8B-B14F-4D97-AF65-F5344CB8AC3E}">
        <p14:creationId xmlns:p14="http://schemas.microsoft.com/office/powerpoint/2010/main" val="1004882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A6A0E4-71E7-4D40-A931-66A2C89D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Boucles</a:t>
            </a:r>
          </a:p>
          <a:p>
            <a:pPr lvl="1"/>
            <a:r>
              <a:rPr lang="fr-CA"/>
              <a:t> Exemple 2</a:t>
            </a:r>
          </a:p>
          <a:p>
            <a:pPr lvl="2"/>
            <a:r>
              <a:rPr lang="fr-CA"/>
              <a:t> Cette boucle fait </a:t>
            </a:r>
            <a:r>
              <a:rPr lang="fr-CA" b="1"/>
              <a:t>9 itérations</a:t>
            </a:r>
            <a:r>
              <a:rPr lang="fr-CA"/>
              <a:t>.</a:t>
            </a:r>
          </a:p>
          <a:p>
            <a:pPr lvl="2"/>
            <a:r>
              <a:rPr lang="fr-CA"/>
              <a:t> On se sert de la variable </a:t>
            </a:r>
            <a:r>
              <a:rPr lang="fr-CA" b="1"/>
              <a:t>index</a:t>
            </a:r>
            <a:r>
              <a:rPr lang="fr-CA"/>
              <a:t> à chaque itération pour ajouter du texte.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64451B-9412-4D04-85DA-5958B6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D10CB03-A646-4053-A4DD-9D470DC27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907" y="5114905"/>
            <a:ext cx="3286584" cy="2857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B540E7-71CA-4CEC-B9C8-E61787C7B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905" y="6000453"/>
            <a:ext cx="5820587" cy="314369"/>
          </a:xfrm>
          <a:prstGeom prst="rect">
            <a:avLst/>
          </a:prstGeom>
        </p:spPr>
      </p:pic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4A1B3A3F-CCA2-4E47-8429-59F9A3A7907A}"/>
              </a:ext>
            </a:extLst>
          </p:cNvPr>
          <p:cNvSpPr/>
          <p:nvPr/>
        </p:nvSpPr>
        <p:spPr>
          <a:xfrm>
            <a:off x="5876350" y="5462222"/>
            <a:ext cx="435696" cy="476704"/>
          </a:xfrm>
          <a:prstGeom prst="downArrow">
            <a:avLst/>
          </a:prstGeom>
          <a:solidFill>
            <a:srgbClr val="797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CA" b="1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6628204-D6D3-48DC-8B89-B7F39E371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019" y="2913518"/>
            <a:ext cx="8494358" cy="2002137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48A7B2C-0749-4B10-A6C9-51CEA5976AC9}"/>
              </a:ext>
            </a:extLst>
          </p:cNvPr>
          <p:cNvSpPr/>
          <p:nvPr/>
        </p:nvSpPr>
        <p:spPr>
          <a:xfrm>
            <a:off x="6916275" y="4123694"/>
            <a:ext cx="1707608" cy="339249"/>
          </a:xfrm>
          <a:prstGeom prst="rect">
            <a:avLst/>
          </a:prstGeom>
          <a:noFill/>
          <a:ln w="19050">
            <a:solidFill>
              <a:srgbClr val="FA4098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7743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A6A0E4-71E7-4D40-A931-66A2C89D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Boucles</a:t>
            </a:r>
          </a:p>
          <a:p>
            <a:pPr lvl="1"/>
            <a:r>
              <a:rPr lang="fr-CA"/>
              <a:t> Exemple 3</a:t>
            </a:r>
          </a:p>
          <a:p>
            <a:pPr lvl="2"/>
            <a:r>
              <a:rPr lang="fr-CA"/>
              <a:t> Cette boucle fait </a:t>
            </a:r>
            <a:r>
              <a:rPr lang="fr-CA" b="1"/>
              <a:t>3 itérations</a:t>
            </a:r>
            <a:r>
              <a:rPr lang="fr-CA"/>
              <a:t>. Elle ajoute donc la </a:t>
            </a:r>
            <a:r>
              <a:rPr lang="fr-CA" b="1"/>
              <a:t>classe</a:t>
            </a:r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</a:rPr>
              <a:t>image </a:t>
            </a:r>
            <a:r>
              <a:rPr lang="fr-CA"/>
              <a:t>à 3 </a:t>
            </a:r>
            <a:r>
              <a:rPr lang="fr-CA" b="1"/>
              <a:t>éléments HTML</a:t>
            </a:r>
            <a:r>
              <a:rPr lang="fr-CA"/>
              <a:t>.</a:t>
            </a:r>
          </a:p>
          <a:p>
            <a:pPr marL="457200" lvl="1" indent="0">
              <a:buNone/>
            </a:pPr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64451B-9412-4D04-85DA-5958B6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F709C15-C548-4A45-A669-A597B284C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980" y="4046140"/>
            <a:ext cx="7130039" cy="8363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B19FD29-3DAC-4D98-9CF8-B37E7A23F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127" y="5310669"/>
            <a:ext cx="8516143" cy="793518"/>
          </a:xfrm>
          <a:prstGeom prst="rect">
            <a:avLst/>
          </a:prstGeom>
        </p:spPr>
      </p:pic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2C3570A4-461F-400D-B183-204D609E514E}"/>
              </a:ext>
            </a:extLst>
          </p:cNvPr>
          <p:cNvSpPr/>
          <p:nvPr/>
        </p:nvSpPr>
        <p:spPr>
          <a:xfrm>
            <a:off x="4279198" y="4890562"/>
            <a:ext cx="435696" cy="476704"/>
          </a:xfrm>
          <a:prstGeom prst="downArrow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CA" b="1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4500018-CC50-4CC1-BC52-A96DA3BFA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227" y="853785"/>
            <a:ext cx="3119105" cy="10478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87C7294-31D8-4704-AEF0-A184E2A44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726" y="2651452"/>
            <a:ext cx="9828943" cy="1158338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BD1E20-B169-45CB-A14B-D9AE995D820F}"/>
              </a:ext>
            </a:extLst>
          </p:cNvPr>
          <p:cNvSpPr/>
          <p:nvPr/>
        </p:nvSpPr>
        <p:spPr>
          <a:xfrm>
            <a:off x="6504107" y="3066402"/>
            <a:ext cx="1029208" cy="304800"/>
          </a:xfrm>
          <a:prstGeom prst="rect">
            <a:avLst/>
          </a:prstGeom>
          <a:noFill/>
          <a:ln w="19050">
            <a:solidFill>
              <a:srgbClr val="FA4098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6605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A6A0E4-71E7-4D40-A931-66A2C89D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Boucles</a:t>
            </a:r>
          </a:p>
          <a:p>
            <a:pPr lvl="1"/>
            <a:r>
              <a:rPr lang="fr-CA"/>
              <a:t> Construire une boucle</a:t>
            </a:r>
          </a:p>
          <a:p>
            <a:pPr lvl="2"/>
            <a:r>
              <a:rPr lang="fr-CA"/>
              <a:t> Commencez par analyser un </a:t>
            </a:r>
            <a:r>
              <a:rPr lang="fr-CA" b="1"/>
              <a:t>code répétitif </a:t>
            </a:r>
            <a:r>
              <a:rPr lang="fr-CA"/>
              <a:t>et trouvez les </a:t>
            </a:r>
            <a:r>
              <a:rPr lang="fr-CA" b="1"/>
              <a:t>différences</a:t>
            </a:r>
            <a:r>
              <a:rPr lang="fr-CA"/>
              <a:t>.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La seule chose qui varie dans ces </a:t>
            </a:r>
            <a:r>
              <a:rPr lang="fr-CA" b="1"/>
              <a:t>3 instructions</a:t>
            </a:r>
            <a:r>
              <a:rPr lang="fr-CA"/>
              <a:t>, c’est le </a:t>
            </a:r>
            <a:r>
              <a:rPr lang="fr-CA">
                <a:solidFill>
                  <a:srgbClr val="FA4098"/>
                </a:solidFill>
              </a:rPr>
              <a:t>numéro</a:t>
            </a:r>
            <a:r>
              <a:rPr lang="fr-CA"/>
              <a:t> à la fin de l’</a:t>
            </a:r>
            <a:r>
              <a:rPr lang="fr-CA" b="1">
                <a:solidFill>
                  <a:srgbClr val="FA4098"/>
                </a:solidFill>
              </a:rPr>
              <a:t>id</a:t>
            </a:r>
            <a:r>
              <a:rPr lang="fr-CA"/>
              <a:t> ...</a:t>
            </a:r>
          </a:p>
          <a:p>
            <a:pPr lvl="3"/>
            <a:r>
              <a:rPr lang="fr-CA"/>
              <a:t> On a donc besoin d’une </a:t>
            </a:r>
            <a:r>
              <a:rPr lang="fr-CA" b="1"/>
              <a:t>boucle</a:t>
            </a:r>
            <a:r>
              <a:rPr lang="fr-CA"/>
              <a:t> où l’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fr-CA"/>
              <a:t> vaudra...</a:t>
            </a:r>
          </a:p>
          <a:p>
            <a:pPr lvl="4"/>
            <a:r>
              <a:rPr lang="fr-CA" b="1"/>
              <a:t> </a:t>
            </a:r>
            <a:r>
              <a:rPr lang="fr-CA" b="1">
                <a:solidFill>
                  <a:schemeClr val="tx1"/>
                </a:solidFill>
              </a:rPr>
              <a:t>1</a:t>
            </a:r>
            <a:r>
              <a:rPr lang="fr-CA"/>
              <a:t> pour la première itération</a:t>
            </a:r>
          </a:p>
          <a:p>
            <a:pPr lvl="4"/>
            <a:r>
              <a:rPr lang="fr-CA" b="1"/>
              <a:t> </a:t>
            </a:r>
            <a:r>
              <a:rPr lang="fr-CA" b="1">
                <a:solidFill>
                  <a:schemeClr val="tx1"/>
                </a:solidFill>
              </a:rPr>
              <a:t>2</a:t>
            </a:r>
            <a:r>
              <a:rPr lang="fr-CA"/>
              <a:t> pour la deuxième itération</a:t>
            </a:r>
          </a:p>
          <a:p>
            <a:pPr lvl="4"/>
            <a:r>
              <a:rPr lang="fr-CA" b="1"/>
              <a:t> </a:t>
            </a:r>
            <a:r>
              <a:rPr lang="fr-CA" b="1">
                <a:solidFill>
                  <a:schemeClr val="tx1"/>
                </a:solidFill>
              </a:rPr>
              <a:t>3</a:t>
            </a:r>
            <a:r>
              <a:rPr lang="fr-CA"/>
              <a:t> pour la troisième itération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64451B-9412-4D04-85DA-5958B6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54591BC-58D2-4BD8-AA51-052A7108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11" y="2514946"/>
            <a:ext cx="7638178" cy="1700091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2E6462-C735-41F1-8D18-CA8C46C6DF8D}"/>
              </a:ext>
            </a:extLst>
          </p:cNvPr>
          <p:cNvSpPr/>
          <p:nvPr/>
        </p:nvSpPr>
        <p:spPr>
          <a:xfrm>
            <a:off x="6435587" y="2590346"/>
            <a:ext cx="176784" cy="305114"/>
          </a:xfrm>
          <a:prstGeom prst="rect">
            <a:avLst/>
          </a:prstGeom>
          <a:noFill/>
          <a:ln w="19050">
            <a:solidFill>
              <a:srgbClr val="FA4098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E5911-FFA1-4C55-83C3-EA3ABFA276FC}"/>
              </a:ext>
            </a:extLst>
          </p:cNvPr>
          <p:cNvSpPr/>
          <p:nvPr/>
        </p:nvSpPr>
        <p:spPr>
          <a:xfrm>
            <a:off x="6435587" y="3195656"/>
            <a:ext cx="176784" cy="305114"/>
          </a:xfrm>
          <a:prstGeom prst="rect">
            <a:avLst/>
          </a:prstGeom>
          <a:noFill/>
          <a:ln w="19050">
            <a:solidFill>
              <a:srgbClr val="FA4098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464DB3-7E30-4C1B-B076-A71B3543CCEB}"/>
              </a:ext>
            </a:extLst>
          </p:cNvPr>
          <p:cNvSpPr/>
          <p:nvPr/>
        </p:nvSpPr>
        <p:spPr>
          <a:xfrm>
            <a:off x="6427198" y="3809355"/>
            <a:ext cx="176784" cy="305114"/>
          </a:xfrm>
          <a:prstGeom prst="rect">
            <a:avLst/>
          </a:prstGeom>
          <a:noFill/>
          <a:ln w="19050">
            <a:solidFill>
              <a:srgbClr val="FA4098">
                <a:alpha val="5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5623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A6A0E4-71E7-4D40-A931-66A2C89D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Boucles</a:t>
            </a:r>
          </a:p>
          <a:p>
            <a:pPr lvl="1"/>
            <a:r>
              <a:rPr lang="fr-CA"/>
              <a:t> Construire une boucle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64451B-9412-4D04-85DA-5958B6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4EE899F-568D-46F2-945D-DC42D6820B88}"/>
              </a:ext>
            </a:extLst>
          </p:cNvPr>
          <p:cNvSpPr txBox="1"/>
          <p:nvPr/>
        </p:nvSpPr>
        <p:spPr>
          <a:xfrm>
            <a:off x="1283403" y="2362765"/>
            <a:ext cx="4884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>
                <a:solidFill>
                  <a:srgbClr val="797CDE"/>
                </a:solidFill>
              </a:rPr>
              <a:t>On a besoin d’une </a:t>
            </a:r>
            <a:r>
              <a:rPr lang="fr-CA" b="1">
                <a:solidFill>
                  <a:srgbClr val="797CDE"/>
                </a:solidFill>
              </a:rPr>
              <a:t>boucle</a:t>
            </a:r>
            <a:r>
              <a:rPr lang="fr-CA">
                <a:solidFill>
                  <a:srgbClr val="797CDE"/>
                </a:solidFill>
              </a:rPr>
              <a:t> où l’</a:t>
            </a:r>
            <a:r>
              <a:rPr lang="fr-CA" b="1">
                <a:latin typeface="Courier New" panose="02070309020205020404" pitchFamily="49" charset="0"/>
                <a:cs typeface="Courier New" panose="02070309020205020404" pitchFamily="49" charset="0"/>
              </a:rPr>
              <a:t>index</a:t>
            </a:r>
            <a:r>
              <a:rPr lang="fr-CA">
                <a:solidFill>
                  <a:srgbClr val="797CDE"/>
                </a:solidFill>
              </a:rPr>
              <a:t> vaudra...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b="1">
                <a:solidFill>
                  <a:srgbClr val="7385D1"/>
                </a:solidFill>
              </a:rPr>
              <a:t> </a:t>
            </a:r>
            <a:r>
              <a:rPr lang="fr-CA" b="1"/>
              <a:t>1</a:t>
            </a:r>
            <a:r>
              <a:rPr lang="fr-CA">
                <a:solidFill>
                  <a:srgbClr val="797CDE"/>
                </a:solidFill>
              </a:rPr>
              <a:t> pour la première itération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b="1">
                <a:solidFill>
                  <a:srgbClr val="7385D1"/>
                </a:solidFill>
              </a:rPr>
              <a:t> </a:t>
            </a:r>
            <a:r>
              <a:rPr lang="fr-CA" b="1"/>
              <a:t>2</a:t>
            </a:r>
            <a:r>
              <a:rPr lang="fr-CA">
                <a:solidFill>
                  <a:srgbClr val="797CDE"/>
                </a:solidFill>
              </a:rPr>
              <a:t> pour la deuxième itération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b="1">
                <a:solidFill>
                  <a:srgbClr val="7385D1"/>
                </a:solidFill>
              </a:rPr>
              <a:t> </a:t>
            </a:r>
            <a:r>
              <a:rPr lang="fr-CA" b="1"/>
              <a:t>3</a:t>
            </a:r>
            <a:r>
              <a:rPr lang="fr-CA">
                <a:solidFill>
                  <a:srgbClr val="797CDE"/>
                </a:solidFill>
              </a:rPr>
              <a:t> pour la troisième itération</a:t>
            </a:r>
          </a:p>
          <a:p>
            <a:endParaRPr lang="fr-CA">
              <a:solidFill>
                <a:srgbClr val="797CDE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3D949C0-85FE-4ECC-A5E8-B91E6D9184A6}"/>
              </a:ext>
            </a:extLst>
          </p:cNvPr>
          <p:cNvSpPr txBox="1"/>
          <p:nvPr/>
        </p:nvSpPr>
        <p:spPr>
          <a:xfrm>
            <a:off x="1493520" y="4111861"/>
            <a:ext cx="4675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CA">
                <a:solidFill>
                  <a:srgbClr val="797CDE"/>
                </a:solidFill>
              </a:rPr>
              <a:t>Il reste à intégrer le code et à se servir de la variable </a:t>
            </a:r>
            <a:r>
              <a:rPr lang="fr-CA" b="1">
                <a:solidFill>
                  <a:srgbClr val="FA4098"/>
                </a:solidFill>
              </a:rPr>
              <a:t>index</a:t>
            </a:r>
            <a:r>
              <a:rPr lang="fr-CA">
                <a:solidFill>
                  <a:srgbClr val="9073D1"/>
                </a:solidFill>
              </a:rPr>
              <a:t> </a:t>
            </a:r>
            <a:r>
              <a:rPr lang="fr-CA">
                <a:solidFill>
                  <a:srgbClr val="797CDE"/>
                </a:solidFill>
              </a:rPr>
              <a:t>pour remplacer la partie qui doit varier d’itération en itération</a:t>
            </a:r>
          </a:p>
          <a:p>
            <a:endParaRPr lang="fr-CA">
              <a:solidFill>
                <a:srgbClr val="9073D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FBA71F6-9444-46E5-9AB9-C01EDF4BC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528" y="5301737"/>
            <a:ext cx="9828943" cy="1158338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013533-56A3-43D0-870A-240470B15A5B}"/>
              </a:ext>
            </a:extLst>
          </p:cNvPr>
          <p:cNvSpPr/>
          <p:nvPr/>
        </p:nvSpPr>
        <p:spPr>
          <a:xfrm>
            <a:off x="6505909" y="5716687"/>
            <a:ext cx="1029208" cy="304800"/>
          </a:xfrm>
          <a:prstGeom prst="rect">
            <a:avLst/>
          </a:prstGeom>
          <a:noFill/>
          <a:ln w="19050">
            <a:solidFill>
              <a:srgbClr val="FA4098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4EB71A-04EE-4B5D-BCB5-B7BC3249A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49" y="2465986"/>
            <a:ext cx="5357354" cy="1091545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</p:spTree>
    <p:extLst>
      <p:ext uri="{BB962C8B-B14F-4D97-AF65-F5344CB8AC3E}">
        <p14:creationId xmlns:p14="http://schemas.microsoft.com/office/powerpoint/2010/main" val="1523908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A6A0E4-71E7-4D40-A931-66A2C89D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Boucles</a:t>
            </a:r>
          </a:p>
          <a:p>
            <a:pPr lvl="1"/>
            <a:r>
              <a:rPr lang="fr-CA"/>
              <a:t> Construire une boucle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2"/>
            <a:r>
              <a:rPr lang="fr-CA"/>
              <a:t> Si jamais on ajoute 2 images supplémentaires avec les id « </a:t>
            </a:r>
            <a:r>
              <a:rPr lang="fr-CA" b="1"/>
              <a:t>daenerys4</a:t>
            </a:r>
            <a:r>
              <a:rPr lang="fr-CA"/>
              <a:t> » et « </a:t>
            </a:r>
            <a:r>
              <a:rPr lang="fr-CA" b="1"/>
              <a:t>daenerys5</a:t>
            </a:r>
            <a:r>
              <a:rPr lang="fr-CA"/>
              <a:t> », il suffira de changer la </a:t>
            </a:r>
            <a:r>
              <a:rPr lang="fr-CA" b="1"/>
              <a:t>condition d’exécution</a:t>
            </a:r>
            <a:r>
              <a:rPr lang="fr-CA"/>
              <a:t> pour 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index &lt; 6</a:t>
            </a:r>
          </a:p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64451B-9412-4D04-85DA-5958B6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F810415D-79B5-4A1B-9989-17265A542C5D}"/>
              </a:ext>
            </a:extLst>
          </p:cNvPr>
          <p:cNvSpPr/>
          <p:nvPr/>
        </p:nvSpPr>
        <p:spPr>
          <a:xfrm>
            <a:off x="5710052" y="3756447"/>
            <a:ext cx="768290" cy="321518"/>
          </a:xfrm>
          <a:prstGeom prst="downArrow">
            <a:avLst/>
          </a:prstGeom>
          <a:solidFill>
            <a:srgbClr val="797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fr-CA" b="1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CFC8A8-0129-4A93-AE7B-DD6127638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63" y="2111561"/>
            <a:ext cx="6883867" cy="1532198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056464-C425-4F1F-9EEF-E92F44693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24" y="4190653"/>
            <a:ext cx="9828943" cy="1158338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</p:spTree>
    <p:extLst>
      <p:ext uri="{BB962C8B-B14F-4D97-AF65-F5344CB8AC3E}">
        <p14:creationId xmlns:p14="http://schemas.microsoft.com/office/powerpoint/2010/main" val="1627888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BA6A0E4-71E7-4D40-A931-66A2C89DE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Boucles</a:t>
            </a:r>
          </a:p>
          <a:p>
            <a:pPr lvl="1"/>
            <a:r>
              <a:rPr lang="fr-CA"/>
              <a:t> Exemple 4</a:t>
            </a:r>
          </a:p>
          <a:p>
            <a:pPr lvl="2"/>
            <a:r>
              <a:rPr lang="fr-CA"/>
              <a:t> Une </a:t>
            </a:r>
            <a:r>
              <a:rPr lang="fr-CA" b="1"/>
              <a:t>boucle</a:t>
            </a:r>
            <a:r>
              <a:rPr lang="fr-CA"/>
              <a:t> ne s’incrémente pas forcément de 1 à </a:t>
            </a:r>
            <a:r>
              <a:rPr lang="fr-CA" b="1"/>
              <a:t>chaque itération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1"/>
            <a:r>
              <a:rPr lang="fr-CA"/>
              <a:t> Combien d’</a:t>
            </a:r>
            <a:r>
              <a:rPr lang="fr-CA" b="1"/>
              <a:t>itérations</a:t>
            </a:r>
            <a:r>
              <a:rPr lang="fr-CA"/>
              <a:t> fera cette boucle ?</a:t>
            </a:r>
          </a:p>
          <a:p>
            <a:pPr lvl="2"/>
            <a:r>
              <a:rPr lang="fr-CA"/>
              <a:t> 3 itérations !</a:t>
            </a:r>
          </a:p>
          <a:p>
            <a:pPr lvl="3"/>
            <a:r>
              <a:rPr lang="fr-CA"/>
              <a:t> 1</a:t>
            </a:r>
            <a:r>
              <a:rPr lang="fr-CA" baseline="30000"/>
              <a:t>ère</a:t>
            </a:r>
            <a:r>
              <a:rPr lang="fr-CA"/>
              <a:t> itération : </a:t>
            </a:r>
            <a:r>
              <a:rPr lang="fr-CA" b="1">
                <a:solidFill>
                  <a:srgbClr val="FA4098"/>
                </a:solidFill>
              </a:rPr>
              <a:t>i</a:t>
            </a:r>
            <a:r>
              <a:rPr lang="fr-CA"/>
              <a:t> vaut </a:t>
            </a:r>
            <a:r>
              <a:rPr lang="fr-CA" b="1">
                <a:solidFill>
                  <a:srgbClr val="FA4098"/>
                </a:solidFill>
              </a:rPr>
              <a:t>1</a:t>
            </a:r>
            <a:r>
              <a:rPr lang="fr-CA"/>
              <a:t>.</a:t>
            </a:r>
          </a:p>
          <a:p>
            <a:pPr lvl="3"/>
            <a:r>
              <a:rPr lang="fr-CA"/>
              <a:t> 2</a:t>
            </a:r>
            <a:r>
              <a:rPr lang="fr-CA" baseline="30000"/>
              <a:t>e</a:t>
            </a:r>
            <a:r>
              <a:rPr lang="fr-CA"/>
              <a:t> itération : </a:t>
            </a:r>
            <a:r>
              <a:rPr lang="fr-CA" b="1">
                <a:solidFill>
                  <a:srgbClr val="FA4098"/>
                </a:solidFill>
              </a:rPr>
              <a:t>i</a:t>
            </a:r>
            <a:r>
              <a:rPr lang="fr-CA"/>
              <a:t> vaut </a:t>
            </a:r>
            <a:r>
              <a:rPr lang="fr-CA" b="1">
                <a:solidFill>
                  <a:srgbClr val="FA4098"/>
                </a:solidFill>
              </a:rPr>
              <a:t>3</a:t>
            </a:r>
            <a:r>
              <a:rPr lang="fr-CA"/>
              <a:t>.</a:t>
            </a:r>
          </a:p>
          <a:p>
            <a:pPr lvl="3"/>
            <a:r>
              <a:rPr lang="fr-CA"/>
              <a:t> 3</a:t>
            </a:r>
            <a:r>
              <a:rPr lang="fr-CA" baseline="30000"/>
              <a:t>e</a:t>
            </a:r>
            <a:r>
              <a:rPr lang="fr-CA"/>
              <a:t>  itération : </a:t>
            </a:r>
            <a:r>
              <a:rPr lang="fr-CA" b="1">
                <a:solidFill>
                  <a:srgbClr val="FA4098"/>
                </a:solidFill>
              </a:rPr>
              <a:t>i</a:t>
            </a:r>
            <a:r>
              <a:rPr lang="fr-CA"/>
              <a:t> vaut </a:t>
            </a:r>
            <a:r>
              <a:rPr lang="fr-CA" b="1">
                <a:solidFill>
                  <a:srgbClr val="FA4098"/>
                </a:solidFill>
              </a:rPr>
              <a:t>5</a:t>
            </a:r>
            <a:r>
              <a:rPr lang="fr-CA"/>
              <a:t>.</a:t>
            </a:r>
          </a:p>
          <a:p>
            <a:pPr lvl="3"/>
            <a:r>
              <a:rPr lang="fr-CA"/>
              <a:t> Pas de 4</a:t>
            </a:r>
            <a:r>
              <a:rPr lang="fr-CA" baseline="30000"/>
              <a:t>e</a:t>
            </a:r>
            <a:r>
              <a:rPr lang="fr-CA"/>
              <a:t> itération car </a:t>
            </a:r>
            <a:r>
              <a:rPr lang="fr-CA" b="1">
                <a:solidFill>
                  <a:srgbClr val="FA4098"/>
                </a:solidFill>
              </a:rPr>
              <a:t>i</a:t>
            </a:r>
            <a:r>
              <a:rPr lang="fr-CA"/>
              <a:t> vaut </a:t>
            </a:r>
            <a:r>
              <a:rPr lang="fr-CA" b="1">
                <a:solidFill>
                  <a:srgbClr val="FA4098"/>
                </a:solidFill>
              </a:rPr>
              <a:t>7</a:t>
            </a:r>
            <a:r>
              <a:rPr lang="fr-CA"/>
              <a:t> et cela viole la condition d’exécution.</a:t>
            </a:r>
          </a:p>
          <a:p>
            <a:pPr lvl="4"/>
            <a:endParaRPr lang="fr-CA"/>
          </a:p>
          <a:p>
            <a:pPr marL="457200" lvl="1" indent="0">
              <a:buNone/>
            </a:pPr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364451B-9412-4D04-85DA-5958B6F3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Boucles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BD1E20-B169-45CB-A14B-D9AE995D820F}"/>
              </a:ext>
            </a:extLst>
          </p:cNvPr>
          <p:cNvSpPr/>
          <p:nvPr/>
        </p:nvSpPr>
        <p:spPr>
          <a:xfrm>
            <a:off x="6445383" y="3055051"/>
            <a:ext cx="1152033" cy="304800"/>
          </a:xfrm>
          <a:prstGeom prst="rect">
            <a:avLst/>
          </a:prstGeom>
          <a:noFill/>
          <a:ln w="19050">
            <a:solidFill>
              <a:srgbClr val="FA4098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050CD55-0697-4135-BBE1-93EC93E2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401" y="2541418"/>
            <a:ext cx="4895197" cy="1189411"/>
          </a:xfrm>
          <a:prstGeom prst="rect">
            <a:avLst/>
          </a:prstGeom>
          <a:ln w="38100">
            <a:solidFill>
              <a:srgbClr val="797CDE"/>
            </a:solidFill>
          </a:ln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6F8D3BB1-64E1-4388-8035-7C222A7FEAF4}"/>
              </a:ext>
            </a:extLst>
          </p:cNvPr>
          <p:cNvCxnSpPr/>
          <p:nvPr/>
        </p:nvCxnSpPr>
        <p:spPr>
          <a:xfrm>
            <a:off x="6778752" y="2910840"/>
            <a:ext cx="1517904" cy="0"/>
          </a:xfrm>
          <a:prstGeom prst="line">
            <a:avLst/>
          </a:prstGeom>
          <a:ln w="19050">
            <a:solidFill>
              <a:srgbClr val="FA40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88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8D2896A-8442-4EFA-A8AF-F875F9096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DOM permet de changer le style d’un élément, mais également :</a:t>
            </a:r>
          </a:p>
          <a:p>
            <a:pPr lvl="1"/>
            <a:endParaRPr lang="fr-CA"/>
          </a:p>
          <a:p>
            <a:pPr lvl="1"/>
            <a:r>
              <a:rPr lang="fr-CA"/>
              <a:t> Ajouter une classe</a:t>
            </a:r>
          </a:p>
          <a:p>
            <a:pPr lvl="1"/>
            <a:r>
              <a:rPr lang="fr-CA"/>
              <a:t> Retirer une classe</a:t>
            </a:r>
          </a:p>
          <a:p>
            <a:pPr lvl="1"/>
            <a:r>
              <a:rPr lang="fr-CA"/>
              <a:t> Vérifier si un élément possède une classe</a:t>
            </a:r>
          </a:p>
          <a:p>
            <a:pPr lvl="1"/>
            <a:endParaRPr lang="fr-CA"/>
          </a:p>
          <a:p>
            <a:pPr lvl="1"/>
            <a:r>
              <a:rPr lang="fr-CA"/>
              <a:t> Ajouter un attribut</a:t>
            </a:r>
          </a:p>
          <a:p>
            <a:pPr lvl="1"/>
            <a:r>
              <a:rPr lang="fr-CA"/>
              <a:t> Retirer un attribut</a:t>
            </a:r>
          </a:p>
          <a:p>
            <a:pPr lvl="1"/>
            <a:r>
              <a:rPr lang="fr-CA"/>
              <a:t> Modifier un attribut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0E8407D-94A4-4A2D-963B-1BD50DC17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</p:spTree>
    <p:extLst>
      <p:ext uri="{BB962C8B-B14F-4D97-AF65-F5344CB8AC3E}">
        <p14:creationId xmlns:p14="http://schemas.microsoft.com/office/powerpoint/2010/main" val="1882128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D03BAAD-C4D2-4BC0-B677-D5D88871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</a:rPr>
              <a:t>Classes</a:t>
            </a:r>
            <a:r>
              <a:rPr lang="fr-CA"/>
              <a:t> des éléments HTML</a:t>
            </a:r>
          </a:p>
          <a:p>
            <a:pPr lvl="1"/>
            <a:r>
              <a:rPr lang="fr-CA"/>
              <a:t> Les éléments </a:t>
            </a:r>
            <a:r>
              <a:rPr lang="fr-CA" b="1"/>
              <a:t>HTML</a:t>
            </a:r>
            <a:r>
              <a:rPr lang="fr-CA"/>
              <a:t> possèdent parfois une ou plusieurs </a:t>
            </a:r>
            <a:r>
              <a:rPr lang="fr-CA">
                <a:solidFill>
                  <a:srgbClr val="FA4098"/>
                </a:solidFill>
              </a:rPr>
              <a:t>classes</a:t>
            </a:r>
          </a:p>
          <a:p>
            <a:pPr marL="914400" lvl="2" indent="0">
              <a:buNone/>
            </a:pP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 id="container"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spongebob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... &lt;/div&gt;</a:t>
            </a:r>
          </a:p>
          <a:p>
            <a:pPr marL="914400" lvl="2" indent="0">
              <a:buNone/>
            </a:pP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spongebob patrick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... &lt;/div&gt;</a:t>
            </a:r>
          </a:p>
          <a:p>
            <a:pPr lvl="3"/>
            <a:r>
              <a:rPr lang="fr-CA"/>
              <a:t> Notez que lorsqu’un élément HTML a plus d’une classe, elles sont séparées par des </a:t>
            </a:r>
            <a:r>
              <a:rPr lang="fr-CA" b="1">
                <a:solidFill>
                  <a:srgbClr val="FA4098"/>
                </a:solidFill>
              </a:rPr>
              <a:t>espaces</a:t>
            </a:r>
            <a:r>
              <a:rPr lang="fr-CA"/>
              <a:t>.</a:t>
            </a:r>
          </a:p>
          <a:p>
            <a:pPr lvl="3"/>
            <a:endParaRPr lang="fr-CA"/>
          </a:p>
          <a:p>
            <a:pPr lvl="1"/>
            <a:r>
              <a:rPr lang="fr-CA"/>
              <a:t> Les </a:t>
            </a:r>
            <a:r>
              <a:rPr lang="fr-CA">
                <a:solidFill>
                  <a:srgbClr val="FA4098"/>
                </a:solidFill>
              </a:rPr>
              <a:t>classes</a:t>
            </a:r>
            <a:r>
              <a:rPr lang="fr-CA"/>
              <a:t> permettent d’appliquer un groupe de styles à plusieurs éléments.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BBB8203-1AE8-4270-A2AB-7D02E836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EBE2729-A605-4322-A045-86E60FF1A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73" y="4376089"/>
            <a:ext cx="4944165" cy="1105054"/>
          </a:xfrm>
          <a:prstGeom prst="rect">
            <a:avLst/>
          </a:prstGeom>
          <a:ln w="38100">
            <a:solidFill>
              <a:srgbClr val="739CD1"/>
            </a:solidFill>
          </a:ln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A46F772-968F-460F-B31D-59CD0DD0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464" y="4261773"/>
            <a:ext cx="5058481" cy="1333686"/>
          </a:xfrm>
          <a:prstGeom prst="rect">
            <a:avLst/>
          </a:prstGeom>
          <a:ln w="38100">
            <a:solidFill>
              <a:srgbClr val="739CD1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0B86F36-0398-48F6-8713-71C8B0759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435" y="5882597"/>
            <a:ext cx="2905530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10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D03BAAD-C4D2-4BC0-B677-D5D88871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b="1"/>
              <a:t> Ajouter</a:t>
            </a:r>
            <a:r>
              <a:rPr lang="fr-CA"/>
              <a:t> une classe :</a:t>
            </a:r>
          </a:p>
          <a:p>
            <a:pPr marL="457200" lvl="1" indent="0">
              <a:buNone/>
            </a:pP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nouvelle_classe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CA" sz="3200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BBB8203-1AE8-4270-A2AB-7D02E836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9FEFF77-08B5-434B-A393-36D89EAC1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05" y="3576879"/>
            <a:ext cx="8460188" cy="66820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E66F0F3-6657-452D-B634-09969CD93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007" y="5196080"/>
            <a:ext cx="9003847" cy="475974"/>
          </a:xfrm>
          <a:prstGeom prst="rect">
            <a:avLst/>
          </a:prstGeom>
        </p:spPr>
      </p:pic>
      <p:sp>
        <p:nvSpPr>
          <p:cNvPr id="21" name="Flèche : bas 20">
            <a:extLst>
              <a:ext uri="{FF2B5EF4-FFF2-40B4-BE49-F238E27FC236}">
                <a16:creationId xmlns:a16="http://schemas.microsoft.com/office/drawing/2014/main" id="{D40B0097-35E4-4895-809A-97D40C49C490}"/>
              </a:ext>
            </a:extLst>
          </p:cNvPr>
          <p:cNvSpPr/>
          <p:nvPr/>
        </p:nvSpPr>
        <p:spPr>
          <a:xfrm>
            <a:off x="5624807" y="4525742"/>
            <a:ext cx="938784" cy="542058"/>
          </a:xfrm>
          <a:prstGeom prst="down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FFF430-2135-461F-8246-D24E322079DF}"/>
              </a:ext>
            </a:extLst>
          </p:cNvPr>
          <p:cNvSpPr/>
          <p:nvPr/>
        </p:nvSpPr>
        <p:spPr>
          <a:xfrm>
            <a:off x="8942832" y="5196080"/>
            <a:ext cx="1609344" cy="475974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0CA3717-9DA6-C6DD-384B-63E3520D4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999" y="2332581"/>
            <a:ext cx="7772400" cy="90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15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D03BAAD-C4D2-4BC0-B677-D5D88871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b="1"/>
              <a:t> Supprimer </a:t>
            </a:r>
            <a:r>
              <a:rPr lang="fr-CA"/>
              <a:t>une classe : </a:t>
            </a:r>
          </a:p>
          <a:p>
            <a:pPr marL="457200" lvl="1" indent="0">
              <a:buNone/>
            </a:pP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remove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ancienne_classe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CA" sz="1000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CA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CA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CA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CA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fr-CA"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BBB8203-1AE8-4270-A2AB-7D02E836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3C2DFAA-56D5-4BBA-BBA8-AA67674F188E}"/>
              </a:ext>
            </a:extLst>
          </p:cNvPr>
          <p:cNvSpPr txBox="1"/>
          <p:nvPr/>
        </p:nvSpPr>
        <p:spPr>
          <a:xfrm>
            <a:off x="2306258" y="5853799"/>
            <a:ext cx="7793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39CD1"/>
                </a:solidFill>
              </a:rPr>
              <a:t>Le morceau de code </a:t>
            </a:r>
            <a:r>
              <a:rPr lang="fr-CA" b="1">
                <a:solidFill>
                  <a:srgbClr val="739CD1"/>
                </a:solidFill>
              </a:rPr>
              <a:t>HTML</a:t>
            </a:r>
            <a:r>
              <a:rPr lang="fr-CA">
                <a:solidFill>
                  <a:srgbClr val="739CD1"/>
                </a:solidFill>
              </a:rPr>
              <a:t> </a:t>
            </a:r>
            <a:r>
              <a:rPr lang="fr-CA" b="1">
                <a:latin typeface="Courier New" panose="02070309020205020404" pitchFamily="49" charset="0"/>
                <a:cs typeface="Courier New" panose="02070309020205020404" pitchFamily="49" charset="0"/>
              </a:rPr>
              <a:t>class=""</a:t>
            </a:r>
            <a:r>
              <a:rPr lang="fr-CA">
                <a:solidFill>
                  <a:srgbClr val="739CD1"/>
                </a:solidFill>
              </a:rPr>
              <a:t> reste malgré tout présent, mais ce n’est pas grave. La </a:t>
            </a:r>
            <a:r>
              <a:rPr lang="fr-CA">
                <a:solidFill>
                  <a:srgbClr val="FA4098"/>
                </a:solidFill>
              </a:rPr>
              <a:t>classe </a:t>
            </a:r>
            <a:r>
              <a:rPr lang="fr-CA">
                <a:solidFill>
                  <a:srgbClr val="739CD1"/>
                </a:solidFill>
              </a:rPr>
              <a:t>est bel et bien retirée.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55C2421-48C4-4745-AC0E-866DA443B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78" y="3690837"/>
            <a:ext cx="8149588" cy="430815"/>
          </a:xfrm>
          <a:prstGeom prst="rect">
            <a:avLst/>
          </a:prstGeom>
        </p:spPr>
      </p:pic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A6A2E759-F4FC-4659-B367-DFC5889DF199}"/>
              </a:ext>
            </a:extLst>
          </p:cNvPr>
          <p:cNvSpPr/>
          <p:nvPr/>
        </p:nvSpPr>
        <p:spPr>
          <a:xfrm>
            <a:off x="5613110" y="4297426"/>
            <a:ext cx="962179" cy="430815"/>
          </a:xfrm>
          <a:prstGeom prst="down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4348516-9628-4FB1-9BB6-4826A8725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629" y="4904015"/>
            <a:ext cx="8634249" cy="4462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1633C91-5BDF-4446-B6E7-F5F0A16F1383}"/>
              </a:ext>
            </a:extLst>
          </p:cNvPr>
          <p:cNvSpPr/>
          <p:nvPr/>
        </p:nvSpPr>
        <p:spPr>
          <a:xfrm>
            <a:off x="8654734" y="3663768"/>
            <a:ext cx="1444752" cy="475974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E92E9B-9A7A-4FA0-937C-2E66F7355B7F}"/>
              </a:ext>
            </a:extLst>
          </p:cNvPr>
          <p:cNvSpPr/>
          <p:nvPr/>
        </p:nvSpPr>
        <p:spPr>
          <a:xfrm>
            <a:off x="8839027" y="4904015"/>
            <a:ext cx="1176701" cy="475974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594B56-7A3A-5459-8ECD-253CA6291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999" y="2334745"/>
            <a:ext cx="7772400" cy="90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26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D03BAAD-C4D2-4BC0-B677-D5D88871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>
                <a:cs typeface="Courier New" panose="02070309020205020404" pitchFamily="49" charset="0"/>
              </a:rPr>
              <a:t> « </a:t>
            </a:r>
            <a:r>
              <a:rPr lang="fr-CA" b="1">
                <a:cs typeface="Courier New" panose="02070309020205020404" pitchFamily="49" charset="0"/>
              </a:rPr>
              <a:t>Basculer</a:t>
            </a:r>
            <a:r>
              <a:rPr lang="fr-CA">
                <a:cs typeface="Courier New" panose="02070309020205020404" pitchFamily="49" charset="0"/>
              </a:rPr>
              <a:t> » la présence d’une classe dans un élément</a:t>
            </a:r>
          </a:p>
          <a:p>
            <a:pPr lvl="1"/>
            <a:r>
              <a:rPr lang="fr-CA" sz="1800">
                <a:cs typeface="Courier New" panose="02070309020205020404" pitchFamily="49" charset="0"/>
              </a:rPr>
              <a:t> Donc si elle est présente, la retire. Si elle est absente, l’ajoute.</a:t>
            </a:r>
          </a:p>
          <a:p>
            <a:pPr lvl="1"/>
            <a:r>
              <a:rPr lang="fr-CA" sz="1800">
                <a:cs typeface="Courier New" panose="02070309020205020404" pitchFamily="49" charset="0"/>
              </a:rPr>
              <a:t> Syntaxe : 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toggle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classe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fr-CA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BBB8203-1AE8-4270-A2AB-7D02E836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443A340-4D86-419E-BD06-8F878B755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8" y="5296695"/>
            <a:ext cx="5448473" cy="2880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6F14624-A137-4209-982B-9884994F6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49" y="5276246"/>
            <a:ext cx="5934994" cy="30675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93F1B9B-CDDB-4C91-8D1B-CFF3892F0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06" y="4167649"/>
            <a:ext cx="5133335" cy="4054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1B8569-EF25-4F78-9AEA-A506D64BE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49" y="4202120"/>
            <a:ext cx="5763609" cy="304684"/>
          </a:xfrm>
          <a:prstGeom prst="rect">
            <a:avLst/>
          </a:prstGeom>
        </p:spPr>
      </p:pic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9030C097-5521-45FD-A2CC-69AD760B0D88}"/>
              </a:ext>
            </a:extLst>
          </p:cNvPr>
          <p:cNvSpPr/>
          <p:nvPr/>
        </p:nvSpPr>
        <p:spPr>
          <a:xfrm>
            <a:off x="5595845" y="4141771"/>
            <a:ext cx="603504" cy="457200"/>
          </a:xfrm>
          <a:prstGeom prst="right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F5753A0B-CF82-491F-8F71-EE7A096F6D00}"/>
              </a:ext>
            </a:extLst>
          </p:cNvPr>
          <p:cNvSpPr/>
          <p:nvPr/>
        </p:nvSpPr>
        <p:spPr>
          <a:xfrm>
            <a:off x="5634648" y="5212107"/>
            <a:ext cx="603504" cy="457200"/>
          </a:xfrm>
          <a:prstGeom prst="right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C22153-42E2-40A9-B5D0-920B197784F5}"/>
              </a:ext>
            </a:extLst>
          </p:cNvPr>
          <p:cNvSpPr txBox="1"/>
          <p:nvPr/>
        </p:nvSpPr>
        <p:spPr>
          <a:xfrm>
            <a:off x="4341520" y="4742245"/>
            <a:ext cx="3066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b="1">
                <a:solidFill>
                  <a:srgbClr val="739CD1"/>
                </a:solidFill>
              </a:rPr>
              <a:t>OU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13F700-001B-48A9-B9E4-130DF918641C}"/>
              </a:ext>
            </a:extLst>
          </p:cNvPr>
          <p:cNvSpPr/>
          <p:nvPr/>
        </p:nvSpPr>
        <p:spPr>
          <a:xfrm>
            <a:off x="4449660" y="5305649"/>
            <a:ext cx="965546" cy="288025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E32052-FB83-4D9C-98FD-5F2001547BFD}"/>
              </a:ext>
            </a:extLst>
          </p:cNvPr>
          <p:cNvSpPr/>
          <p:nvPr/>
        </p:nvSpPr>
        <p:spPr>
          <a:xfrm>
            <a:off x="10826496" y="4218779"/>
            <a:ext cx="1006477" cy="288025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0C59A22-0A66-4DA1-BD1D-04FD0FD9B072}"/>
              </a:ext>
            </a:extLst>
          </p:cNvPr>
          <p:cNvSpPr/>
          <p:nvPr/>
        </p:nvSpPr>
        <p:spPr>
          <a:xfrm>
            <a:off x="11082527" y="5287361"/>
            <a:ext cx="805863" cy="288025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86AE34-FDD2-D9A3-69E4-32377037A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000" y="2332032"/>
            <a:ext cx="7772400" cy="90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0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687E85F-5EB8-47CD-B516-75FF5DBF2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« </a:t>
            </a:r>
            <a:r>
              <a:rPr lang="fr-CA" b="1"/>
              <a:t>Vérifier</a:t>
            </a:r>
            <a:r>
              <a:rPr lang="fr-CA"/>
              <a:t> » si un élément </a:t>
            </a:r>
            <a:r>
              <a:rPr lang="fr-CA" b="1">
                <a:solidFill>
                  <a:srgbClr val="FA4098"/>
                </a:solidFill>
              </a:rPr>
              <a:t>possède</a:t>
            </a:r>
            <a:r>
              <a:rPr lang="fr-CA">
                <a:solidFill>
                  <a:srgbClr val="FA4098"/>
                </a:solidFill>
              </a:rPr>
              <a:t> une classe</a:t>
            </a:r>
          </a:p>
          <a:p>
            <a:pPr lvl="1"/>
            <a:r>
              <a:rPr lang="fr-CA"/>
              <a:t> 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20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20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("nom_classe")</a:t>
            </a:r>
          </a:p>
          <a:p>
            <a:pPr lvl="1"/>
            <a:r>
              <a:rPr lang="fr-CA"/>
              <a:t> Si l’élément possède la classe, le résultat est « </a:t>
            </a:r>
            <a:r>
              <a:rPr lang="fr-CA" b="1">
                <a:solidFill>
                  <a:schemeClr val="tx1"/>
                </a:solidFill>
              </a:rPr>
              <a:t>true</a:t>
            </a:r>
            <a:r>
              <a:rPr lang="fr-CA"/>
              <a:t> », sinon «</a:t>
            </a:r>
            <a:r>
              <a:rPr lang="fr-CA" b="1">
                <a:solidFill>
                  <a:schemeClr val="tx1"/>
                </a:solidFill>
              </a:rPr>
              <a:t> false </a:t>
            </a:r>
            <a:r>
              <a:rPr lang="fr-CA"/>
              <a:t>».</a:t>
            </a:r>
          </a:p>
          <a:p>
            <a:pPr lvl="2"/>
            <a:r>
              <a:rPr lang="fr-CA"/>
              <a:t> Exemple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marL="914400" lvl="2" indent="0">
              <a:buNone/>
            </a:pPr>
            <a:endParaRPr lang="fr-CA" sz="1800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document.querySelector("#un").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("allo");  </a:t>
            </a:r>
          </a:p>
          <a:p>
            <a:pPr marL="914400" lvl="2" indent="0">
              <a:buNone/>
            </a:pPr>
            <a:r>
              <a:rPr lang="fr-CA"/>
              <a:t>// </a:t>
            </a:r>
            <a:r>
              <a:rPr lang="fr-CA" b="1">
                <a:solidFill>
                  <a:srgbClr val="FA4098"/>
                </a:solidFill>
              </a:rPr>
              <a:t>a</a:t>
            </a:r>
            <a:r>
              <a:rPr lang="fr-CA"/>
              <a:t> contient « </a:t>
            </a:r>
            <a:r>
              <a:rPr lang="fr-CA" b="1"/>
              <a:t>true</a:t>
            </a:r>
            <a:r>
              <a:rPr lang="fr-CA"/>
              <a:t> »</a:t>
            </a:r>
          </a:p>
          <a:p>
            <a:pPr marL="914400" lvl="2" indent="0">
              <a:buNone/>
            </a:pPr>
            <a:endParaRPr lang="fr-CA" sz="1800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document.querySelector("#un").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("bye");</a:t>
            </a:r>
            <a:r>
              <a:rPr lang="fr-CA" sz="1800"/>
              <a:t> </a:t>
            </a:r>
            <a:r>
              <a:rPr lang="fr-CA" sz="1600"/>
              <a:t>   </a:t>
            </a:r>
          </a:p>
          <a:p>
            <a:pPr marL="914400" lvl="2" indent="0">
              <a:buNone/>
            </a:pPr>
            <a:r>
              <a:rPr lang="fr-CA"/>
              <a:t>// </a:t>
            </a:r>
            <a:r>
              <a:rPr lang="fr-CA" b="1">
                <a:solidFill>
                  <a:srgbClr val="FA4098"/>
                </a:solidFill>
              </a:rPr>
              <a:t>b</a:t>
            </a:r>
            <a:r>
              <a:rPr lang="fr-CA"/>
              <a:t> contient « </a:t>
            </a:r>
            <a:r>
              <a:rPr lang="fr-CA" b="1"/>
              <a:t>false</a:t>
            </a:r>
            <a:r>
              <a:rPr lang="fr-CA"/>
              <a:t> »</a:t>
            </a:r>
          </a:p>
          <a:p>
            <a:pPr marL="914400" lvl="2" indent="0">
              <a:buNone/>
            </a:pPr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CD8053-9D31-4B25-B899-E2CE0CFF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9BF16F-C2FA-4881-B1F6-FEFB1CB0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090" y="3127959"/>
            <a:ext cx="6954220" cy="362001"/>
          </a:xfrm>
          <a:prstGeom prst="rect">
            <a:avLst/>
          </a:prstGeom>
          <a:ln w="38100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4103809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921FFBD-C9B0-4F92-B63A-372DCB6B0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132284"/>
            <a:ext cx="10512000" cy="5026393"/>
          </a:xfrm>
        </p:spPr>
        <p:txBody>
          <a:bodyPr/>
          <a:lstStyle/>
          <a:p>
            <a:r>
              <a:rPr lang="fr-CA"/>
              <a:t> « </a:t>
            </a:r>
            <a:r>
              <a:rPr lang="fr-CA" b="1"/>
              <a:t>Vérifier</a:t>
            </a:r>
            <a:r>
              <a:rPr lang="fr-CA"/>
              <a:t> » si un élément </a:t>
            </a:r>
            <a:r>
              <a:rPr lang="fr-CA" b="1">
                <a:solidFill>
                  <a:srgbClr val="FA4098"/>
                </a:solidFill>
              </a:rPr>
              <a:t>possède</a:t>
            </a:r>
            <a:r>
              <a:rPr lang="fr-CA">
                <a:solidFill>
                  <a:srgbClr val="FA4098"/>
                </a:solidFill>
              </a:rPr>
              <a:t> une classe</a:t>
            </a:r>
          </a:p>
          <a:p>
            <a:pPr lvl="1"/>
            <a:r>
              <a:rPr lang="fr-CA"/>
              <a:t> 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</a:t>
            </a:r>
            <a:r>
              <a:rPr lang="fr-CA" sz="20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classList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20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contains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("nom_classe")</a:t>
            </a:r>
          </a:p>
          <a:p>
            <a:pPr lvl="1"/>
            <a:r>
              <a:rPr lang="fr-CA"/>
              <a:t> Exemple de fonction qui exploite classList.contains()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179AA0E-DEDB-43ED-A0BC-A0FB8C77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avec classes et attributs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C74D77-C887-4D0E-A30B-F0D00E813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78" y="2720489"/>
            <a:ext cx="5871044" cy="412808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949EEEA-ACDD-4F3F-80DE-418EB674A579}"/>
              </a:ext>
            </a:extLst>
          </p:cNvPr>
          <p:cNvSpPr txBox="1"/>
          <p:nvPr/>
        </p:nvSpPr>
        <p:spPr>
          <a:xfrm>
            <a:off x="1110720" y="3560833"/>
            <a:ext cx="996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39CD1"/>
                </a:solidFill>
              </a:rPr>
              <a:t>Si l’élément </a:t>
            </a:r>
            <a:r>
              <a:rPr lang="fr-CA">
                <a:solidFill>
                  <a:srgbClr val="FA4098"/>
                </a:solidFill>
              </a:rPr>
              <a:t>#texte</a:t>
            </a:r>
            <a:r>
              <a:rPr lang="fr-CA">
                <a:solidFill>
                  <a:srgbClr val="739CD1"/>
                </a:solidFill>
              </a:rPr>
              <a:t> possède la classe </a:t>
            </a:r>
            <a:r>
              <a:rPr lang="fr-CA" i="1"/>
              <a:t>sobre</a:t>
            </a:r>
            <a:r>
              <a:rPr lang="fr-CA">
                <a:solidFill>
                  <a:srgbClr val="739CD1"/>
                </a:solidFill>
              </a:rPr>
              <a:t>, son texte devient "Je possède la classe sobre </a:t>
            </a:r>
            <a:r>
              <a:rPr lang="en-CA">
                <a:solidFill>
                  <a:srgbClr val="739CD1"/>
                </a:solidFill>
              </a:rPr>
              <a:t>😏</a:t>
            </a:r>
            <a:r>
              <a:rPr lang="fr-CA">
                <a:solidFill>
                  <a:srgbClr val="739CD1"/>
                </a:solidFill>
              </a:rPr>
              <a:t>". Sinon, son texte devient "Je ne possède pas la classe sombre </a:t>
            </a:r>
            <a:r>
              <a:rPr lang="en-CA">
                <a:solidFill>
                  <a:srgbClr val="739CD1"/>
                </a:solidFill>
              </a:rPr>
              <a:t>😭</a:t>
            </a:r>
            <a:r>
              <a:rPr lang="fr-CA">
                <a:solidFill>
                  <a:srgbClr val="739CD1"/>
                </a:solidFill>
              </a:rPr>
              <a:t>".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F25DC5-99A3-4888-87C2-61559394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952" y="4251439"/>
            <a:ext cx="9228096" cy="2466307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37485092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8CCA7FB9EAE4D9797B5C1381037FC" ma:contentTypeVersion="9" ma:contentTypeDescription="Create a new document." ma:contentTypeScope="" ma:versionID="020e06b287671e86e91b3e1b12ab4816">
  <xsd:schema xmlns:xsd="http://www.w3.org/2001/XMLSchema" xmlns:xs="http://www.w3.org/2001/XMLSchema" xmlns:p="http://schemas.microsoft.com/office/2006/metadata/properties" xmlns:ns2="83ab252c-4429-4d3c-b354-a26bac7f17c4" targetNamespace="http://schemas.microsoft.com/office/2006/metadata/properties" ma:root="true" ma:fieldsID="a7531f0ded98428dc5aa0cd72d251711" ns2:_="">
    <xsd:import namespace="83ab252c-4429-4d3c-b354-a26bac7f1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b252c-4429-4d3c-b354-a26bac7f1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E3F59F-8B7A-4EC2-8311-A564B741F1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987DE-DDD6-4665-BEF3-EC8912D7F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ab252c-4429-4d3c-b354-a26bac7f1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70B228-6797-4658-8598-2B42192FD9A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13677</TotalTime>
  <Words>1608</Words>
  <Application>Microsoft Macintosh PowerPoint</Application>
  <PresentationFormat>Grand écran</PresentationFormat>
  <Paragraphs>284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Symbol</vt:lpstr>
      <vt:lpstr>Wingdings</vt:lpstr>
      <vt:lpstr>Thème Office</vt:lpstr>
      <vt:lpstr>Semaine 7</vt:lpstr>
      <vt:lpstr>Menu du jour</vt:lpstr>
      <vt:lpstr>DOM avec classes et attributs</vt:lpstr>
      <vt:lpstr>DOM avec classes et attributs</vt:lpstr>
      <vt:lpstr>DOM avec classes et attributs</vt:lpstr>
      <vt:lpstr>DOM avec classes et attributs</vt:lpstr>
      <vt:lpstr>DOM avec classes et attributs</vt:lpstr>
      <vt:lpstr>DOM avec classes et attributs</vt:lpstr>
      <vt:lpstr>DOM avec classes et attributs</vt:lpstr>
      <vt:lpstr>DOM avec classes et attributs</vt:lpstr>
      <vt:lpstr>DOM avec classes et attributs</vt:lpstr>
      <vt:lpstr>DOM avec classes et attributs</vt:lpstr>
      <vt:lpstr>DOM avec classes et attributs</vt:lpstr>
      <vt:lpstr>DOM avec classes et attributs</vt:lpstr>
      <vt:lpstr>DOM avec classes et attributs</vt:lpstr>
      <vt:lpstr>Astuce avec DOM </vt:lpstr>
      <vt:lpstr>Astuce avec DOM</vt:lpstr>
      <vt:lpstr>Boucles</vt:lpstr>
      <vt:lpstr>Boucles</vt:lpstr>
      <vt:lpstr>Boucles</vt:lpstr>
      <vt:lpstr>Boucles</vt:lpstr>
      <vt:lpstr>Boucles</vt:lpstr>
      <vt:lpstr>Boucles</vt:lpstr>
      <vt:lpstr>Boucles</vt:lpstr>
      <vt:lpstr>Boucles</vt:lpstr>
      <vt:lpstr>Boucles</vt:lpstr>
      <vt:lpstr>Boucles</vt:lpstr>
      <vt:lpstr>Boucles</vt:lpstr>
      <vt:lpstr>Boucles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</dc:creator>
  <cp:lastModifiedBy>Dupont Mathieu</cp:lastModifiedBy>
  <cp:revision>2768</cp:revision>
  <dcterms:created xsi:type="dcterms:W3CDTF">2021-06-05T18:50:42Z</dcterms:created>
  <dcterms:modified xsi:type="dcterms:W3CDTF">2022-10-06T17:27:58Z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0x01010062E8CCA7FB9EAE4D9797B5C1381037FC</vt:lpwstr>
  </property>
</Properties>
</file>