
<file path=[Content_Types].xml><?xml version="1.0" encoding="utf-8"?>
<Types xmlns="http://schemas.openxmlformats.org/package/2006/content-types">
  <Default Extension="bin" ContentType="image/unknown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91" r:id="rId7"/>
    <p:sldId id="290" r:id="rId8"/>
    <p:sldId id="321" r:id="rId9"/>
    <p:sldId id="322" r:id="rId10"/>
    <p:sldId id="323" r:id="rId11"/>
    <p:sldId id="311" r:id="rId12"/>
    <p:sldId id="260" r:id="rId13"/>
    <p:sldId id="262" r:id="rId14"/>
    <p:sldId id="263" r:id="rId15"/>
    <p:sldId id="264" r:id="rId16"/>
    <p:sldId id="265" r:id="rId17"/>
    <p:sldId id="266" r:id="rId18"/>
    <p:sldId id="267" r:id="rId19"/>
    <p:sldId id="293" r:id="rId20"/>
    <p:sldId id="268" r:id="rId21"/>
    <p:sldId id="294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261" r:id="rId32"/>
    <p:sldId id="269" r:id="rId33"/>
    <p:sldId id="270" r:id="rId34"/>
    <p:sldId id="271" r:id="rId35"/>
    <p:sldId id="272" r:id="rId36"/>
    <p:sldId id="289" r:id="rId37"/>
    <p:sldId id="280" r:id="rId38"/>
    <p:sldId id="292" r:id="rId39"/>
    <p:sldId id="273" r:id="rId40"/>
    <p:sldId id="275" r:id="rId41"/>
    <p:sldId id="299" r:id="rId42"/>
    <p:sldId id="276" r:id="rId43"/>
    <p:sldId id="277" r:id="rId44"/>
    <p:sldId id="300" r:id="rId45"/>
    <p:sldId id="274" r:id="rId46"/>
    <p:sldId id="297" r:id="rId47"/>
    <p:sldId id="298" r:id="rId48"/>
    <p:sldId id="295" r:id="rId49"/>
    <p:sldId id="296" r:id="rId50"/>
    <p:sldId id="281" r:id="rId51"/>
    <p:sldId id="302" r:id="rId52"/>
    <p:sldId id="307" r:id="rId53"/>
    <p:sldId id="286" r:id="rId54"/>
    <p:sldId id="306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73D1"/>
    <a:srgbClr val="FA4098"/>
    <a:srgbClr val="739CD1"/>
    <a:srgbClr val="7385D1"/>
    <a:srgbClr val="73B3D1"/>
    <a:srgbClr val="FA4840"/>
    <a:srgbClr val="B177BF"/>
    <a:srgbClr val="BF779D"/>
    <a:srgbClr val="797CDE"/>
    <a:srgbClr val="F27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201" autoAdjust="0"/>
    <p:restoredTop sz="94660"/>
  </p:normalViewPr>
  <p:slideViewPr>
    <p:cSldViewPr snapToGrid="0">
      <p:cViewPr varScale="1">
        <p:scale>
          <a:sx n="86" d="100"/>
          <a:sy n="86" d="100"/>
        </p:scale>
        <p:origin x="98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119689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la programmation</a:t>
            </a: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2024-08-21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jp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6.png"/><Relationship Id="rId7" Type="http://schemas.openxmlformats.org/officeDocument/2006/relationships/image" Target="../media/image109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9" Type="http://schemas.openxmlformats.org/officeDocument/2006/relationships/image" Target="../media/image1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microsoft.com/fr-ca/microsoft-365/onedrive/online-cloud-storage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Semaine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Environnement de travail et introduction à JavaScript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3"/>
            <a:ext cx="10512000" cy="1903524"/>
          </a:xfrm>
        </p:spPr>
        <p:txBody>
          <a:bodyPr/>
          <a:lstStyle/>
          <a:p>
            <a:r>
              <a:rPr lang="fr-CA"/>
              <a:t> </a:t>
            </a:r>
            <a:r>
              <a:rPr lang="fr-CA" b="1"/>
              <a:t>Arborescence</a:t>
            </a:r>
            <a:r>
              <a:rPr lang="fr-CA"/>
              <a:t> de dossiers</a:t>
            </a:r>
          </a:p>
          <a:p>
            <a:pPr lvl="1"/>
            <a:r>
              <a:rPr lang="fr-CA"/>
              <a:t> La </a:t>
            </a:r>
            <a:r>
              <a:rPr lang="fr-CA" i="1">
                <a:solidFill>
                  <a:srgbClr val="73B3D1"/>
                </a:solidFill>
              </a:rPr>
              <a:t>racine</a:t>
            </a:r>
            <a:r>
              <a:rPr lang="fr-CA"/>
              <a:t> : C’est le tout début de l’arborescence, le « dossier qui contient tous les dossiers »</a:t>
            </a:r>
          </a:p>
          <a:p>
            <a:pPr lvl="2"/>
            <a:r>
              <a:rPr lang="fr-CA"/>
              <a:t> Sur </a:t>
            </a:r>
            <a:r>
              <a:rPr lang="fr-CA" b="1"/>
              <a:t>Windows 10</a:t>
            </a:r>
            <a:r>
              <a:rPr lang="fr-CA"/>
              <a:t>, il est nommé « </a:t>
            </a:r>
            <a:r>
              <a:rPr lang="fr-CA" b="1">
                <a:solidFill>
                  <a:srgbClr val="FA4098"/>
                </a:solidFill>
              </a:rPr>
              <a:t>Ce PC </a:t>
            </a:r>
            <a:r>
              <a:rPr lang="fr-CA"/>
              <a:t>», par exemple.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C3651EF-0066-41B1-AD01-260ABCA2F241}"/>
              </a:ext>
            </a:extLst>
          </p:cNvPr>
          <p:cNvSpPr txBox="1"/>
          <p:nvPr/>
        </p:nvSpPr>
        <p:spPr>
          <a:xfrm>
            <a:off x="210194" y="3154453"/>
            <a:ext cx="2380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>
                <a:solidFill>
                  <a:srgbClr val="7385D1"/>
                </a:solidFill>
              </a:rPr>
              <a:t>Dossier racine : « Ce PC »</a:t>
            </a:r>
          </a:p>
        </p:txBody>
      </p:sp>
      <p:sp>
        <p:nvSpPr>
          <p:cNvPr id="17" name="Espace réservé du contenu 1">
            <a:extLst>
              <a:ext uri="{FF2B5EF4-FFF2-40B4-BE49-F238E27FC236}">
                <a16:creationId xmlns:a16="http://schemas.microsoft.com/office/drawing/2014/main" id="{84BE9252-5125-4A99-ABE2-F2A5399FDB75}"/>
              </a:ext>
            </a:extLst>
          </p:cNvPr>
          <p:cNvSpPr txBox="1">
            <a:spLocks/>
          </p:cNvSpPr>
          <p:nvPr/>
        </p:nvSpPr>
        <p:spPr>
          <a:xfrm>
            <a:off x="5035297" y="3425952"/>
            <a:ext cx="6757534" cy="2926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v"/>
              <a:defRPr sz="2800" kern="1200">
                <a:solidFill>
                  <a:srgbClr val="7385D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mbol" panose="05050102010706020507" pitchFamily="18" charset="2"/>
              <a:buChar char="¨"/>
              <a:defRPr sz="2400" kern="1200">
                <a:solidFill>
                  <a:srgbClr val="7385D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sz="2000" kern="1200">
                <a:solidFill>
                  <a:srgbClr val="7385D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7385D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7385D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2400" dirty="0"/>
              <a:t> Dans cet exemple, il y a deux « Disques » (</a:t>
            </a:r>
            <a:r>
              <a:rPr lang="fr-CA" sz="2400" b="1" dirty="0">
                <a:solidFill>
                  <a:srgbClr val="FA4098"/>
                </a:solidFill>
              </a:rPr>
              <a:t>C:</a:t>
            </a:r>
            <a:r>
              <a:rPr lang="fr-CA" sz="2400" dirty="0"/>
              <a:t> et </a:t>
            </a:r>
            <a:r>
              <a:rPr lang="fr-CA" sz="2400" b="1" dirty="0">
                <a:solidFill>
                  <a:srgbClr val="FA4098"/>
                </a:solidFill>
              </a:rPr>
              <a:t>D:</a:t>
            </a:r>
            <a:r>
              <a:rPr lang="fr-CA" sz="2400" dirty="0"/>
              <a:t>)</a:t>
            </a:r>
          </a:p>
          <a:p>
            <a:pPr lvl="1"/>
            <a:r>
              <a:rPr lang="fr-CA" sz="1800" dirty="0"/>
              <a:t> Ce sont les deux disques qui stockent les fichiers et données de l’ordinateur !</a:t>
            </a:r>
          </a:p>
          <a:p>
            <a:pPr lvl="1"/>
            <a:r>
              <a:rPr lang="fr-CA" sz="1800" dirty="0"/>
              <a:t> Généralement, il n’y a qu’un seul disque (Le </a:t>
            </a:r>
            <a:r>
              <a:rPr lang="fr-CA" sz="1800" b="1" dirty="0">
                <a:solidFill>
                  <a:srgbClr val="FA4098"/>
                </a:solidFill>
              </a:rPr>
              <a:t>C:</a:t>
            </a:r>
            <a:r>
              <a:rPr lang="fr-CA" sz="1800" dirty="0"/>
              <a:t>)</a:t>
            </a:r>
          </a:p>
          <a:p>
            <a:pPr lvl="1"/>
            <a:r>
              <a:rPr lang="fr-CA" sz="1800" dirty="0"/>
              <a:t> Si on branchait une </a:t>
            </a:r>
            <a:r>
              <a:rPr lang="fr-CA" sz="1800" b="1" dirty="0">
                <a:solidFill>
                  <a:srgbClr val="73B3D1"/>
                </a:solidFill>
              </a:rPr>
              <a:t>clé USB </a:t>
            </a:r>
            <a:r>
              <a:rPr lang="fr-CA" sz="1800" dirty="0"/>
              <a:t>dans l’ordinateur, on verrait qu’un nouveau « </a:t>
            </a:r>
            <a:r>
              <a:rPr lang="fr-CA" sz="1800" b="1" dirty="0"/>
              <a:t>Disque</a:t>
            </a:r>
            <a:r>
              <a:rPr lang="fr-CA" sz="1800" dirty="0"/>
              <a:t> » apparaîtrait. (</a:t>
            </a:r>
            <a:r>
              <a:rPr lang="fr-CA" sz="1800" b="1" dirty="0">
                <a:solidFill>
                  <a:srgbClr val="FA4098"/>
                </a:solidFill>
              </a:rPr>
              <a:t>E:</a:t>
            </a:r>
            <a:r>
              <a:rPr lang="fr-CA" sz="1800" dirty="0"/>
              <a:t>, </a:t>
            </a:r>
            <a:r>
              <a:rPr lang="fr-CA" sz="1800" b="1" dirty="0">
                <a:solidFill>
                  <a:srgbClr val="FA4098"/>
                </a:solidFill>
              </a:rPr>
              <a:t>F:</a:t>
            </a:r>
            <a:r>
              <a:rPr lang="fr-CA" sz="1800" dirty="0"/>
              <a:t>, </a:t>
            </a:r>
            <a:r>
              <a:rPr lang="fr-CA" sz="1800" b="1" dirty="0">
                <a:solidFill>
                  <a:srgbClr val="FA4098"/>
                </a:solidFill>
              </a:rPr>
              <a:t>G:</a:t>
            </a:r>
            <a:r>
              <a:rPr lang="fr-CA" sz="1800" dirty="0"/>
              <a:t>, ou autre ...)</a:t>
            </a:r>
          </a:p>
          <a:p>
            <a:pPr lvl="1"/>
            <a:endParaRPr lang="fr-CA" sz="2800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6AB7D05-1731-4C55-9034-D71AE574B3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333" y="3535882"/>
            <a:ext cx="4586933" cy="1294267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80CE0D1-7EC2-49AB-A3C3-F33C16DBC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711" y="5146996"/>
            <a:ext cx="662178" cy="662178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06497011-75D5-4917-9F81-D6AE33732509}"/>
              </a:ext>
            </a:extLst>
          </p:cNvPr>
          <p:cNvSpPr txBox="1"/>
          <p:nvPr/>
        </p:nvSpPr>
        <p:spPr>
          <a:xfrm>
            <a:off x="2158218" y="4993107"/>
            <a:ext cx="865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>
                <a:solidFill>
                  <a:srgbClr val="7385D1"/>
                </a:solidFill>
              </a:rPr>
              <a:t> Ce PC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D3A417CE-5882-4380-94C8-7624921BC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67" y="6076856"/>
            <a:ext cx="525306" cy="52530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F96723AC-7619-40A6-ACB1-5F977CD3907A}"/>
              </a:ext>
            </a:extLst>
          </p:cNvPr>
          <p:cNvSpPr txBox="1"/>
          <p:nvPr/>
        </p:nvSpPr>
        <p:spPr>
          <a:xfrm>
            <a:off x="1263249" y="6500171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Disque local (</a:t>
            </a:r>
            <a:r>
              <a:rPr lang="fr-CA" sz="1200" b="1">
                <a:solidFill>
                  <a:srgbClr val="FA4098"/>
                </a:solidFill>
              </a:rPr>
              <a:t>C:</a:t>
            </a:r>
            <a:r>
              <a:rPr lang="fr-CA" sz="1200" b="1">
                <a:solidFill>
                  <a:srgbClr val="7385D1"/>
                </a:solidFill>
              </a:rPr>
              <a:t>)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138A9374-F12F-4B02-9CAC-EAD9F7056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709" y="6076856"/>
            <a:ext cx="525306" cy="5253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9744D6B0-A1AB-4994-8D54-8D7DEAD69391}"/>
              </a:ext>
            </a:extLst>
          </p:cNvPr>
          <p:cNvSpPr txBox="1"/>
          <p:nvPr/>
        </p:nvSpPr>
        <p:spPr>
          <a:xfrm>
            <a:off x="2587991" y="6500171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Disque D (</a:t>
            </a:r>
            <a:r>
              <a:rPr lang="fr-CA" sz="1200" b="1">
                <a:solidFill>
                  <a:srgbClr val="FA4098"/>
                </a:solidFill>
              </a:rPr>
              <a:t>D:</a:t>
            </a:r>
            <a:r>
              <a:rPr lang="fr-CA" sz="1200" b="1">
                <a:solidFill>
                  <a:srgbClr val="7385D1"/>
                </a:solidFill>
              </a:rPr>
              <a:t>)</a:t>
            </a:r>
          </a:p>
        </p:txBody>
      </p:sp>
      <p:cxnSp>
        <p:nvCxnSpPr>
          <p:cNvPr id="26" name="Connecteur : en angle 25">
            <a:extLst>
              <a:ext uri="{FF2B5EF4-FFF2-40B4-BE49-F238E27FC236}">
                <a16:creationId xmlns:a16="http://schemas.microsoft.com/office/drawing/2014/main" id="{E7EA6B50-7A13-4F36-98DD-1A75849921B9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 rot="5400000">
            <a:off x="2124369" y="5610425"/>
            <a:ext cx="267682" cy="665180"/>
          </a:xfrm>
          <a:prstGeom prst="bentConnector3">
            <a:avLst>
              <a:gd name="adj1" fmla="val 31781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 : en angle 28">
            <a:extLst>
              <a:ext uri="{FF2B5EF4-FFF2-40B4-BE49-F238E27FC236}">
                <a16:creationId xmlns:a16="http://schemas.microsoft.com/office/drawing/2014/main" id="{4C3B247A-4FF4-4647-BE40-A911D6D7F18F}"/>
              </a:ext>
            </a:extLst>
          </p:cNvPr>
          <p:cNvCxnSpPr>
            <a:cxnSpLocks/>
            <a:stCxn id="20" idx="2"/>
            <a:endCxn id="24" idx="0"/>
          </p:cNvCxnSpPr>
          <p:nvPr/>
        </p:nvCxnSpPr>
        <p:spPr>
          <a:xfrm rot="16200000" flipH="1">
            <a:off x="2786740" y="5613234"/>
            <a:ext cx="267682" cy="659562"/>
          </a:xfrm>
          <a:prstGeom prst="bentConnector3">
            <a:avLst>
              <a:gd name="adj1" fmla="val 31781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945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5977128" cy="5026393"/>
          </a:xfrm>
        </p:spPr>
        <p:txBody>
          <a:bodyPr/>
          <a:lstStyle/>
          <a:p>
            <a:r>
              <a:rPr lang="fr-CA"/>
              <a:t> </a:t>
            </a:r>
            <a:r>
              <a:rPr lang="fr-CA" b="1"/>
              <a:t>Créer un dossier</a:t>
            </a:r>
          </a:p>
          <a:p>
            <a:pPr lvl="1"/>
            <a:r>
              <a:rPr lang="fr-CA"/>
              <a:t> Se rendre au dossier dans lequel on souhaite ajouter un dossier.</a:t>
            </a:r>
          </a:p>
          <a:p>
            <a:pPr lvl="1"/>
            <a:r>
              <a:rPr lang="fr-CA"/>
              <a:t> Faire un </a:t>
            </a:r>
            <a:r>
              <a:rPr lang="fr-CA" b="1">
                <a:solidFill>
                  <a:srgbClr val="FA4098"/>
                </a:solidFill>
              </a:rPr>
              <a:t>clic-droit</a:t>
            </a:r>
            <a:r>
              <a:rPr lang="fr-CA"/>
              <a:t> sur le fond blanc du dossier, puis...</a:t>
            </a:r>
          </a:p>
          <a:p>
            <a:pPr lvl="2"/>
            <a:r>
              <a:rPr lang="fr-CA"/>
              <a:t> Choisir « </a:t>
            </a:r>
            <a:r>
              <a:rPr lang="fr-CA" b="1">
                <a:solidFill>
                  <a:srgbClr val="73B3D1"/>
                </a:solidFill>
              </a:rPr>
              <a:t>Nouveau → Dossier</a:t>
            </a:r>
            <a:r>
              <a:rPr lang="fr-CA"/>
              <a:t> »</a:t>
            </a:r>
          </a:p>
          <a:p>
            <a:pPr lvl="2"/>
            <a:r>
              <a:rPr lang="fr-CA"/>
              <a:t> Nommez-le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E5C376C-8098-4C4E-8441-24B04B816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413" y="1399952"/>
            <a:ext cx="5001064" cy="4563653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3E4A8B9-EAB7-40BA-AD4B-7EF1D380031A}"/>
              </a:ext>
            </a:extLst>
          </p:cNvPr>
          <p:cNvSpPr txBox="1"/>
          <p:nvPr/>
        </p:nvSpPr>
        <p:spPr>
          <a:xfrm>
            <a:off x="9726287" y="3078993"/>
            <a:ext cx="16275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 dirty="0">
                <a:solidFill>
                  <a:srgbClr val="FA4098"/>
                </a:solidFill>
              </a:rPr>
              <a:t>Clic droit ici, sur le fond blanc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300BE6F-93B8-4AF8-8E7E-9FD44B99FC68}"/>
              </a:ext>
            </a:extLst>
          </p:cNvPr>
          <p:cNvSpPr txBox="1"/>
          <p:nvPr/>
        </p:nvSpPr>
        <p:spPr>
          <a:xfrm>
            <a:off x="4718304" y="4352909"/>
            <a:ext cx="12894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>
                <a:solidFill>
                  <a:srgbClr val="FA4098"/>
                </a:solidFill>
              </a:rPr>
              <a:t>Alternative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062DBB-4B67-4036-B23B-8D64DD9208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107" y="4846575"/>
            <a:ext cx="5318553" cy="1897063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614C84D-B381-4A6E-BEF4-55433E589D94}"/>
              </a:ext>
            </a:extLst>
          </p:cNvPr>
          <p:cNvSpPr/>
          <p:nvPr/>
        </p:nvSpPr>
        <p:spPr>
          <a:xfrm>
            <a:off x="4718304" y="5024821"/>
            <a:ext cx="445008" cy="682607"/>
          </a:xfrm>
          <a:prstGeom prst="rect">
            <a:avLst/>
          </a:prstGeom>
          <a:noFill/>
          <a:ln w="28575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923D494-2187-45B6-B8FB-38BD9CD909F4}"/>
              </a:ext>
            </a:extLst>
          </p:cNvPr>
          <p:cNvCxnSpPr>
            <a:cxnSpLocks/>
          </p:cNvCxnSpPr>
          <p:nvPr/>
        </p:nvCxnSpPr>
        <p:spPr>
          <a:xfrm flipH="1">
            <a:off x="4947405" y="4645152"/>
            <a:ext cx="215907" cy="33553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9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/>
              <a:t>Extensions</a:t>
            </a:r>
            <a:r>
              <a:rPr lang="fr-CA"/>
              <a:t> de fichier</a:t>
            </a:r>
          </a:p>
          <a:p>
            <a:pPr lvl="1"/>
            <a:r>
              <a:rPr lang="fr-CA"/>
              <a:t> Indiquent le </a:t>
            </a:r>
            <a:r>
              <a:rPr lang="fr-CA" b="1">
                <a:solidFill>
                  <a:srgbClr val="FA4098"/>
                </a:solidFill>
              </a:rPr>
              <a:t>type de fichier</a:t>
            </a:r>
            <a:r>
              <a:rPr lang="fr-CA"/>
              <a:t> d’un document. Quelques exemples ...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.pptx</a:t>
            </a:r>
            <a:r>
              <a:rPr lang="fr-CA"/>
              <a:t> : Présentation Microsoft Powerpoint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.pdf </a:t>
            </a:r>
            <a:r>
              <a:rPr lang="fr-CA"/>
              <a:t>: Document texte / image non modifiable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.png </a:t>
            </a:r>
            <a:r>
              <a:rPr lang="fr-CA"/>
              <a:t>(Ou encore </a:t>
            </a:r>
            <a:r>
              <a:rPr lang="fr-CA" b="1">
                <a:solidFill>
                  <a:srgbClr val="73B3D1"/>
                </a:solidFill>
              </a:rPr>
              <a:t>.jpeg</a:t>
            </a:r>
            <a:r>
              <a:rPr lang="fr-CA"/>
              <a:t>, </a:t>
            </a:r>
            <a:r>
              <a:rPr lang="fr-CA" b="1">
                <a:solidFill>
                  <a:srgbClr val="73B3D1"/>
                </a:solidFill>
              </a:rPr>
              <a:t>.bmp</a:t>
            </a:r>
            <a:r>
              <a:rPr lang="fr-CA"/>
              <a:t>, </a:t>
            </a:r>
            <a:r>
              <a:rPr lang="fr-CA" b="1">
                <a:solidFill>
                  <a:srgbClr val="73B3D1"/>
                </a:solidFill>
              </a:rPr>
              <a:t>.gif</a:t>
            </a:r>
            <a:r>
              <a:rPr lang="fr-CA"/>
              <a:t>, etc.) : Image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.docx </a:t>
            </a:r>
            <a:r>
              <a:rPr lang="fr-CA"/>
              <a:t>: Document texte avec Microsoft Word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.txt </a:t>
            </a:r>
            <a:r>
              <a:rPr lang="fr-CA"/>
              <a:t>: Simple fichier de texte</a:t>
            </a:r>
          </a:p>
          <a:p>
            <a:pPr lvl="1"/>
            <a:r>
              <a:rPr lang="fr-CA"/>
              <a:t> Les icônes à gauche des fichiers peuvent également indiquer le </a:t>
            </a:r>
            <a:r>
              <a:rPr lang="fr-CA" b="1">
                <a:solidFill>
                  <a:srgbClr val="FA4098"/>
                </a:solidFill>
              </a:rPr>
              <a:t>type</a:t>
            </a:r>
            <a:r>
              <a:rPr lang="fr-CA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196AADE-194A-4ACB-92E4-0ECAA2933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877" y="4231472"/>
            <a:ext cx="5863363" cy="2060800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B0D3FE36-9B20-4CDB-BD6E-EA6B7A7ECB16}"/>
              </a:ext>
            </a:extLst>
          </p:cNvPr>
          <p:cNvCxnSpPr>
            <a:cxnSpLocks/>
          </p:cNvCxnSpPr>
          <p:nvPr/>
        </p:nvCxnSpPr>
        <p:spPr>
          <a:xfrm>
            <a:off x="1091184" y="4626864"/>
            <a:ext cx="487680" cy="38576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77FC6AFD-3D8B-4B91-86E1-7B572BC6AD52}"/>
              </a:ext>
            </a:extLst>
          </p:cNvPr>
          <p:cNvSpPr/>
          <p:nvPr/>
        </p:nvSpPr>
        <p:spPr>
          <a:xfrm>
            <a:off x="2609088" y="5012630"/>
            <a:ext cx="365760" cy="249242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94707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/>
              <a:t>Extensions</a:t>
            </a:r>
            <a:r>
              <a:rPr lang="fr-CA"/>
              <a:t> de fichier</a:t>
            </a:r>
          </a:p>
          <a:p>
            <a:pPr lvl="1"/>
            <a:r>
              <a:rPr lang="fr-CA"/>
              <a:t>  Assurez-vous d’afficher les </a:t>
            </a:r>
            <a:r>
              <a:rPr lang="fr-CA">
                <a:solidFill>
                  <a:srgbClr val="FA4098"/>
                </a:solidFill>
              </a:rPr>
              <a:t>extensions de fichier </a:t>
            </a:r>
            <a:r>
              <a:rPr lang="fr-CA"/>
              <a:t>s’ils sont cachés. </a:t>
            </a:r>
            <a:r>
              <a:rPr lang="en-CA"/>
              <a:t>🙈</a:t>
            </a:r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endParaRPr lang="fr-CA"/>
          </a:p>
          <a:p>
            <a:pPr lvl="1"/>
            <a:r>
              <a:rPr lang="fr-CA"/>
              <a:t> Sinon il peut être difficile de différencier certains types ...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4BCA0B-0EAA-427D-B7AC-129BB7AA7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863" y="2155199"/>
            <a:ext cx="7878274" cy="1362265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44C79EB-C4F2-40D1-97CA-B2C55A8B2A51}"/>
              </a:ext>
            </a:extLst>
          </p:cNvPr>
          <p:cNvCxnSpPr>
            <a:cxnSpLocks/>
          </p:cNvCxnSpPr>
          <p:nvPr/>
        </p:nvCxnSpPr>
        <p:spPr>
          <a:xfrm flipH="1">
            <a:off x="8101584" y="1998132"/>
            <a:ext cx="329184" cy="83819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A7AFF293-B206-4B47-BE62-3C2A11D9D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1820" y="4522091"/>
            <a:ext cx="1695687" cy="1352739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02523D4-DCFE-4574-A646-F7A155588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017" y="4521217"/>
            <a:ext cx="1971950" cy="1333686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sp>
        <p:nvSpPr>
          <p:cNvPr id="14" name="Flèche : double flèche horizontale 13">
            <a:extLst>
              <a:ext uri="{FF2B5EF4-FFF2-40B4-BE49-F238E27FC236}">
                <a16:creationId xmlns:a16="http://schemas.microsoft.com/office/drawing/2014/main" id="{6DD4E317-15BF-4020-9D71-3E41C41A0828}"/>
              </a:ext>
            </a:extLst>
          </p:cNvPr>
          <p:cNvSpPr/>
          <p:nvPr/>
        </p:nvSpPr>
        <p:spPr>
          <a:xfrm>
            <a:off x="5352288" y="4773915"/>
            <a:ext cx="1517904" cy="835152"/>
          </a:xfrm>
          <a:prstGeom prst="left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CF00D09-EC20-4C5C-BD14-82A52A0E1438}"/>
              </a:ext>
            </a:extLst>
          </p:cNvPr>
          <p:cNvSpPr txBox="1"/>
          <p:nvPr/>
        </p:nvSpPr>
        <p:spPr>
          <a:xfrm>
            <a:off x="2045090" y="3514643"/>
            <a:ext cx="7629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>
                <a:solidFill>
                  <a:srgbClr val="7385D1"/>
                </a:solidFill>
              </a:rPr>
              <a:t>Le menu « </a:t>
            </a:r>
            <a:r>
              <a:rPr lang="fr-CA" sz="1400" b="1">
                <a:solidFill>
                  <a:srgbClr val="FA4098"/>
                </a:solidFill>
              </a:rPr>
              <a:t>Affichage</a:t>
            </a:r>
            <a:r>
              <a:rPr lang="fr-CA" sz="1400">
                <a:solidFill>
                  <a:srgbClr val="7385D1"/>
                </a:solidFill>
              </a:rPr>
              <a:t> » est disponible depuis n’importe quel dossier !</a:t>
            </a:r>
          </a:p>
        </p:txBody>
      </p:sp>
    </p:spTree>
    <p:extLst>
      <p:ext uri="{BB962C8B-B14F-4D97-AF65-F5344CB8AC3E}">
        <p14:creationId xmlns:p14="http://schemas.microsoft.com/office/powerpoint/2010/main" val="1429760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Compression</a:t>
            </a:r>
            <a:r>
              <a:rPr lang="fr-CA" dirty="0"/>
              <a:t> de fichier</a:t>
            </a:r>
          </a:p>
          <a:p>
            <a:pPr lvl="1"/>
            <a:r>
              <a:rPr lang="fr-CA" dirty="0"/>
              <a:t> C’est une action qui permet de « </a:t>
            </a:r>
            <a:r>
              <a:rPr lang="fr-CA" b="1" dirty="0">
                <a:solidFill>
                  <a:srgbClr val="73B3D1"/>
                </a:solidFill>
              </a:rPr>
              <a:t>regrouper des fichiers / dossiers </a:t>
            </a:r>
            <a:r>
              <a:rPr lang="fr-CA" dirty="0"/>
              <a:t>»</a:t>
            </a:r>
          </a:p>
          <a:p>
            <a:pPr lvl="2"/>
            <a:r>
              <a:rPr lang="fr-CA" dirty="0"/>
              <a:t> </a:t>
            </a:r>
            <a:r>
              <a:rPr lang="fr-CA" b="1" dirty="0"/>
              <a:t>Réduit</a:t>
            </a:r>
            <a:r>
              <a:rPr lang="fr-CA" dirty="0"/>
              <a:t> potentiellement </a:t>
            </a:r>
            <a:r>
              <a:rPr lang="fr-CA" b="1" dirty="0"/>
              <a:t>leur taille </a:t>
            </a:r>
            <a:r>
              <a:rPr lang="fr-CA" dirty="0"/>
              <a:t>(ils prendront moins d’espace en mémoire)</a:t>
            </a:r>
          </a:p>
          <a:p>
            <a:pPr lvl="2"/>
            <a:r>
              <a:rPr lang="fr-CA" dirty="0"/>
              <a:t> Permet de « </a:t>
            </a:r>
            <a:r>
              <a:rPr lang="fr-CA" b="1" dirty="0">
                <a:solidFill>
                  <a:srgbClr val="73B3D1"/>
                </a:solidFill>
              </a:rPr>
              <a:t>Partager</a:t>
            </a:r>
            <a:r>
              <a:rPr lang="fr-CA" dirty="0"/>
              <a:t> » / « </a:t>
            </a:r>
            <a:r>
              <a:rPr lang="fr-CA" b="1" dirty="0">
                <a:solidFill>
                  <a:srgbClr val="73B3D1"/>
                </a:solidFill>
              </a:rPr>
              <a:t>Envoyer</a:t>
            </a:r>
            <a:r>
              <a:rPr lang="fr-CA" dirty="0"/>
              <a:t> » un ou plusieurs dossiers et leur contenu. Par exemple...</a:t>
            </a:r>
          </a:p>
          <a:p>
            <a:pPr lvl="3"/>
            <a:r>
              <a:rPr lang="fr-CA" dirty="0"/>
              <a:t>L’</a:t>
            </a:r>
            <a:r>
              <a:rPr lang="fr-CA" dirty="0" err="1"/>
              <a:t>upload</a:t>
            </a:r>
            <a:r>
              <a:rPr lang="fr-CA" dirty="0"/>
              <a:t> / le téléverser sur Teams</a:t>
            </a:r>
            <a:r>
              <a:rPr lang="en-CA" dirty="0"/>
              <a:t> 👨‍🎓</a:t>
            </a:r>
            <a:endParaRPr lang="fr-CA" dirty="0"/>
          </a:p>
          <a:p>
            <a:pPr lvl="3"/>
            <a:r>
              <a:rPr lang="fr-CA" dirty="0"/>
              <a:t>L’envoyer par courriel</a:t>
            </a:r>
            <a:r>
              <a:rPr lang="en-CA" dirty="0"/>
              <a:t> 📧</a:t>
            </a:r>
            <a:endParaRPr lang="fr-CA" dirty="0"/>
          </a:p>
          <a:p>
            <a:pPr lvl="3"/>
            <a:r>
              <a:rPr lang="fr-CA" dirty="0"/>
              <a:t>Le stocker dans le Cloud (One Drive, Google Drive, etc.) </a:t>
            </a:r>
            <a:r>
              <a:rPr lang="en-CA" dirty="0"/>
              <a:t>⛅</a:t>
            </a:r>
            <a:endParaRPr lang="fr-CA" dirty="0"/>
          </a:p>
          <a:p>
            <a:pPr lvl="2"/>
            <a:r>
              <a:rPr lang="fr-CA" dirty="0"/>
              <a:t> Lorsque </a:t>
            </a:r>
            <a:r>
              <a:rPr lang="fr-CA" b="1" dirty="0"/>
              <a:t>compressés</a:t>
            </a:r>
            <a:r>
              <a:rPr lang="fr-CA" dirty="0"/>
              <a:t>, les fichiers ne peuvent pas toujours être utilisés !</a:t>
            </a:r>
          </a:p>
          <a:p>
            <a:pPr lvl="3"/>
            <a:r>
              <a:rPr lang="fr-CA" dirty="0"/>
              <a:t> Il faut d’abord les « </a:t>
            </a:r>
            <a:r>
              <a:rPr lang="fr-CA" b="1" dirty="0">
                <a:solidFill>
                  <a:srgbClr val="FA4098"/>
                </a:solidFill>
              </a:rPr>
              <a:t>décompresser</a:t>
            </a:r>
            <a:r>
              <a:rPr lang="fr-CA" dirty="0">
                <a:solidFill>
                  <a:srgbClr val="FA4098"/>
                </a:solidFill>
              </a:rPr>
              <a:t> </a:t>
            </a:r>
            <a:r>
              <a:rPr lang="fr-CA" dirty="0"/>
              <a:t>».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CEB3FE-5C07-443C-B414-0564D62CA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87" y="4658989"/>
            <a:ext cx="525306" cy="52530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9EBD9C4-E682-44FB-AE4F-0BB7218EF481}"/>
              </a:ext>
            </a:extLst>
          </p:cNvPr>
          <p:cNvSpPr txBox="1"/>
          <p:nvPr/>
        </p:nvSpPr>
        <p:spPr>
          <a:xfrm>
            <a:off x="2106469" y="5082304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allo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1652A3-C2CF-4B4D-8AFA-CD8EBFB1C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87" y="6027717"/>
            <a:ext cx="525306" cy="52530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70DF73C-2F74-4DCB-8F2B-A0550D9EC1FB}"/>
              </a:ext>
            </a:extLst>
          </p:cNvPr>
          <p:cNvSpPr txBox="1"/>
          <p:nvPr/>
        </p:nvSpPr>
        <p:spPr>
          <a:xfrm>
            <a:off x="2106469" y="6451032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devoirs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7990E9-CA71-4B2E-BF96-EDE32DCE0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87" y="5341749"/>
            <a:ext cx="525306" cy="52530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3D7C9D2-E363-43CE-B19E-DA9C60285529}"/>
              </a:ext>
            </a:extLst>
          </p:cNvPr>
          <p:cNvSpPr txBox="1"/>
          <p:nvPr/>
        </p:nvSpPr>
        <p:spPr>
          <a:xfrm>
            <a:off x="2106469" y="5765064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sus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9EE269-FD36-433E-9A06-006687BD8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60" y="5236791"/>
            <a:ext cx="825500" cy="8255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C0031C2-278B-4BE9-9F93-95D8FABF5C1F}"/>
              </a:ext>
            </a:extLst>
          </p:cNvPr>
          <p:cNvSpPr txBox="1"/>
          <p:nvPr/>
        </p:nvSpPr>
        <p:spPr>
          <a:xfrm>
            <a:off x="3776428" y="6038125"/>
            <a:ext cx="1739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dossier_compressé.zip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5DEFD81A-144F-4318-911F-D28D719A0202}"/>
              </a:ext>
            </a:extLst>
          </p:cNvPr>
          <p:cNvCxnSpPr>
            <a:cxnSpLocks/>
          </p:cNvCxnSpPr>
          <p:nvPr/>
        </p:nvCxnSpPr>
        <p:spPr>
          <a:xfrm>
            <a:off x="3098024" y="4921642"/>
            <a:ext cx="1086836" cy="451488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F10823E-2DA6-42A9-89DA-365F7512AEA3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3091866" y="5635258"/>
            <a:ext cx="1092994" cy="1428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7572113C-38EF-4D05-8BC1-5B76894B7FF9}"/>
              </a:ext>
            </a:extLst>
          </p:cNvPr>
          <p:cNvCxnSpPr>
            <a:cxnSpLocks/>
          </p:cNvCxnSpPr>
          <p:nvPr/>
        </p:nvCxnSpPr>
        <p:spPr>
          <a:xfrm flipV="1">
            <a:off x="3101601" y="5925496"/>
            <a:ext cx="1083259" cy="41934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9639C3F7-E9E7-40E9-9352-2B7F4ACD6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338" y="4658814"/>
            <a:ext cx="525306" cy="5253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D4D47BBC-E2E2-4B47-9A95-A132CFA2DD11}"/>
              </a:ext>
            </a:extLst>
          </p:cNvPr>
          <p:cNvSpPr txBox="1"/>
          <p:nvPr/>
        </p:nvSpPr>
        <p:spPr>
          <a:xfrm>
            <a:off x="8660620" y="5082129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allo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41743A9-DACF-4630-996E-95D3A834A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338" y="6027542"/>
            <a:ext cx="525306" cy="52530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C95BD68-33AC-451D-9E10-4DE849A76B4E}"/>
              </a:ext>
            </a:extLst>
          </p:cNvPr>
          <p:cNvSpPr txBox="1"/>
          <p:nvPr/>
        </p:nvSpPr>
        <p:spPr>
          <a:xfrm>
            <a:off x="8660620" y="6450857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devoirs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FB0B70F-0A9E-4C7D-B0D4-A1CE32E6E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0338" y="5341574"/>
            <a:ext cx="525306" cy="52530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6E7B9947-4116-4996-838E-347E88E8E0EF}"/>
              </a:ext>
            </a:extLst>
          </p:cNvPr>
          <p:cNvSpPr txBox="1"/>
          <p:nvPr/>
        </p:nvSpPr>
        <p:spPr>
          <a:xfrm>
            <a:off x="8660620" y="5764889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sus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AF49F44-5854-4D5A-8CE7-27F46AB4B1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460" y="5208008"/>
            <a:ext cx="825500" cy="8255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7CC2556A-4D99-4010-888E-5D330BC7E7EB}"/>
              </a:ext>
            </a:extLst>
          </p:cNvPr>
          <p:cNvSpPr txBox="1"/>
          <p:nvPr/>
        </p:nvSpPr>
        <p:spPr>
          <a:xfrm>
            <a:off x="6599716" y="6043474"/>
            <a:ext cx="17398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dossier_compressé.zip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A077B6B4-B890-4790-BE78-7092B8A97A31}"/>
              </a:ext>
            </a:extLst>
          </p:cNvPr>
          <p:cNvCxnSpPr>
            <a:cxnSpLocks/>
          </p:cNvCxnSpPr>
          <p:nvPr/>
        </p:nvCxnSpPr>
        <p:spPr>
          <a:xfrm flipV="1">
            <a:off x="7910730" y="4921467"/>
            <a:ext cx="1086836" cy="51149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B1115A85-AE85-48EB-B1F7-9CF670D07628}"/>
              </a:ext>
            </a:extLst>
          </p:cNvPr>
          <p:cNvCxnSpPr>
            <a:cxnSpLocks/>
          </p:cNvCxnSpPr>
          <p:nvPr/>
        </p:nvCxnSpPr>
        <p:spPr>
          <a:xfrm>
            <a:off x="7904572" y="5582020"/>
            <a:ext cx="1092994" cy="1428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DE8B84B1-A618-4D67-B95C-56EE095662CF}"/>
              </a:ext>
            </a:extLst>
          </p:cNvPr>
          <p:cNvCxnSpPr>
            <a:cxnSpLocks/>
          </p:cNvCxnSpPr>
          <p:nvPr/>
        </p:nvCxnSpPr>
        <p:spPr>
          <a:xfrm>
            <a:off x="7931134" y="5764889"/>
            <a:ext cx="1066432" cy="54653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A32C1E55-AEC4-4969-8A78-E3FE9BCE3884}"/>
              </a:ext>
            </a:extLst>
          </p:cNvPr>
          <p:cNvSpPr/>
          <p:nvPr/>
        </p:nvSpPr>
        <p:spPr>
          <a:xfrm>
            <a:off x="2298192" y="4608576"/>
            <a:ext cx="3287997" cy="2119280"/>
          </a:xfrm>
          <a:prstGeom prst="rect">
            <a:avLst/>
          </a:prstGeom>
          <a:noFill/>
          <a:ln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9B7DF96-790D-446F-B248-9FC1D2EE6F87}"/>
              </a:ext>
            </a:extLst>
          </p:cNvPr>
          <p:cNvSpPr txBox="1"/>
          <p:nvPr/>
        </p:nvSpPr>
        <p:spPr>
          <a:xfrm>
            <a:off x="4220685" y="4608401"/>
            <a:ext cx="1365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1400" b="1">
                <a:solidFill>
                  <a:srgbClr val="FA4098"/>
                </a:solidFill>
              </a:rPr>
              <a:t>Compression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E2CFCD7-07B7-4E28-8BF4-2D21998EB063}"/>
              </a:ext>
            </a:extLst>
          </p:cNvPr>
          <p:cNvSpPr/>
          <p:nvPr/>
        </p:nvSpPr>
        <p:spPr>
          <a:xfrm>
            <a:off x="6508451" y="4628509"/>
            <a:ext cx="3287997" cy="2119280"/>
          </a:xfrm>
          <a:prstGeom prst="rect">
            <a:avLst/>
          </a:prstGeom>
          <a:noFill/>
          <a:ln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A7FCA3E-7757-4854-AA49-B30C9A865A59}"/>
              </a:ext>
            </a:extLst>
          </p:cNvPr>
          <p:cNvSpPr txBox="1"/>
          <p:nvPr/>
        </p:nvSpPr>
        <p:spPr>
          <a:xfrm>
            <a:off x="6508451" y="4637184"/>
            <a:ext cx="1365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>
                <a:solidFill>
                  <a:srgbClr val="FA4098"/>
                </a:solidFill>
              </a:rPr>
              <a:t>Décompression</a:t>
            </a:r>
          </a:p>
        </p:txBody>
      </p:sp>
    </p:spTree>
    <p:extLst>
      <p:ext uri="{BB962C8B-B14F-4D97-AF65-F5344CB8AC3E}">
        <p14:creationId xmlns:p14="http://schemas.microsoft.com/office/powerpoint/2010/main" val="412459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994" y="1156668"/>
            <a:ext cx="6019800" cy="5026393"/>
          </a:xfrm>
        </p:spPr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Compresser</a:t>
            </a:r>
            <a:r>
              <a:rPr lang="fr-CA" dirty="0"/>
              <a:t> des fichiers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 sz="2000" dirty="0"/>
              <a:t> </a:t>
            </a:r>
            <a:r>
              <a:rPr lang="fr-CA" sz="2000" b="1" dirty="0"/>
              <a:t>Sélectionner</a:t>
            </a:r>
            <a:r>
              <a:rPr lang="fr-CA" sz="2000" dirty="0"/>
              <a:t> les fichiers et / ou dossiers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fr-CA" sz="2000" dirty="0"/>
              <a:t> </a:t>
            </a:r>
            <a:r>
              <a:rPr lang="fr-CA" sz="2000" b="1" dirty="0">
                <a:solidFill>
                  <a:srgbClr val="73B3D1"/>
                </a:solidFill>
              </a:rPr>
              <a:t>Clic-droit</a:t>
            </a:r>
            <a:r>
              <a:rPr lang="fr-CA" sz="2000" dirty="0"/>
              <a:t> sur un de ces fichiers → </a:t>
            </a:r>
            <a:r>
              <a:rPr lang="fr-CA" sz="2000" b="1" dirty="0">
                <a:solidFill>
                  <a:srgbClr val="73B3D1"/>
                </a:solidFill>
              </a:rPr>
              <a:t>7-Zip </a:t>
            </a:r>
            <a:r>
              <a:rPr lang="fr-CA" sz="2000" dirty="0"/>
              <a:t>→ « </a:t>
            </a:r>
            <a:r>
              <a:rPr lang="fr-CA" sz="2000" b="1" dirty="0">
                <a:solidFill>
                  <a:srgbClr val="73B3D1"/>
                </a:solidFill>
              </a:rPr>
              <a:t>Ajouter à l’archive</a:t>
            </a:r>
            <a:r>
              <a:rPr lang="fr-CA" sz="2000" dirty="0"/>
              <a:t> </a:t>
            </a:r>
            <a:r>
              <a:rPr lang="fr-CA" sz="2000" dirty="0">
                <a:solidFill>
                  <a:srgbClr val="FA4098"/>
                </a:solidFill>
              </a:rPr>
              <a:t>nom_dossier.zip</a:t>
            </a:r>
            <a:r>
              <a:rPr lang="fr-CA" sz="2000" dirty="0"/>
              <a:t> »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7B169C7-3462-4DD2-A15A-65B937E9F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260" y="1292152"/>
            <a:ext cx="4602471" cy="166952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D5E65F60-D1B3-4020-BBBC-DA2B23E132A3}"/>
              </a:ext>
            </a:extLst>
          </p:cNvPr>
          <p:cNvSpPr/>
          <p:nvPr/>
        </p:nvSpPr>
        <p:spPr>
          <a:xfrm>
            <a:off x="11435603" y="1103176"/>
            <a:ext cx="377952" cy="377952"/>
          </a:xfrm>
          <a:prstGeom prst="ellipse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b="1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48208E1-5CC7-4527-831B-ED6D08D62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946" y="3794760"/>
            <a:ext cx="5354019" cy="201472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32" name="Ellipse 31">
            <a:extLst>
              <a:ext uri="{FF2B5EF4-FFF2-40B4-BE49-F238E27FC236}">
                <a16:creationId xmlns:a16="http://schemas.microsoft.com/office/drawing/2014/main" id="{225007FC-37CC-4BC9-931F-C936CDB98A5E}"/>
              </a:ext>
            </a:extLst>
          </p:cNvPr>
          <p:cNvSpPr/>
          <p:nvPr/>
        </p:nvSpPr>
        <p:spPr>
          <a:xfrm>
            <a:off x="8686989" y="3630240"/>
            <a:ext cx="377952" cy="377952"/>
          </a:xfrm>
          <a:prstGeom prst="ellipse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400" b="1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283CD42C-1FA1-4656-BBB3-C7621B78F307}"/>
              </a:ext>
            </a:extLst>
          </p:cNvPr>
          <p:cNvCxnSpPr>
            <a:cxnSpLocks/>
          </p:cNvCxnSpPr>
          <p:nvPr/>
        </p:nvCxnSpPr>
        <p:spPr>
          <a:xfrm flipH="1">
            <a:off x="7524019" y="5248800"/>
            <a:ext cx="638296" cy="18856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840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" y="1156668"/>
            <a:ext cx="7595616" cy="5274612"/>
          </a:xfrm>
        </p:spPr>
        <p:txBody>
          <a:bodyPr/>
          <a:lstStyle/>
          <a:p>
            <a:r>
              <a:rPr lang="fr-CA"/>
              <a:t> </a:t>
            </a:r>
            <a:r>
              <a:rPr lang="fr-CA" b="1"/>
              <a:t>Compresser</a:t>
            </a:r>
            <a:r>
              <a:rPr lang="fr-CA"/>
              <a:t> des fichiers</a:t>
            </a:r>
          </a:p>
          <a:p>
            <a:pPr lvl="1"/>
            <a:r>
              <a:rPr lang="fr-CA" sz="2000"/>
              <a:t> On obtient un nouveau dossier, qui est </a:t>
            </a:r>
            <a:r>
              <a:rPr lang="fr-CA" sz="2000">
                <a:solidFill>
                  <a:srgbClr val="FA4098"/>
                </a:solidFill>
              </a:rPr>
              <a:t>compressé</a:t>
            </a:r>
            <a:r>
              <a:rPr lang="fr-CA" sz="2000"/>
              <a:t>. (On remarque l’extension </a:t>
            </a:r>
            <a:r>
              <a:rPr lang="fr-CA" sz="2000">
                <a:solidFill>
                  <a:srgbClr val="FA4098"/>
                </a:solidFill>
              </a:rPr>
              <a:t>.zip</a:t>
            </a:r>
            <a:r>
              <a:rPr lang="fr-CA" sz="2000"/>
              <a:t>)</a:t>
            </a:r>
          </a:p>
          <a:p>
            <a:pPr lvl="1"/>
            <a:r>
              <a:rPr lang="fr-CA" sz="2000"/>
              <a:t> On peut le </a:t>
            </a:r>
            <a:r>
              <a:rPr lang="fr-CA" sz="2000" b="1"/>
              <a:t>renommer</a:t>
            </a:r>
            <a:r>
              <a:rPr lang="fr-CA" sz="2000"/>
              <a:t>, tant que son nom se termine par </a:t>
            </a:r>
            <a:r>
              <a:rPr lang="fr-CA" sz="2000">
                <a:solidFill>
                  <a:srgbClr val="FA4098"/>
                </a:solidFill>
              </a:rPr>
              <a:t>.zip</a:t>
            </a:r>
          </a:p>
          <a:p>
            <a:pPr lvl="1"/>
            <a:r>
              <a:rPr lang="fr-CA" sz="2000"/>
              <a:t> Ce dossier compressé contient une </a:t>
            </a:r>
            <a:r>
              <a:rPr lang="fr-CA" sz="2000" b="1" u="sng"/>
              <a:t>COPIE</a:t>
            </a:r>
            <a:r>
              <a:rPr lang="fr-CA" sz="2000"/>
              <a:t> des documents qu’on a sélectionnés.</a:t>
            </a:r>
          </a:p>
          <a:p>
            <a:pPr lvl="1"/>
            <a:endParaRPr lang="fr-CA" sz="2000"/>
          </a:p>
          <a:p>
            <a:r>
              <a:rPr lang="fr-CA" sz="2400"/>
              <a:t> </a:t>
            </a:r>
            <a:r>
              <a:rPr lang="fr-CA"/>
              <a:t>Vérifier le contenu d’un dossier compressé</a:t>
            </a:r>
            <a:endParaRPr lang="fr-CA" sz="2400"/>
          </a:p>
          <a:p>
            <a:pPr lvl="1"/>
            <a:r>
              <a:rPr lang="fr-CA" sz="2000"/>
              <a:t> Il suffit de faire un </a:t>
            </a:r>
            <a:r>
              <a:rPr lang="fr-CA" sz="2000">
                <a:solidFill>
                  <a:srgbClr val="FA4098"/>
                </a:solidFill>
              </a:rPr>
              <a:t>clic-droit</a:t>
            </a:r>
            <a:r>
              <a:rPr lang="fr-CA" sz="2000"/>
              <a:t> sur le dossier compressé -&gt; </a:t>
            </a:r>
            <a:r>
              <a:rPr lang="fr-CA" sz="2000">
                <a:solidFill>
                  <a:srgbClr val="FA4098"/>
                </a:solidFill>
              </a:rPr>
              <a:t>7-Zip</a:t>
            </a:r>
            <a:r>
              <a:rPr lang="fr-CA" sz="2000"/>
              <a:t> -&gt; « </a:t>
            </a:r>
            <a:r>
              <a:rPr lang="fr-CA" sz="2000">
                <a:solidFill>
                  <a:srgbClr val="FA4098"/>
                </a:solidFill>
              </a:rPr>
              <a:t>Ouvrir l’archive</a:t>
            </a:r>
            <a:r>
              <a:rPr lang="fr-CA" sz="2000"/>
              <a:t> »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D186C6-9A9A-4A20-AD27-9E0C3AEBD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104" y="1411447"/>
            <a:ext cx="3766579" cy="146000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4D4408E1-BF98-4C24-B0E0-258FE0D62F20}"/>
              </a:ext>
            </a:extLst>
          </p:cNvPr>
          <p:cNvCxnSpPr>
            <a:cxnSpLocks/>
          </p:cNvCxnSpPr>
          <p:nvPr/>
        </p:nvCxnSpPr>
        <p:spPr>
          <a:xfrm flipH="1">
            <a:off x="10954319" y="1621536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0981DA04-052A-465D-A19A-E9025031C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64" y="4653930"/>
            <a:ext cx="5558226" cy="197412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58C08D5-30DA-4C87-8D53-FFC26C50B7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080" y="4473140"/>
            <a:ext cx="2712036" cy="221404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A9F508D-F248-4E07-9E96-46875B91D04E}"/>
              </a:ext>
            </a:extLst>
          </p:cNvPr>
          <p:cNvCxnSpPr>
            <a:cxnSpLocks/>
          </p:cNvCxnSpPr>
          <p:nvPr/>
        </p:nvCxnSpPr>
        <p:spPr>
          <a:xfrm flipH="1">
            <a:off x="4425503" y="5807069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34E8987F-58A7-4D10-BAD0-27F5087B8F90}"/>
              </a:ext>
            </a:extLst>
          </p:cNvPr>
          <p:cNvSpPr/>
          <p:nvPr/>
        </p:nvSpPr>
        <p:spPr>
          <a:xfrm>
            <a:off x="6766560" y="5371430"/>
            <a:ext cx="859536" cy="847158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44092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944" y="1059132"/>
            <a:ext cx="8595360" cy="5026393"/>
          </a:xfrm>
        </p:spPr>
        <p:txBody>
          <a:bodyPr/>
          <a:lstStyle/>
          <a:p>
            <a:r>
              <a:rPr lang="fr-CA"/>
              <a:t> </a:t>
            </a:r>
            <a:r>
              <a:rPr lang="fr-CA" b="1"/>
              <a:t>Décompresser</a:t>
            </a:r>
            <a:r>
              <a:rPr lang="fr-CA"/>
              <a:t> un fichier</a:t>
            </a:r>
          </a:p>
          <a:p>
            <a:pPr lvl="1"/>
            <a:r>
              <a:rPr lang="fr-CA"/>
              <a:t> Permettra d’accéder et d’utiliser son contenu</a:t>
            </a:r>
          </a:p>
          <a:p>
            <a:pPr lvl="2"/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Clic-droit</a:t>
            </a:r>
            <a:r>
              <a:rPr lang="fr-CA"/>
              <a:t> sur le </a:t>
            </a:r>
            <a:r>
              <a:rPr lang="fr-CA" b="1">
                <a:solidFill>
                  <a:srgbClr val="73B3D1"/>
                </a:solidFill>
              </a:rPr>
              <a:t>fichier compressé</a:t>
            </a:r>
            <a:r>
              <a:rPr lang="fr-CA"/>
              <a:t> -&gt; </a:t>
            </a:r>
            <a:r>
              <a:rPr lang="fr-CA" b="1">
                <a:solidFill>
                  <a:srgbClr val="73B3D1"/>
                </a:solidFill>
              </a:rPr>
              <a:t>7-Zip</a:t>
            </a:r>
            <a:r>
              <a:rPr lang="fr-CA"/>
              <a:t> -&gt; « </a:t>
            </a:r>
            <a:r>
              <a:rPr lang="fr-CA" b="1">
                <a:solidFill>
                  <a:srgbClr val="73B3D1"/>
                </a:solidFill>
              </a:rPr>
              <a:t>Extraire ici</a:t>
            </a:r>
            <a:r>
              <a:rPr lang="fr-CA"/>
              <a:t> »</a:t>
            </a:r>
          </a:p>
          <a:p>
            <a:pPr lvl="2"/>
            <a:r>
              <a:rPr lang="fr-CA"/>
              <a:t> On voit qu’on a retrouvé nos fichiers de départ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703AB03-711B-4E7D-BFDA-9F3272851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88" y="3148584"/>
            <a:ext cx="5593216" cy="2252472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03A30B4-0687-4C4F-A299-3533F4243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942" y="3255336"/>
            <a:ext cx="4343914" cy="203697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95A1D7D-E130-4112-8153-A05A852E0783}"/>
              </a:ext>
            </a:extLst>
          </p:cNvPr>
          <p:cNvCxnSpPr>
            <a:cxnSpLocks/>
          </p:cNvCxnSpPr>
          <p:nvPr/>
        </p:nvCxnSpPr>
        <p:spPr>
          <a:xfrm flipH="1">
            <a:off x="3906000" y="4874266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840E837B-6F51-4669-AE76-586779B16F7D}"/>
              </a:ext>
            </a:extLst>
          </p:cNvPr>
          <p:cNvSpPr/>
          <p:nvPr/>
        </p:nvSpPr>
        <p:spPr>
          <a:xfrm>
            <a:off x="6236208" y="3850152"/>
            <a:ext cx="853440" cy="847344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28707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944" y="1059132"/>
            <a:ext cx="10619232" cy="5026393"/>
          </a:xfrm>
        </p:spPr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ATTENTION </a:t>
            </a:r>
            <a:r>
              <a:rPr lang="en-CA" b="1" dirty="0"/>
              <a:t>⛔</a:t>
            </a:r>
            <a:r>
              <a:rPr lang="en-CA" dirty="0"/>
              <a:t>😬</a:t>
            </a:r>
            <a:r>
              <a:rPr lang="en-CA" b="1" dirty="0"/>
              <a:t>⛔</a:t>
            </a:r>
            <a:endParaRPr lang="en-CA" dirty="0"/>
          </a:p>
          <a:p>
            <a:pPr lvl="1"/>
            <a:r>
              <a:rPr lang="en-CA" dirty="0"/>
              <a:t> </a:t>
            </a:r>
            <a:r>
              <a:rPr lang="fr-CA" dirty="0"/>
              <a:t>Ne </a:t>
            </a:r>
            <a:r>
              <a:rPr lang="fr-CA" dirty="0">
                <a:solidFill>
                  <a:srgbClr val="FA4098"/>
                </a:solidFill>
              </a:rPr>
              <a:t>JAMAIS</a:t>
            </a:r>
            <a:r>
              <a:rPr lang="fr-CA" dirty="0"/>
              <a:t> ouvrir / utiliser vos fichiers à partir de cette interface.</a:t>
            </a:r>
          </a:p>
          <a:p>
            <a:pPr lvl="1"/>
            <a:r>
              <a:rPr lang="fr-CA" dirty="0"/>
              <a:t> Si vous tombez sur cette interface, cela signifie que vous êtes en train d’essayer de modifier des fichiers </a:t>
            </a:r>
            <a:r>
              <a:rPr lang="fr-CA" dirty="0">
                <a:solidFill>
                  <a:srgbClr val="FA4098"/>
                </a:solidFill>
              </a:rPr>
              <a:t>actuellement compressés</a:t>
            </a:r>
            <a:r>
              <a:rPr lang="fr-CA" dirty="0"/>
              <a:t>. </a:t>
            </a:r>
          </a:p>
          <a:p>
            <a:pPr lvl="2"/>
            <a:r>
              <a:rPr lang="fr-CA" dirty="0"/>
              <a:t> Commencez par </a:t>
            </a:r>
            <a:r>
              <a:rPr lang="fr-CA" dirty="0">
                <a:solidFill>
                  <a:srgbClr val="FA4098"/>
                </a:solidFill>
              </a:rPr>
              <a:t>décompresser</a:t>
            </a:r>
            <a:r>
              <a:rPr lang="fr-CA" dirty="0"/>
              <a:t> votre dossier avant d’utiliser son contenu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4C399BB-B2EC-4562-A0DF-DD806C5E7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674" y="3318995"/>
            <a:ext cx="4193772" cy="297207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D92ADEB-4040-4055-9207-CC2D2E62BE75}"/>
              </a:ext>
            </a:extLst>
          </p:cNvPr>
          <p:cNvSpPr txBox="1"/>
          <p:nvPr/>
        </p:nvSpPr>
        <p:spPr>
          <a:xfrm>
            <a:off x="7710054" y="2995829"/>
            <a:ext cx="1025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3600" dirty="0"/>
              <a:t>⛔</a:t>
            </a:r>
            <a:endParaRPr lang="fr-CA" sz="3600" dirty="0"/>
          </a:p>
        </p:txBody>
      </p:sp>
    </p:spTree>
    <p:extLst>
      <p:ext uri="{BB962C8B-B14F-4D97-AF65-F5344CB8AC3E}">
        <p14:creationId xmlns:p14="http://schemas.microsoft.com/office/powerpoint/2010/main" val="3444661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683" y="1065320"/>
            <a:ext cx="10937288" cy="5577856"/>
          </a:xfrm>
        </p:spPr>
        <p:txBody>
          <a:bodyPr/>
          <a:lstStyle/>
          <a:p>
            <a:r>
              <a:rPr lang="fr-CA" dirty="0"/>
              <a:t> Raccourcis clavier</a:t>
            </a:r>
          </a:p>
          <a:p>
            <a:pPr lvl="1"/>
            <a:r>
              <a:rPr lang="fr-CA" dirty="0"/>
              <a:t> Exemple 1 : trois manières de </a:t>
            </a:r>
            <a:r>
              <a:rPr lang="fr-CA" dirty="0">
                <a:solidFill>
                  <a:srgbClr val="FA4098"/>
                </a:solidFill>
              </a:rPr>
              <a:t>copier-coller </a:t>
            </a:r>
            <a:r>
              <a:rPr lang="fr-CA" dirty="0"/>
              <a:t>du texte</a:t>
            </a:r>
          </a:p>
          <a:p>
            <a:pPr lvl="2">
              <a:spcBef>
                <a:spcPts val="600"/>
              </a:spcBef>
              <a:spcAft>
                <a:spcPts val="900"/>
              </a:spcAft>
            </a:pP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#1</a:t>
            </a:r>
            <a:r>
              <a:rPr lang="fr-CA" dirty="0"/>
              <a:t> : Réécrire le texte à la main 😴</a:t>
            </a:r>
          </a:p>
          <a:p>
            <a:pPr lvl="2">
              <a:spcBef>
                <a:spcPts val="600"/>
              </a:spcBef>
              <a:spcAft>
                <a:spcPts val="900"/>
              </a:spcAft>
            </a:pPr>
            <a:endParaRPr lang="fr-CA" dirty="0"/>
          </a:p>
          <a:p>
            <a:pPr marL="914400" lvl="2" indent="0">
              <a:spcBef>
                <a:spcPts val="600"/>
              </a:spcBef>
              <a:spcAft>
                <a:spcPts val="900"/>
              </a:spcAft>
              <a:buNone/>
            </a:pPr>
            <a:endParaRPr lang="fr-CA" dirty="0"/>
          </a:p>
          <a:p>
            <a:pPr lvl="2">
              <a:spcBef>
                <a:spcPts val="600"/>
              </a:spcBef>
              <a:spcAft>
                <a:spcPts val="900"/>
              </a:spcAft>
            </a:pP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#2</a:t>
            </a:r>
            <a:r>
              <a:rPr lang="fr-CA" dirty="0"/>
              <a:t> : Sélectionner le texte, puis </a:t>
            </a:r>
            <a:r>
              <a:rPr lang="fr-CA" dirty="0">
                <a:solidFill>
                  <a:srgbClr val="FA4098"/>
                </a:solidFill>
              </a:rPr>
              <a:t>copier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coller</a:t>
            </a:r>
            <a:r>
              <a:rPr lang="fr-CA" dirty="0"/>
              <a:t> à l’aide de </a:t>
            </a:r>
            <a:r>
              <a:rPr lang="fr-CA" dirty="0">
                <a:solidFill>
                  <a:srgbClr val="FA4098"/>
                </a:solidFill>
              </a:rPr>
              <a:t>clics droits 👍</a:t>
            </a:r>
          </a:p>
          <a:p>
            <a:pPr lvl="2">
              <a:spcBef>
                <a:spcPts val="600"/>
              </a:spcBef>
              <a:spcAft>
                <a:spcPts val="900"/>
              </a:spcAft>
            </a:pPr>
            <a:endParaRPr lang="fr-CA" dirty="0">
              <a:solidFill>
                <a:srgbClr val="FA4098"/>
              </a:solidFill>
            </a:endParaRPr>
          </a:p>
          <a:p>
            <a:pPr marL="914400" lvl="2" indent="0">
              <a:spcBef>
                <a:spcPts val="600"/>
              </a:spcBef>
              <a:spcAft>
                <a:spcPts val="900"/>
              </a:spcAft>
              <a:buNone/>
            </a:pPr>
            <a:endParaRPr lang="fr-CA" dirty="0">
              <a:solidFill>
                <a:srgbClr val="FA4098"/>
              </a:solidFill>
            </a:endParaRPr>
          </a:p>
          <a:p>
            <a:pPr marL="914400" lvl="2" indent="0">
              <a:spcBef>
                <a:spcPts val="600"/>
              </a:spcBef>
              <a:spcAft>
                <a:spcPts val="900"/>
              </a:spcAft>
              <a:buNone/>
            </a:pPr>
            <a:endParaRPr lang="fr-CA" dirty="0"/>
          </a:p>
          <a:p>
            <a:pPr lvl="2">
              <a:spcBef>
                <a:spcPts val="600"/>
              </a:spcBef>
              <a:spcAft>
                <a:spcPts val="900"/>
              </a:spcAft>
            </a:pP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#3 </a:t>
            </a:r>
            <a:r>
              <a:rPr lang="fr-CA" dirty="0"/>
              <a:t>: Sélectionner le texte, puis </a:t>
            </a:r>
            <a:r>
              <a:rPr lang="fr-CA" dirty="0">
                <a:solidFill>
                  <a:srgbClr val="FA4098"/>
                </a:solidFill>
              </a:rPr>
              <a:t>copier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coller</a:t>
            </a:r>
            <a:r>
              <a:rPr lang="fr-CA" dirty="0"/>
              <a:t> à l’aide de </a:t>
            </a:r>
            <a:r>
              <a:rPr lang="fr-CA" dirty="0">
                <a:solidFill>
                  <a:srgbClr val="FA4098"/>
                </a:solidFill>
              </a:rPr>
              <a:t>Ctrl + C </a:t>
            </a:r>
            <a:r>
              <a:rPr lang="fr-CA" dirty="0"/>
              <a:t>puis </a:t>
            </a:r>
            <a:r>
              <a:rPr lang="fr-CA" dirty="0">
                <a:solidFill>
                  <a:srgbClr val="FA4098"/>
                </a:solidFill>
              </a:rPr>
              <a:t>Ctrl + V </a:t>
            </a:r>
            <a:r>
              <a:rPr lang="fr-CA" dirty="0"/>
              <a:t>✨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428C096-C5CD-4621-DD00-A3D2BEE57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871" y="2408548"/>
            <a:ext cx="3709242" cy="73235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794A82EC-3A7D-A1AC-7AF1-CBC7923918E4}"/>
              </a:ext>
            </a:extLst>
          </p:cNvPr>
          <p:cNvSpPr/>
          <p:nvPr/>
        </p:nvSpPr>
        <p:spPr>
          <a:xfrm>
            <a:off x="5637320" y="2479569"/>
            <a:ext cx="772357" cy="592103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7D212E-78CD-0B4E-820C-AEBAB731A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883" y="2408548"/>
            <a:ext cx="3621829" cy="73235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4E5EF3F-766F-2FF0-5C0E-FFE7660FD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46" y="3941578"/>
            <a:ext cx="6896338" cy="76373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777E8FA0-002A-C291-9FD5-C2257D7C4F68}"/>
              </a:ext>
            </a:extLst>
          </p:cNvPr>
          <p:cNvSpPr/>
          <p:nvPr/>
        </p:nvSpPr>
        <p:spPr>
          <a:xfrm>
            <a:off x="7331848" y="3940483"/>
            <a:ext cx="386179" cy="742895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C9B16BD-FA88-940C-5047-F313632688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1102" y="3773009"/>
            <a:ext cx="3868301" cy="117669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84FB16C-22A1-6B50-6268-9891A3A7C718}"/>
              </a:ext>
            </a:extLst>
          </p:cNvPr>
          <p:cNvCxnSpPr>
            <a:cxnSpLocks/>
          </p:cNvCxnSpPr>
          <p:nvPr/>
        </p:nvCxnSpPr>
        <p:spPr>
          <a:xfrm flipH="1">
            <a:off x="5024040" y="4323447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4D9ACC6-4312-F79B-05EF-FBE09A008770}"/>
              </a:ext>
            </a:extLst>
          </p:cNvPr>
          <p:cNvCxnSpPr>
            <a:cxnSpLocks/>
          </p:cNvCxnSpPr>
          <p:nvPr/>
        </p:nvCxnSpPr>
        <p:spPr>
          <a:xfrm flipH="1">
            <a:off x="9320105" y="4548752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08F7614C-B369-1BFF-E03C-DF6FE65ADE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227" y="5721133"/>
            <a:ext cx="5249008" cy="79068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D5EB686-40DF-4685-FD8C-5EC4CB580A00}"/>
              </a:ext>
            </a:extLst>
          </p:cNvPr>
          <p:cNvSpPr txBox="1"/>
          <p:nvPr/>
        </p:nvSpPr>
        <p:spPr>
          <a:xfrm>
            <a:off x="4450857" y="6166531"/>
            <a:ext cx="95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b="1" dirty="0">
                <a:solidFill>
                  <a:srgbClr val="FA4098"/>
                </a:solidFill>
              </a:rPr>
              <a:t>Ctrl + C</a:t>
            </a:r>
          </a:p>
        </p:txBody>
      </p:sp>
      <p:sp>
        <p:nvSpPr>
          <p:cNvPr id="19" name="Flèche : droite 18">
            <a:extLst>
              <a:ext uri="{FF2B5EF4-FFF2-40B4-BE49-F238E27FC236}">
                <a16:creationId xmlns:a16="http://schemas.microsoft.com/office/drawing/2014/main" id="{578DCE40-926C-A4C1-E9C2-95970B456D4F}"/>
              </a:ext>
            </a:extLst>
          </p:cNvPr>
          <p:cNvSpPr/>
          <p:nvPr/>
        </p:nvSpPr>
        <p:spPr>
          <a:xfrm>
            <a:off x="5557486" y="5795083"/>
            <a:ext cx="386179" cy="742895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B7DAD760-3808-32A4-4A3B-AB1C10EF12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7395" y="5588794"/>
            <a:ext cx="1752845" cy="114316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8065BA-D966-8C1E-5775-C8A4C326CE9C}"/>
              </a:ext>
            </a:extLst>
          </p:cNvPr>
          <p:cNvSpPr txBox="1"/>
          <p:nvPr/>
        </p:nvSpPr>
        <p:spPr>
          <a:xfrm>
            <a:off x="6958270" y="6091381"/>
            <a:ext cx="95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b="1" dirty="0">
                <a:solidFill>
                  <a:srgbClr val="FA4098"/>
                </a:solidFill>
              </a:rPr>
              <a:t>Ctrl + V</a:t>
            </a:r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2FF269A4-1E8F-9AFE-FE1F-CC6E3FC3C30F}"/>
              </a:ext>
            </a:extLst>
          </p:cNvPr>
          <p:cNvSpPr/>
          <p:nvPr/>
        </p:nvSpPr>
        <p:spPr>
          <a:xfrm>
            <a:off x="7982121" y="5823746"/>
            <a:ext cx="386179" cy="742895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1681E89-07DA-7477-0DE6-007FD9988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309" y="5800368"/>
            <a:ext cx="3518444" cy="71145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1896358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 Présentation</a:t>
            </a:r>
          </a:p>
          <a:p>
            <a:pPr lvl="1"/>
            <a:r>
              <a:rPr lang="fr-CA" dirty="0"/>
              <a:t> Plan de cours et fonctionnement 😴</a:t>
            </a:r>
          </a:p>
          <a:p>
            <a:pPr lvl="1"/>
            <a:endParaRPr lang="fr-CA" dirty="0"/>
          </a:p>
          <a:p>
            <a:r>
              <a:rPr lang="fr-CA" dirty="0">
                <a:solidFill>
                  <a:srgbClr val="739CD1"/>
                </a:solidFill>
              </a:rPr>
              <a:t> Plateformes scolaires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Léa (Notes de </a:t>
            </a:r>
            <a:r>
              <a:rPr lang="fr-CA">
                <a:solidFill>
                  <a:srgbClr val="739CD1"/>
                </a:solidFill>
              </a:rPr>
              <a:t>cours)</a:t>
            </a:r>
            <a:endParaRPr lang="fr-CA" dirty="0">
              <a:solidFill>
                <a:srgbClr val="739CD1"/>
              </a:solidFill>
            </a:endParaRPr>
          </a:p>
          <a:p>
            <a:pPr lvl="1"/>
            <a:r>
              <a:rPr lang="fr-CA" dirty="0">
                <a:solidFill>
                  <a:srgbClr val="739CD1"/>
                </a:solidFill>
              </a:rPr>
              <a:t> Ordinateurs du cégep</a:t>
            </a:r>
          </a:p>
          <a:p>
            <a:pPr lvl="1"/>
            <a:endParaRPr lang="fr-CA" dirty="0">
              <a:solidFill>
                <a:srgbClr val="7385D1"/>
              </a:solidFill>
            </a:endParaRPr>
          </a:p>
          <a:p>
            <a:r>
              <a:rPr lang="fr-CA" dirty="0">
                <a:solidFill>
                  <a:srgbClr val="7385D1"/>
                </a:solidFill>
              </a:rPr>
              <a:t> Environnement de travail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Dossiers, fichiers et compression</a:t>
            </a:r>
          </a:p>
          <a:p>
            <a:pPr lvl="1"/>
            <a:endParaRPr lang="fr-CA" dirty="0">
              <a:solidFill>
                <a:srgbClr val="9073D1"/>
              </a:solidFill>
            </a:endParaRPr>
          </a:p>
          <a:p>
            <a:r>
              <a:rPr lang="fr-CA" dirty="0">
                <a:solidFill>
                  <a:srgbClr val="9073D1"/>
                </a:solidFill>
              </a:rPr>
              <a:t> Introduction à JavaScript</a:t>
            </a:r>
          </a:p>
          <a:p>
            <a:pPr lvl="1"/>
            <a:r>
              <a:rPr lang="fr-CA" dirty="0">
                <a:solidFill>
                  <a:srgbClr val="9073D1"/>
                </a:solidFill>
              </a:rPr>
              <a:t> Opérations mathématiques, expressions et variables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Menu de la semaine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074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71" y="1150572"/>
            <a:ext cx="11088210" cy="5026393"/>
          </a:xfrm>
        </p:spPr>
        <p:txBody>
          <a:bodyPr/>
          <a:lstStyle/>
          <a:p>
            <a:r>
              <a:rPr lang="fr-CA" dirty="0"/>
              <a:t> Raccourcis clavier</a:t>
            </a:r>
          </a:p>
          <a:p>
            <a:pPr lvl="1"/>
            <a:r>
              <a:rPr lang="fr-CA" dirty="0"/>
              <a:t> Exemple 2 : deux manières de </a:t>
            </a:r>
            <a:r>
              <a:rPr lang="fr-CA" dirty="0">
                <a:solidFill>
                  <a:srgbClr val="FA4098"/>
                </a:solidFill>
              </a:rPr>
              <a:t>sauvegarder</a:t>
            </a:r>
            <a:r>
              <a:rPr lang="fr-CA" dirty="0"/>
              <a:t> un fichier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#1</a:t>
            </a:r>
            <a:r>
              <a:rPr lang="fr-CA" dirty="0"/>
              <a:t> : Cliquer sur le menu </a:t>
            </a:r>
            <a:r>
              <a:rPr lang="fr-CA" dirty="0">
                <a:solidFill>
                  <a:srgbClr val="FA4098"/>
                </a:solidFill>
              </a:rPr>
              <a:t>Fichier</a:t>
            </a:r>
            <a:r>
              <a:rPr lang="fr-CA" dirty="0"/>
              <a:t> -&gt; puis cliquer sur </a:t>
            </a:r>
            <a:r>
              <a:rPr lang="fr-CA" dirty="0">
                <a:solidFill>
                  <a:srgbClr val="FA4098"/>
                </a:solidFill>
              </a:rPr>
              <a:t>Sauvegarder </a:t>
            </a:r>
            <a:r>
              <a:rPr lang="fr-CA" dirty="0"/>
              <a:t>/ </a:t>
            </a:r>
            <a:r>
              <a:rPr lang="fr-CA" dirty="0">
                <a:solidFill>
                  <a:srgbClr val="FA4098"/>
                </a:solidFill>
              </a:rPr>
              <a:t>Enregistrer </a:t>
            </a:r>
            <a:r>
              <a:rPr lang="fr-CA" dirty="0"/>
              <a:t>😴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270AB79-CDFD-C723-46B4-54212FB1E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93" y="2488499"/>
            <a:ext cx="4056806" cy="381460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3011576-D864-F038-BDAD-7635125326FD}"/>
              </a:ext>
            </a:extLst>
          </p:cNvPr>
          <p:cNvCxnSpPr>
            <a:cxnSpLocks/>
          </p:cNvCxnSpPr>
          <p:nvPr/>
        </p:nvCxnSpPr>
        <p:spPr>
          <a:xfrm flipH="1">
            <a:off x="4890876" y="2331934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E596FC96-EF11-43BA-52B0-A504C1B69341}"/>
              </a:ext>
            </a:extLst>
          </p:cNvPr>
          <p:cNvCxnSpPr>
            <a:cxnSpLocks/>
          </p:cNvCxnSpPr>
          <p:nvPr/>
        </p:nvCxnSpPr>
        <p:spPr>
          <a:xfrm flipH="1">
            <a:off x="5530706" y="5851746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4494AA94-DF35-2181-1705-7204E1371498}"/>
              </a:ext>
            </a:extLst>
          </p:cNvPr>
          <p:cNvSpPr txBox="1"/>
          <p:nvPr/>
        </p:nvSpPr>
        <p:spPr>
          <a:xfrm>
            <a:off x="4471479" y="6333530"/>
            <a:ext cx="328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(Exemple avec Visual Studio Code)</a:t>
            </a:r>
          </a:p>
        </p:txBody>
      </p:sp>
    </p:spTree>
    <p:extLst>
      <p:ext uri="{BB962C8B-B14F-4D97-AF65-F5344CB8AC3E}">
        <p14:creationId xmlns:p14="http://schemas.microsoft.com/office/powerpoint/2010/main" val="3632961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sp>
        <p:nvSpPr>
          <p:cNvPr id="6" name="Espace réservé du contenu 1">
            <a:extLst>
              <a:ext uri="{FF2B5EF4-FFF2-40B4-BE49-F238E27FC236}">
                <a16:creationId xmlns:a16="http://schemas.microsoft.com/office/drawing/2014/main" id="{4A2EBDA6-6594-6C78-F8D2-E46CEF203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171" y="1150572"/>
            <a:ext cx="11088210" cy="5026393"/>
          </a:xfrm>
        </p:spPr>
        <p:txBody>
          <a:bodyPr/>
          <a:lstStyle/>
          <a:p>
            <a:r>
              <a:rPr lang="fr-CA" dirty="0"/>
              <a:t> Raccourcis clavier</a:t>
            </a:r>
          </a:p>
          <a:p>
            <a:pPr lvl="1"/>
            <a:r>
              <a:rPr lang="fr-CA" dirty="0"/>
              <a:t> Exemple 2 : deux manières de </a:t>
            </a:r>
            <a:r>
              <a:rPr lang="fr-CA" dirty="0">
                <a:solidFill>
                  <a:srgbClr val="FA4098"/>
                </a:solidFill>
              </a:rPr>
              <a:t>sauvegarder</a:t>
            </a:r>
            <a:r>
              <a:rPr lang="fr-CA" dirty="0"/>
              <a:t> un fichier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#2</a:t>
            </a:r>
            <a:r>
              <a:rPr lang="fr-CA" dirty="0"/>
              <a:t> : Simplement faire </a:t>
            </a:r>
            <a:r>
              <a:rPr lang="fr-CA" dirty="0">
                <a:solidFill>
                  <a:srgbClr val="FA4098"/>
                </a:solidFill>
              </a:rPr>
              <a:t>Ctrl + S </a:t>
            </a:r>
            <a:r>
              <a:rPr lang="fr-CA" dirty="0"/>
              <a:t>sur le clavier ⚡</a:t>
            </a:r>
            <a:endParaRPr lang="fr-CA" dirty="0">
              <a:solidFill>
                <a:srgbClr val="FA4098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05F08E-A0E7-3176-0D4F-A02D2E60F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3970" y="2823245"/>
            <a:ext cx="4544059" cy="188621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201C91A-AB5D-F1DE-ABE6-AF83F33E7D32}"/>
              </a:ext>
            </a:extLst>
          </p:cNvPr>
          <p:cNvSpPr txBox="1"/>
          <p:nvPr/>
        </p:nvSpPr>
        <p:spPr>
          <a:xfrm>
            <a:off x="7415159" y="4309348"/>
            <a:ext cx="952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b="1" dirty="0">
                <a:solidFill>
                  <a:srgbClr val="FA4098"/>
                </a:solidFill>
              </a:rPr>
              <a:t>Ctrl + 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882E35A-0E7B-193A-28CD-B543DD0E7302}"/>
              </a:ext>
            </a:extLst>
          </p:cNvPr>
          <p:cNvSpPr txBox="1"/>
          <p:nvPr/>
        </p:nvSpPr>
        <p:spPr>
          <a:xfrm>
            <a:off x="4471479" y="4791011"/>
            <a:ext cx="32815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(Exemple avec Visual Studio Code)</a:t>
            </a:r>
          </a:p>
        </p:txBody>
      </p:sp>
    </p:spTree>
    <p:extLst>
      <p:ext uri="{BB962C8B-B14F-4D97-AF65-F5344CB8AC3E}">
        <p14:creationId xmlns:p14="http://schemas.microsoft.com/office/powerpoint/2010/main" val="1352260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48" y="1150572"/>
            <a:ext cx="11123720" cy="5026393"/>
          </a:xfrm>
        </p:spPr>
        <p:txBody>
          <a:bodyPr/>
          <a:lstStyle/>
          <a:p>
            <a:r>
              <a:rPr lang="fr-CA" dirty="0"/>
              <a:t> Raccourcis clavier</a:t>
            </a:r>
          </a:p>
          <a:p>
            <a:pPr lvl="1"/>
            <a:r>
              <a:rPr lang="fr-CA" dirty="0"/>
              <a:t> N’hésitez pas à apprendre des </a:t>
            </a:r>
            <a:r>
              <a:rPr lang="fr-CA" dirty="0">
                <a:solidFill>
                  <a:srgbClr val="FA4098"/>
                </a:solidFill>
              </a:rPr>
              <a:t>raccourcis</a:t>
            </a:r>
            <a:r>
              <a:rPr lang="fr-CA" dirty="0"/>
              <a:t> ! Cela vous permettra de </a:t>
            </a:r>
            <a:r>
              <a:rPr lang="fr-CA" dirty="0">
                <a:solidFill>
                  <a:srgbClr val="FA4098"/>
                </a:solidFill>
              </a:rPr>
              <a:t>travailler plus vite</a:t>
            </a:r>
            <a:r>
              <a:rPr lang="fr-CA" dirty="0"/>
              <a:t>. Qui dit « travailler plus vite » dit </a:t>
            </a:r>
            <a:r>
              <a:rPr lang="fr-CA" sz="1600" dirty="0"/>
              <a:t>« </a:t>
            </a:r>
            <a:r>
              <a:rPr lang="fr-CA" sz="1600" i="1" dirty="0"/>
              <a:t>retourner gamer </a:t>
            </a:r>
            <a:r>
              <a:rPr lang="fr-CA" sz="1600" dirty="0"/>
              <a:t>plus vite »</a:t>
            </a:r>
            <a:r>
              <a:rPr lang="fr-CA" dirty="0"/>
              <a:t> 🤫🎮</a:t>
            </a:r>
          </a:p>
          <a:p>
            <a:pPr lvl="1"/>
            <a:r>
              <a:rPr lang="fr-CA" dirty="0"/>
              <a:t> Autres exemples :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Z </a:t>
            </a:r>
            <a:r>
              <a:rPr lang="fr-CA" dirty="0"/>
              <a:t>: Annuler la dernière action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Y </a:t>
            </a:r>
            <a:r>
              <a:rPr lang="fr-CA" dirty="0"/>
              <a:t>: Refaire la dernière action annulée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A </a:t>
            </a:r>
            <a:r>
              <a:rPr lang="fr-CA" dirty="0"/>
              <a:t>: Sélectionner tout le texte de la zone / page actuelle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X</a:t>
            </a:r>
            <a:r>
              <a:rPr lang="fr-CA" dirty="0"/>
              <a:t>, suivi de </a:t>
            </a:r>
            <a:r>
              <a:rPr lang="fr-CA" dirty="0">
                <a:solidFill>
                  <a:srgbClr val="FA4098"/>
                </a:solidFill>
              </a:rPr>
              <a:t>Ctrl + V </a:t>
            </a:r>
            <a:r>
              <a:rPr lang="fr-CA" dirty="0"/>
              <a:t>: </a:t>
            </a:r>
            <a:r>
              <a:rPr lang="fr-CA" b="1" dirty="0"/>
              <a:t>Couper</a:t>
            </a:r>
            <a:r>
              <a:rPr lang="fr-CA" dirty="0"/>
              <a:t>-coller (au lieu de copier-coller)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Shift + alt + F </a:t>
            </a:r>
            <a:r>
              <a:rPr lang="fr-CA" dirty="0"/>
              <a:t>: Indenter automatiquement le code dans VS Code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K + C </a:t>
            </a:r>
            <a:r>
              <a:rPr lang="fr-CA" dirty="0"/>
              <a:t>: Commenter ou décommenter du code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Ctrl + F</a:t>
            </a:r>
            <a:r>
              <a:rPr lang="fr-CA" dirty="0"/>
              <a:t> : Menu pour chercher et / ou remplacer du texte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FFDA362-6220-4524-36BF-2C08C13BED2A}"/>
              </a:ext>
            </a:extLst>
          </p:cNvPr>
          <p:cNvSpPr txBox="1"/>
          <p:nvPr/>
        </p:nvSpPr>
        <p:spPr>
          <a:xfrm>
            <a:off x="0" y="6519446"/>
            <a:ext cx="7753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85D1"/>
                </a:solidFill>
              </a:rPr>
              <a:t>(C’est normal de ne pas saisir à quoi servent les trois derniers raccourcis pour le moment)</a:t>
            </a:r>
          </a:p>
        </p:txBody>
      </p:sp>
    </p:spTree>
    <p:extLst>
      <p:ext uri="{BB962C8B-B14F-4D97-AF65-F5344CB8AC3E}">
        <p14:creationId xmlns:p14="http://schemas.microsoft.com/office/powerpoint/2010/main" val="3021124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Symboles spéciaux sur le clavier</a:t>
            </a:r>
          </a:p>
          <a:p>
            <a:pPr lvl="1"/>
            <a:r>
              <a:rPr lang="fr-CA" dirty="0"/>
              <a:t> Nous aurons souvent à utiliser des </a:t>
            </a:r>
            <a:r>
              <a:rPr lang="fr-CA" dirty="0">
                <a:solidFill>
                  <a:srgbClr val="FA4098"/>
                </a:solidFill>
              </a:rPr>
              <a:t>symboles particuliers</a:t>
            </a:r>
            <a:r>
              <a:rPr lang="fr-CA" dirty="0"/>
              <a:t> en programmant, voici quelques exemples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&lt; &gt;</a:t>
            </a:r>
            <a:r>
              <a:rPr lang="fr-CA" dirty="0"/>
              <a:t> : Chevrons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{ }</a:t>
            </a:r>
            <a:r>
              <a:rPr lang="fr-CA" dirty="0"/>
              <a:t> : Accolades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( )</a:t>
            </a:r>
            <a:r>
              <a:rPr lang="fr-CA" dirty="0"/>
              <a:t> : Parenthèses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[ ]</a:t>
            </a:r>
            <a:r>
              <a:rPr lang="fr-CA" dirty="0"/>
              <a:t> : Crochets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&amp;</a:t>
            </a:r>
            <a:r>
              <a:rPr lang="fr-CA" dirty="0"/>
              <a:t> : Éperluette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`</a:t>
            </a:r>
            <a:r>
              <a:rPr lang="fr-CA" dirty="0"/>
              <a:t> : Accent grave (qui n’accompagne pas de lettre)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"</a:t>
            </a:r>
            <a:r>
              <a:rPr lang="fr-CA" dirty="0"/>
              <a:t> : Guillemet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|</a:t>
            </a:r>
            <a:r>
              <a:rPr lang="fr-CA" dirty="0"/>
              <a:t> : Barre verticale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Les prochaines diapositives expliquent comment produire ces symboles avec un clavier français. (Pour les autres langues, ça risque d’être différent)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</p:spTree>
    <p:extLst>
      <p:ext uri="{BB962C8B-B14F-4D97-AF65-F5344CB8AC3E}">
        <p14:creationId xmlns:p14="http://schemas.microsoft.com/office/powerpoint/2010/main" val="418490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9449"/>
            <a:ext cx="10512000" cy="5026393"/>
          </a:xfrm>
        </p:spPr>
        <p:txBody>
          <a:bodyPr/>
          <a:lstStyle/>
          <a:p>
            <a:r>
              <a:rPr lang="fr-CA" dirty="0"/>
              <a:t> Symboles spéciaux sur le clavier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0BE520-89D2-DDD4-37DA-EFE2BDE52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76" y="3124205"/>
            <a:ext cx="8220299" cy="27883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C1C519-711E-2AE7-34F2-3176149CC42F}"/>
              </a:ext>
            </a:extLst>
          </p:cNvPr>
          <p:cNvSpPr/>
          <p:nvPr/>
        </p:nvSpPr>
        <p:spPr>
          <a:xfrm>
            <a:off x="7324080" y="4295846"/>
            <a:ext cx="452760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EF4A05A9-9402-1430-6411-C928F3096237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7776840" y="3883113"/>
            <a:ext cx="1376038" cy="493098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7E7B3135-4D31-B589-C70A-9C96FD04B0FE}"/>
              </a:ext>
            </a:extLst>
          </p:cNvPr>
          <p:cNvSpPr txBox="1"/>
          <p:nvPr/>
        </p:nvSpPr>
        <p:spPr>
          <a:xfrm>
            <a:off x="9152878" y="3559947"/>
            <a:ext cx="2938508" cy="646331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&lt; </a:t>
            </a:r>
            <a:r>
              <a:rPr lang="fr-CA" dirty="0">
                <a:solidFill>
                  <a:srgbClr val="7385D1"/>
                </a:solidFill>
              </a:rPr>
              <a:t>: Appuyer ici.</a:t>
            </a:r>
          </a:p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&gt;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ici.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9AE2D6-33BC-5200-3609-1310885A0774}"/>
              </a:ext>
            </a:extLst>
          </p:cNvPr>
          <p:cNvSpPr/>
          <p:nvPr/>
        </p:nvSpPr>
        <p:spPr>
          <a:xfrm>
            <a:off x="5289770" y="3205371"/>
            <a:ext cx="995619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83DD4EA-3DCF-E0CB-DA8E-700EC5FBCC21}"/>
              </a:ext>
            </a:extLst>
          </p:cNvPr>
          <p:cNvSpPr txBox="1"/>
          <p:nvPr/>
        </p:nvSpPr>
        <p:spPr>
          <a:xfrm>
            <a:off x="4034121" y="2040166"/>
            <a:ext cx="2938508" cy="646331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(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</a:t>
            </a:r>
            <a:r>
              <a:rPr lang="fr-CA" b="1" dirty="0">
                <a:solidFill>
                  <a:srgbClr val="FA4098"/>
                </a:solidFill>
              </a:rPr>
              <a:t>9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)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</a:t>
            </a:r>
            <a:r>
              <a:rPr lang="fr-CA" b="1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F248DD38-58B4-672B-A74C-DD0AA5DDACA0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5503375" y="2686497"/>
            <a:ext cx="164005" cy="51387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0FDC21E-7E6A-5E2A-EDA7-C1338A4DD6D3}"/>
              </a:ext>
            </a:extLst>
          </p:cNvPr>
          <p:cNvSpPr/>
          <p:nvPr/>
        </p:nvSpPr>
        <p:spPr>
          <a:xfrm>
            <a:off x="6664249" y="3754788"/>
            <a:ext cx="995619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E609EAD-F32F-0CBD-5CA9-6FCF9C0E80F2}"/>
              </a:ext>
            </a:extLst>
          </p:cNvPr>
          <p:cNvSpPr txBox="1"/>
          <p:nvPr/>
        </p:nvSpPr>
        <p:spPr>
          <a:xfrm>
            <a:off x="7162058" y="1561962"/>
            <a:ext cx="4664961" cy="923330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Pour les crochets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[ ]</a:t>
            </a:r>
            <a:r>
              <a:rPr lang="fr-CA" dirty="0">
                <a:solidFill>
                  <a:srgbClr val="7385D1"/>
                </a:solidFill>
              </a:rPr>
              <a:t>, il faut d’abord appuyer sur la touche </a:t>
            </a:r>
            <a:r>
              <a:rPr lang="fr-CA" b="1" dirty="0">
                <a:solidFill>
                  <a:srgbClr val="FA4098"/>
                </a:solidFill>
              </a:rPr>
              <a:t>Alt</a:t>
            </a:r>
            <a:r>
              <a:rPr lang="fr-CA" dirty="0">
                <a:solidFill>
                  <a:srgbClr val="7385D1"/>
                </a:solidFill>
              </a:rPr>
              <a:t> qui est </a:t>
            </a:r>
            <a:r>
              <a:rPr lang="fr-CA" b="1" u="sng" dirty="0">
                <a:solidFill>
                  <a:srgbClr val="7385D1"/>
                </a:solidFill>
              </a:rPr>
              <a:t>à droite</a:t>
            </a:r>
            <a:r>
              <a:rPr lang="fr-CA" dirty="0">
                <a:solidFill>
                  <a:srgbClr val="7385D1"/>
                </a:solidFill>
              </a:rPr>
              <a:t> de la barre d’espace, puis sur une de ces deux touches.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10CB0FC3-26A2-F6AD-F03C-A0B0F3F4B652}"/>
              </a:ext>
            </a:extLst>
          </p:cNvPr>
          <p:cNvCxnSpPr>
            <a:cxnSpLocks/>
            <a:stCxn id="17" idx="2"/>
          </p:cNvCxnSpPr>
          <p:nvPr/>
        </p:nvCxnSpPr>
        <p:spPr>
          <a:xfrm flipH="1">
            <a:off x="7659868" y="2485292"/>
            <a:ext cx="1834671" cy="119102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666BE28B-39F4-9D2C-1AD8-BCADBE2931DF}"/>
              </a:ext>
            </a:extLst>
          </p:cNvPr>
          <p:cNvSpPr/>
          <p:nvPr/>
        </p:nvSpPr>
        <p:spPr>
          <a:xfrm>
            <a:off x="6782640" y="4295846"/>
            <a:ext cx="452760" cy="462587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0902A48D-842A-4CC6-2172-18FB3B57D05C}"/>
              </a:ext>
            </a:extLst>
          </p:cNvPr>
          <p:cNvCxnSpPr>
            <a:cxnSpLocks/>
          </p:cNvCxnSpPr>
          <p:nvPr/>
        </p:nvCxnSpPr>
        <p:spPr>
          <a:xfrm flipH="1" flipV="1">
            <a:off x="7088821" y="4804559"/>
            <a:ext cx="1746631" cy="573403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F16A39DF-4AEA-8D7D-78F6-CEB300A1A149}"/>
              </a:ext>
            </a:extLst>
          </p:cNvPr>
          <p:cNvSpPr txBox="1"/>
          <p:nvPr/>
        </p:nvSpPr>
        <p:spPr>
          <a:xfrm>
            <a:off x="8844100" y="5072557"/>
            <a:ext cx="2938508" cy="646331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` </a:t>
            </a:r>
            <a:r>
              <a:rPr lang="fr-CA" dirty="0">
                <a:solidFill>
                  <a:srgbClr val="7385D1"/>
                </a:solidFill>
              </a:rPr>
              <a:t>: Appuyer ici, puis appuyez sur </a:t>
            </a:r>
            <a:r>
              <a:rPr lang="fr-CA" b="1" dirty="0">
                <a:solidFill>
                  <a:srgbClr val="FA4098"/>
                </a:solidFill>
              </a:rPr>
              <a:t>espace</a:t>
            </a:r>
            <a:r>
              <a:rPr lang="fr-CA" dirty="0">
                <a:solidFill>
                  <a:srgbClr val="7385D1"/>
                </a:solidFill>
              </a:rPr>
              <a:t> ensuite.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405B240-F183-619D-4749-9103130984DE}"/>
              </a:ext>
            </a:extLst>
          </p:cNvPr>
          <p:cNvSpPr txBox="1"/>
          <p:nvPr/>
        </p:nvSpPr>
        <p:spPr>
          <a:xfrm>
            <a:off x="906184" y="2040165"/>
            <a:ext cx="2938508" cy="369332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&amp;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ici.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C08ACEE-48D8-C853-7D9C-41DB4F7E0B2D}"/>
              </a:ext>
            </a:extLst>
          </p:cNvPr>
          <p:cNvSpPr/>
          <p:nvPr/>
        </p:nvSpPr>
        <p:spPr>
          <a:xfrm>
            <a:off x="4198126" y="3212106"/>
            <a:ext cx="452760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AC4AE1EC-D297-8D10-4321-53C7E534DBF3}"/>
              </a:ext>
            </a:extLst>
          </p:cNvPr>
          <p:cNvCxnSpPr>
            <a:cxnSpLocks/>
            <a:stCxn id="27" idx="2"/>
          </p:cNvCxnSpPr>
          <p:nvPr/>
        </p:nvCxnSpPr>
        <p:spPr>
          <a:xfrm>
            <a:off x="2375438" y="2409497"/>
            <a:ext cx="1752679" cy="79087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6257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107E767-DA60-5AE5-3125-6466DCC3C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Symboles spéciaux sur le clavier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4658D7A-B2A1-3032-3433-582B39DC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C74379E-0AE6-5217-8BC5-E157355A6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43" y="3754938"/>
            <a:ext cx="8220299" cy="278832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C63B561-F5AA-1112-3A74-FD9DF8AC5C6C}"/>
              </a:ext>
            </a:extLst>
          </p:cNvPr>
          <p:cNvSpPr/>
          <p:nvPr/>
        </p:nvSpPr>
        <p:spPr>
          <a:xfrm>
            <a:off x="8581828" y="4927058"/>
            <a:ext cx="995619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7CE3895-7D8A-917A-F370-BF59FC973F95}"/>
              </a:ext>
            </a:extLst>
          </p:cNvPr>
          <p:cNvSpPr txBox="1"/>
          <p:nvPr/>
        </p:nvSpPr>
        <p:spPr>
          <a:xfrm>
            <a:off x="7162058" y="1561962"/>
            <a:ext cx="4664961" cy="923330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Pour les accolades </a:t>
            </a:r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{ }</a:t>
            </a:r>
            <a:r>
              <a:rPr lang="fr-CA" dirty="0">
                <a:solidFill>
                  <a:srgbClr val="7385D1"/>
                </a:solidFill>
              </a:rPr>
              <a:t>, il faut d’abord appuyer sur la touche </a:t>
            </a:r>
            <a:r>
              <a:rPr lang="fr-CA" b="1" dirty="0">
                <a:solidFill>
                  <a:srgbClr val="FA4098"/>
                </a:solidFill>
              </a:rPr>
              <a:t>Alt</a:t>
            </a:r>
            <a:r>
              <a:rPr lang="fr-CA" dirty="0">
                <a:solidFill>
                  <a:srgbClr val="7385D1"/>
                </a:solidFill>
              </a:rPr>
              <a:t> qui est </a:t>
            </a:r>
            <a:r>
              <a:rPr lang="fr-CA" b="1" u="sng" dirty="0">
                <a:solidFill>
                  <a:srgbClr val="7385D1"/>
                </a:solidFill>
              </a:rPr>
              <a:t>à droite</a:t>
            </a:r>
            <a:r>
              <a:rPr lang="fr-CA" dirty="0">
                <a:solidFill>
                  <a:srgbClr val="7385D1"/>
                </a:solidFill>
              </a:rPr>
              <a:t> de la barre d’espace, puis sur une de ces deux touches.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C0ED662-E91A-119D-550F-5629A3426CE4}"/>
              </a:ext>
            </a:extLst>
          </p:cNvPr>
          <p:cNvCxnSpPr>
            <a:cxnSpLocks/>
            <a:stCxn id="7" idx="2"/>
            <a:endCxn id="6" idx="0"/>
          </p:cNvCxnSpPr>
          <p:nvPr/>
        </p:nvCxnSpPr>
        <p:spPr>
          <a:xfrm flipH="1">
            <a:off x="9079638" y="2485292"/>
            <a:ext cx="414901" cy="2441766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9B56D24-3E41-7223-3BBA-7CA1155C55DB}"/>
              </a:ext>
            </a:extLst>
          </p:cNvPr>
          <p:cNvSpPr/>
          <p:nvPr/>
        </p:nvSpPr>
        <p:spPr>
          <a:xfrm>
            <a:off x="3265426" y="3847344"/>
            <a:ext cx="452760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E449F4B-E88B-9F1E-9FD1-256A5C6BBA21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3718186" y="3037126"/>
            <a:ext cx="1365618" cy="78374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2F84B08-53D8-7862-DF9A-187785C2815B}"/>
              </a:ext>
            </a:extLst>
          </p:cNvPr>
          <p:cNvSpPr txBox="1"/>
          <p:nvPr/>
        </p:nvSpPr>
        <p:spPr>
          <a:xfrm>
            <a:off x="3265426" y="1836797"/>
            <a:ext cx="3636756" cy="1200329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­"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ici. Attention : dans certains logiciels comme Microsoft Word, il faut faire </a:t>
            </a:r>
            <a:r>
              <a:rPr lang="fr-CA" b="1" dirty="0">
                <a:solidFill>
                  <a:srgbClr val="FA4098"/>
                </a:solidFill>
              </a:rPr>
              <a:t>Ctrl + Z </a:t>
            </a:r>
            <a:r>
              <a:rPr lang="fr-CA" dirty="0">
                <a:solidFill>
                  <a:srgbClr val="7385D1"/>
                </a:solidFill>
              </a:rPr>
              <a:t>après, sinon on a </a:t>
            </a:r>
            <a:r>
              <a:rPr lang="fr-CA" b="1" dirty="0">
                <a:solidFill>
                  <a:srgbClr val="FA4098"/>
                </a:solidFill>
              </a:rPr>
              <a:t>«</a:t>
            </a:r>
            <a:r>
              <a:rPr lang="fr-CA" dirty="0">
                <a:solidFill>
                  <a:srgbClr val="7385D1"/>
                </a:solidFill>
              </a:rPr>
              <a:t> ou </a:t>
            </a:r>
            <a:r>
              <a:rPr lang="fr-CA" b="1" dirty="0">
                <a:solidFill>
                  <a:srgbClr val="FA4098"/>
                </a:solidFill>
              </a:rPr>
              <a:t>»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1E8C4E-0CB2-3009-EBD5-244C9460E25E}"/>
              </a:ext>
            </a:extLst>
          </p:cNvPr>
          <p:cNvSpPr/>
          <p:nvPr/>
        </p:nvSpPr>
        <p:spPr>
          <a:xfrm>
            <a:off x="2166079" y="3839943"/>
            <a:ext cx="452760" cy="462587"/>
          </a:xfrm>
          <a:prstGeom prst="rect">
            <a:avLst/>
          </a:prstGeom>
          <a:noFill/>
          <a:ln w="381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3937A45-8BBA-4766-99B6-6CDF2B7480D1}"/>
              </a:ext>
            </a:extLst>
          </p:cNvPr>
          <p:cNvSpPr txBox="1"/>
          <p:nvPr/>
        </p:nvSpPr>
        <p:spPr>
          <a:xfrm>
            <a:off x="109303" y="2320839"/>
            <a:ext cx="2938508" cy="369332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FA4098"/>
                </a:solidFill>
                <a:latin typeface="Consolas" panose="020B0609020204030204" pitchFamily="49" charset="0"/>
              </a:rPr>
              <a:t>| </a:t>
            </a:r>
            <a:r>
              <a:rPr lang="fr-CA" dirty="0">
                <a:solidFill>
                  <a:srgbClr val="7385D1"/>
                </a:solidFill>
              </a:rPr>
              <a:t>: Appuyer sur </a:t>
            </a:r>
            <a:r>
              <a:rPr lang="fr-CA" b="1" dirty="0">
                <a:solidFill>
                  <a:srgbClr val="FA4098"/>
                </a:solidFill>
              </a:rPr>
              <a:t>Shift</a:t>
            </a:r>
            <a:r>
              <a:rPr lang="fr-CA" dirty="0">
                <a:solidFill>
                  <a:srgbClr val="7385D1"/>
                </a:solidFill>
              </a:rPr>
              <a:t> puis ici.</a:t>
            </a:r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696906C5-C9F5-0C85-6B3F-5915023F231C}"/>
              </a:ext>
            </a:extLst>
          </p:cNvPr>
          <p:cNvCxnSpPr>
            <a:cxnSpLocks/>
            <a:stCxn id="26" idx="2"/>
          </p:cNvCxnSpPr>
          <p:nvPr/>
        </p:nvCxnSpPr>
        <p:spPr>
          <a:xfrm>
            <a:off x="1578557" y="2690171"/>
            <a:ext cx="550286" cy="1157173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3745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CF172FF-E9DF-DF2D-1AB5-FF0A4F221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Captures d’écran</a:t>
            </a:r>
          </a:p>
          <a:p>
            <a:pPr lvl="1"/>
            <a:r>
              <a:rPr lang="fr-CA" dirty="0"/>
              <a:t> Deux méthodes : écran en entier ou portion d’écran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#1 </a:t>
            </a:r>
            <a:r>
              <a:rPr lang="fr-CA" dirty="0"/>
              <a:t>(</a:t>
            </a:r>
            <a:r>
              <a:rPr lang="fr-CA" dirty="0">
                <a:solidFill>
                  <a:srgbClr val="FA4098"/>
                </a:solidFill>
              </a:rPr>
              <a:t>Écran en entier</a:t>
            </a:r>
            <a:r>
              <a:rPr lang="fr-CA" dirty="0"/>
              <a:t>) : Appuyez sur cette touche, puis, faites </a:t>
            </a:r>
            <a:r>
              <a:rPr lang="fr-CA" dirty="0">
                <a:solidFill>
                  <a:srgbClr val="FA4098"/>
                </a:solidFill>
              </a:rPr>
              <a:t>Ctrl + V </a:t>
            </a:r>
            <a:r>
              <a:rPr lang="fr-CA" dirty="0"/>
              <a:t>pour coller la capture d’écran à l’endroit désiré.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99F5375-DC07-2F19-A0E8-85B029366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5" name="Image 4" descr="Une image contenant clavier, Appareil de saisie, Matériel de bureau, Composant d’ordinateur&#10;&#10;Description générée automatiquement">
            <a:extLst>
              <a:ext uri="{FF2B5EF4-FFF2-40B4-BE49-F238E27FC236}">
                <a16:creationId xmlns:a16="http://schemas.microsoft.com/office/drawing/2014/main" id="{7EA031AD-1A70-9412-F468-EBF761A5C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514" y="3429000"/>
            <a:ext cx="9070555" cy="272483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5FAB077-EEA6-FBD9-1D45-E2E10E5ECE5B}"/>
              </a:ext>
            </a:extLst>
          </p:cNvPr>
          <p:cNvCxnSpPr>
            <a:cxnSpLocks/>
          </p:cNvCxnSpPr>
          <p:nvPr/>
        </p:nvCxnSpPr>
        <p:spPr>
          <a:xfrm flipH="1">
            <a:off x="7766403" y="3071673"/>
            <a:ext cx="880447" cy="49174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410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CF172FF-E9DF-DF2D-1AB5-FF0A4F221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Captures d’écran</a:t>
            </a:r>
          </a:p>
          <a:p>
            <a:pPr lvl="1"/>
            <a:r>
              <a:rPr lang="fr-CA" dirty="0"/>
              <a:t> Deux méthodes : écran en entier ou portion d’écran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Méthode #2 </a:t>
            </a:r>
            <a:r>
              <a:rPr lang="fr-CA" dirty="0"/>
              <a:t>(</a:t>
            </a:r>
            <a:r>
              <a:rPr lang="fr-CA" dirty="0">
                <a:solidFill>
                  <a:srgbClr val="FA4098"/>
                </a:solidFill>
              </a:rPr>
              <a:t>Portion d’écran</a:t>
            </a:r>
            <a:r>
              <a:rPr lang="fr-CA" dirty="0"/>
              <a:t>) : Appuyez sur les touches </a:t>
            </a:r>
            <a:r>
              <a:rPr lang="fr-CA" dirty="0">
                <a:solidFill>
                  <a:srgbClr val="FA4098"/>
                </a:solidFill>
              </a:rPr>
              <a:t>Windows + Shift + S</a:t>
            </a:r>
            <a:r>
              <a:rPr lang="fr-CA" dirty="0"/>
              <a:t>, sélectionner la portion de l’écran, puis faites </a:t>
            </a:r>
            <a:r>
              <a:rPr lang="fr-CA" dirty="0">
                <a:solidFill>
                  <a:srgbClr val="FA4098"/>
                </a:solidFill>
              </a:rPr>
              <a:t>Ctrl + V </a:t>
            </a:r>
            <a:r>
              <a:rPr lang="fr-CA" dirty="0"/>
              <a:t>pour coller la capture à l’endroit désiré.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99F5375-DC07-2F19-A0E8-85B029366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9D8CFA0C-7054-CD1B-CAB6-8DDBB8167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138256"/>
            <a:ext cx="6702963" cy="353871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492FE6E-4917-9488-75D2-0C2FB7D02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747" y="3776330"/>
            <a:ext cx="2753109" cy="2400635"/>
          </a:xfrm>
          <a:prstGeom prst="rect">
            <a:avLst/>
          </a:prstGeom>
        </p:spPr>
      </p:pic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F3538D9B-B5A9-6F09-1BC1-25ED777E5D60}"/>
              </a:ext>
            </a:extLst>
          </p:cNvPr>
          <p:cNvSpPr/>
          <p:nvPr/>
        </p:nvSpPr>
        <p:spPr>
          <a:xfrm>
            <a:off x="7910276" y="4611561"/>
            <a:ext cx="772357" cy="592103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568126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Qu’est-ce que </a:t>
            </a:r>
            <a:r>
              <a:rPr lang="fr-CA" b="1" dirty="0"/>
              <a:t>JavaScript</a:t>
            </a:r>
            <a:r>
              <a:rPr lang="fr-CA" dirty="0"/>
              <a:t> ?</a:t>
            </a:r>
          </a:p>
          <a:p>
            <a:pPr lvl="1"/>
            <a:r>
              <a:rPr lang="fr-CA" dirty="0"/>
              <a:t> Langage de programmation né en 1996 </a:t>
            </a:r>
            <a:r>
              <a:rPr lang="en-CA" dirty="0"/>
              <a:t>👶</a:t>
            </a:r>
            <a:endParaRPr lang="fr-CA" dirty="0"/>
          </a:p>
          <a:p>
            <a:pPr lvl="2"/>
            <a:r>
              <a:rPr lang="fr-CA" dirty="0"/>
              <a:t> Les fichiers de code JavaScript ont l’extension </a:t>
            </a:r>
            <a:r>
              <a:rPr lang="fr-CA" b="1" dirty="0">
                <a:solidFill>
                  <a:srgbClr val="FA4098"/>
                </a:solidFill>
              </a:rPr>
              <a:t>.</a:t>
            </a:r>
            <a:r>
              <a:rPr lang="fr-CA" b="1" dirty="0" err="1">
                <a:solidFill>
                  <a:srgbClr val="FA4098"/>
                </a:solidFill>
              </a:rPr>
              <a:t>js</a:t>
            </a:r>
            <a:endParaRPr lang="fr-CA" b="1" dirty="0">
              <a:solidFill>
                <a:srgbClr val="FA4098"/>
              </a:solidFill>
            </a:endParaRPr>
          </a:p>
          <a:p>
            <a:pPr lvl="2"/>
            <a:endParaRPr lang="fr-CA" dirty="0"/>
          </a:p>
          <a:p>
            <a:pPr lvl="1"/>
            <a:r>
              <a:rPr lang="fr-CA" dirty="0"/>
              <a:t> Très utilisé pour la programmation </a:t>
            </a:r>
            <a:r>
              <a:rPr lang="fr-CA" b="1" dirty="0"/>
              <a:t>Web </a:t>
            </a:r>
            <a:r>
              <a:rPr lang="en-CA" b="1" dirty="0"/>
              <a:t>🌐</a:t>
            </a:r>
            <a:r>
              <a:rPr lang="en-CA" dirty="0"/>
              <a:t> (</a:t>
            </a:r>
            <a:r>
              <a:rPr lang="fr-CA" dirty="0"/>
              <a:t>mais</a:t>
            </a:r>
            <a:r>
              <a:rPr lang="en-CA" dirty="0"/>
              <a:t> pas que pour </a:t>
            </a:r>
            <a:r>
              <a:rPr lang="en-CA" dirty="0" err="1"/>
              <a:t>ça</a:t>
            </a:r>
            <a:r>
              <a:rPr lang="en-CA" dirty="0"/>
              <a:t> !)</a:t>
            </a:r>
            <a:endParaRPr lang="fr-CA" dirty="0"/>
          </a:p>
          <a:p>
            <a:pPr lvl="2"/>
            <a:r>
              <a:rPr lang="fr-CA" dirty="0"/>
              <a:t>Et c’est une des raisons qui en font un langage de choix pour apprendre à coder en TIM !</a:t>
            </a:r>
          </a:p>
          <a:p>
            <a:pPr lvl="2"/>
            <a:r>
              <a:rPr lang="fr-CA" dirty="0"/>
              <a:t>On peut utiliser ce langage directement dans les navigateurs </a:t>
            </a:r>
            <a:r>
              <a:rPr lang="fr-CA" b="1" dirty="0"/>
              <a:t>Web</a:t>
            </a:r>
            <a:r>
              <a:rPr lang="fr-CA" dirty="0"/>
              <a:t> ! (Firefox, Chrome, Edge, etc.)</a:t>
            </a:r>
          </a:p>
          <a:p>
            <a:pPr lvl="3"/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Nous allons le faire dans ce cours !</a:t>
            </a:r>
            <a:endParaRPr lang="fr-CA" dirty="0"/>
          </a:p>
          <a:p>
            <a:pPr lvl="2"/>
            <a:endParaRPr lang="fr-CA" dirty="0"/>
          </a:p>
          <a:p>
            <a:pPr lvl="1"/>
            <a:r>
              <a:rPr lang="fr-CA" dirty="0"/>
              <a:t> Exemples d’applications / projets qui utilisent </a:t>
            </a:r>
            <a:r>
              <a:rPr lang="fr-CA" b="1" dirty="0"/>
              <a:t>JavaScript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D2B5CAA-ABDA-4E91-BCD6-405F1694F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936" y="911352"/>
            <a:ext cx="1127760" cy="112776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0E624E3-33DE-4750-98C0-8674F112C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14" y="5109494"/>
            <a:ext cx="1444752" cy="96316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6170F43-E619-4E11-B37E-30D2B9703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621" y="2039112"/>
            <a:ext cx="924054" cy="295316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BC0AF30-6578-4806-9C19-F311D723E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411" y="5188067"/>
            <a:ext cx="1155949" cy="82659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79F8E90-CCF3-4CC0-8105-A91A2ECDCB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720" y="5297686"/>
            <a:ext cx="607361" cy="60736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5E4F6FD7-EC31-40A3-BE00-DD13D6F692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465" y="5324903"/>
            <a:ext cx="996152" cy="56033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039D101-4E3B-4573-86F5-8DB0A4661E1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609" y="5124439"/>
            <a:ext cx="1399916" cy="933277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0F1B6F8-9B0D-47C6-8DCD-8C2692EE99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544" y="5239086"/>
            <a:ext cx="724557" cy="724557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1A6B385E-6BF8-456B-974D-853FB83B9A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772" y="5228488"/>
            <a:ext cx="724557" cy="724557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32F348E9-C466-48CF-A831-3D58514F79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68939" y="5196291"/>
            <a:ext cx="1059784" cy="79483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A6BC17D-4549-8699-1ADA-72766F88C722}"/>
              </a:ext>
            </a:extLst>
          </p:cNvPr>
          <p:cNvSpPr txBox="1"/>
          <p:nvPr/>
        </p:nvSpPr>
        <p:spPr>
          <a:xfrm>
            <a:off x="10178580" y="5214579"/>
            <a:ext cx="592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b="1" dirty="0">
                <a:solidFill>
                  <a:schemeClr val="bg1"/>
                </a:solidFill>
              </a:rPr>
              <a:t>birb</a:t>
            </a:r>
            <a:r>
              <a:rPr lang="fr-CA" sz="1200" b="1" baseline="30000" dirty="0">
                <a:solidFill>
                  <a:schemeClr val="bg1"/>
                </a:solidFill>
              </a:rPr>
              <a:t>TM</a:t>
            </a:r>
          </a:p>
        </p:txBody>
      </p:sp>
    </p:spTree>
    <p:extLst>
      <p:ext uri="{BB962C8B-B14F-4D97-AF65-F5344CB8AC3E}">
        <p14:creationId xmlns:p14="http://schemas.microsoft.com/office/powerpoint/2010/main" val="16183106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Qu’est-ce que </a:t>
            </a:r>
            <a:r>
              <a:rPr lang="fr-CA" b="1" dirty="0"/>
              <a:t>JavaScript</a:t>
            </a:r>
            <a:r>
              <a:rPr lang="fr-CA" dirty="0"/>
              <a:t> ?</a:t>
            </a:r>
          </a:p>
          <a:p>
            <a:pPr lvl="1"/>
            <a:r>
              <a:rPr lang="fr-CA" dirty="0"/>
              <a:t> Exemple de morceau de code avec JavaScript</a:t>
            </a:r>
          </a:p>
          <a:p>
            <a:pPr lvl="2"/>
            <a:r>
              <a:rPr lang="fr-CA" dirty="0"/>
              <a:t> Pas très intuitif pour le moment ... ! </a:t>
            </a:r>
            <a:r>
              <a:rPr lang="en-CA" dirty="0"/>
              <a:t>🧠</a:t>
            </a:r>
            <a:endParaRPr lang="fr-CA" dirty="0"/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9F529A4-8375-B807-B59E-1EF1C8F5B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060" y="2574705"/>
            <a:ext cx="4177879" cy="392546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45941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1233415-9F5C-4DA8-8035-C4D804979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3"/>
            <a:ext cx="10512000" cy="836724"/>
          </a:xfrm>
        </p:spPr>
        <p:txBody>
          <a:bodyPr/>
          <a:lstStyle/>
          <a:p>
            <a:r>
              <a:rPr lang="fr-CA"/>
              <a:t> </a:t>
            </a:r>
            <a:r>
              <a:rPr lang="fr-CA" b="1"/>
              <a:t>Semaine typique </a:t>
            </a:r>
            <a:r>
              <a:rPr lang="fr-CA"/>
              <a:t>en Intro à la programmation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7775D2-3C9D-4215-86F1-B5937227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Présentation du cours</a:t>
            </a:r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5878864C-A578-411C-9C9C-D49C41B7DCEF}"/>
              </a:ext>
            </a:extLst>
          </p:cNvPr>
          <p:cNvSpPr/>
          <p:nvPr/>
        </p:nvSpPr>
        <p:spPr>
          <a:xfrm>
            <a:off x="4598251" y="3612128"/>
            <a:ext cx="2791206" cy="615696"/>
          </a:xfrm>
          <a:prstGeom prst="roundRect">
            <a:avLst>
              <a:gd name="adj" fmla="val 31518"/>
            </a:avLst>
          </a:prstGeom>
          <a:noFill/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>
                <a:solidFill>
                  <a:srgbClr val="7385D1"/>
                </a:solidFill>
              </a:rPr>
              <a:t>Exercices 🧪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369C98FB-ED8A-4913-AE0A-12E50DF905EB}"/>
              </a:ext>
            </a:extLst>
          </p:cNvPr>
          <p:cNvSpPr/>
          <p:nvPr/>
        </p:nvSpPr>
        <p:spPr>
          <a:xfrm>
            <a:off x="565565" y="3654552"/>
            <a:ext cx="2791206" cy="615696"/>
          </a:xfrm>
          <a:prstGeom prst="roundRect">
            <a:avLst>
              <a:gd name="adj" fmla="val 31518"/>
            </a:avLst>
          </a:prstGeom>
          <a:noFill/>
          <a:ln w="38100">
            <a:solidFill>
              <a:srgbClr val="73B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>
                <a:solidFill>
                  <a:srgbClr val="73B3D1"/>
                </a:solidFill>
              </a:rPr>
              <a:t>Théorie </a:t>
            </a:r>
            <a:r>
              <a:rPr lang="fr-CA" dirty="0"/>
              <a:t>😴</a:t>
            </a:r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42EA6474-F543-400A-A163-7D4197D9E34D}"/>
              </a:ext>
            </a:extLst>
          </p:cNvPr>
          <p:cNvSpPr/>
          <p:nvPr/>
        </p:nvSpPr>
        <p:spPr>
          <a:xfrm>
            <a:off x="3580538" y="3797804"/>
            <a:ext cx="791718" cy="280416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43AFAF2-1606-4E0B-8F09-678E4967B43E}"/>
              </a:ext>
            </a:extLst>
          </p:cNvPr>
          <p:cNvSpPr txBox="1"/>
          <p:nvPr/>
        </p:nvSpPr>
        <p:spPr>
          <a:xfrm>
            <a:off x="453093" y="4312725"/>
            <a:ext cx="3016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73B3D1"/>
                </a:solidFill>
              </a:rPr>
              <a:t>15</a:t>
            </a:r>
            <a:r>
              <a:rPr lang="fr-CA" dirty="0">
                <a:solidFill>
                  <a:srgbClr val="73B3D1"/>
                </a:solidFill>
              </a:rPr>
              <a:t> à </a:t>
            </a:r>
            <a:r>
              <a:rPr lang="fr-CA" b="1" dirty="0">
                <a:solidFill>
                  <a:srgbClr val="73B3D1"/>
                </a:solidFill>
              </a:rPr>
              <a:t>45</a:t>
            </a:r>
            <a:r>
              <a:rPr lang="fr-CA" dirty="0">
                <a:solidFill>
                  <a:srgbClr val="73B3D1"/>
                </a:solidFill>
              </a:rPr>
              <a:t> minutes pour aborder de nouveaux concepts.</a:t>
            </a:r>
          </a:p>
          <a:p>
            <a:endParaRPr lang="fr-CA" dirty="0">
              <a:solidFill>
                <a:srgbClr val="73B3D1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1A38D21-982C-4CE1-BC20-1E70708C0CBA}"/>
              </a:ext>
            </a:extLst>
          </p:cNvPr>
          <p:cNvSpPr txBox="1"/>
          <p:nvPr/>
        </p:nvSpPr>
        <p:spPr>
          <a:xfrm>
            <a:off x="4392624" y="4270248"/>
            <a:ext cx="3256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7385D1"/>
                </a:solidFill>
              </a:rPr>
              <a:t>1h</a:t>
            </a:r>
            <a:r>
              <a:rPr lang="fr-CA" dirty="0">
                <a:solidFill>
                  <a:srgbClr val="7385D1"/>
                </a:solidFill>
              </a:rPr>
              <a:t> à </a:t>
            </a:r>
            <a:r>
              <a:rPr lang="fr-CA" b="1" dirty="0">
                <a:solidFill>
                  <a:srgbClr val="7385D1"/>
                </a:solidFill>
              </a:rPr>
              <a:t>2h</a:t>
            </a:r>
            <a:r>
              <a:rPr lang="fr-CA" dirty="0">
                <a:solidFill>
                  <a:srgbClr val="7385D1"/>
                </a:solidFill>
              </a:rPr>
              <a:t> pour réaliser des exercices en classe. (À terminer à la maison)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482B6F-BD9B-41FC-B9A1-D3C5BEE68DEE}"/>
              </a:ext>
            </a:extLst>
          </p:cNvPr>
          <p:cNvSpPr txBox="1"/>
          <p:nvPr/>
        </p:nvSpPr>
        <p:spPr>
          <a:xfrm>
            <a:off x="8000705" y="989028"/>
            <a:ext cx="15255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4800"/>
              <a:t>🧠</a:t>
            </a:r>
          </a:p>
        </p:txBody>
      </p:sp>
      <p:sp>
        <p:nvSpPr>
          <p:cNvPr id="22" name="Flèche : bas 21">
            <a:extLst>
              <a:ext uri="{FF2B5EF4-FFF2-40B4-BE49-F238E27FC236}">
                <a16:creationId xmlns:a16="http://schemas.microsoft.com/office/drawing/2014/main" id="{C67A975D-69E6-414B-ADD2-E37B125C4901}"/>
              </a:ext>
            </a:extLst>
          </p:cNvPr>
          <p:cNvSpPr/>
          <p:nvPr/>
        </p:nvSpPr>
        <p:spPr>
          <a:xfrm rot="10800000">
            <a:off x="8638705" y="1382746"/>
            <a:ext cx="344719" cy="280416"/>
          </a:xfrm>
          <a:prstGeom prst="downArrow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Accolade fermante 3">
            <a:extLst>
              <a:ext uri="{FF2B5EF4-FFF2-40B4-BE49-F238E27FC236}">
                <a16:creationId xmlns:a16="http://schemas.microsoft.com/office/drawing/2014/main" id="{01C452CC-C964-4310-9A22-55B89A7D8686}"/>
              </a:ext>
            </a:extLst>
          </p:cNvPr>
          <p:cNvSpPr/>
          <p:nvPr/>
        </p:nvSpPr>
        <p:spPr>
          <a:xfrm rot="16200000">
            <a:off x="5837284" y="-1910637"/>
            <a:ext cx="283832" cy="10512003"/>
          </a:xfrm>
          <a:prstGeom prst="rightBrace">
            <a:avLst>
              <a:gd name="adj1" fmla="val 156159"/>
              <a:gd name="adj2" fmla="val 50000"/>
            </a:avLst>
          </a:prstGeom>
          <a:ln w="28575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F265C2F-DBDB-4E82-95CE-81A38C3F0E0A}"/>
              </a:ext>
            </a:extLst>
          </p:cNvPr>
          <p:cNvSpPr txBox="1"/>
          <p:nvPr/>
        </p:nvSpPr>
        <p:spPr>
          <a:xfrm>
            <a:off x="4751526" y="2822046"/>
            <a:ext cx="268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Deux fois par semaine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064288B5-1CD5-4842-9306-8553ED107C7B}"/>
              </a:ext>
            </a:extLst>
          </p:cNvPr>
          <p:cNvSpPr/>
          <p:nvPr/>
        </p:nvSpPr>
        <p:spPr>
          <a:xfrm>
            <a:off x="8628184" y="3612128"/>
            <a:ext cx="2800640" cy="615696"/>
          </a:xfrm>
          <a:prstGeom prst="roundRect">
            <a:avLst>
              <a:gd name="adj" fmla="val 31518"/>
            </a:avLst>
          </a:prstGeom>
          <a:noFill/>
          <a:ln w="38100">
            <a:solidFill>
              <a:srgbClr val="907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>
                <a:solidFill>
                  <a:srgbClr val="9073D1"/>
                </a:solidFill>
              </a:rPr>
              <a:t>Remise des exercices ✉️ </a:t>
            </a:r>
          </a:p>
        </p:txBody>
      </p:sp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48C8B837-BF30-4E9F-BD72-9446F5309497}"/>
              </a:ext>
            </a:extLst>
          </p:cNvPr>
          <p:cNvSpPr/>
          <p:nvPr/>
        </p:nvSpPr>
        <p:spPr>
          <a:xfrm>
            <a:off x="7615452" y="3779768"/>
            <a:ext cx="791718" cy="280416"/>
          </a:xfrm>
          <a:prstGeom prst="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7705B86-A80F-42FE-AE78-71C513458104}"/>
              </a:ext>
            </a:extLst>
          </p:cNvPr>
          <p:cNvSpPr txBox="1"/>
          <p:nvPr/>
        </p:nvSpPr>
        <p:spPr>
          <a:xfrm>
            <a:off x="8503920" y="4302150"/>
            <a:ext cx="3309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Les exercices doivent être remis avant le prochain cours.</a:t>
            </a:r>
          </a:p>
        </p:txBody>
      </p:sp>
    </p:spTree>
    <p:extLst>
      <p:ext uri="{BB962C8B-B14F-4D97-AF65-F5344CB8AC3E}">
        <p14:creationId xmlns:p14="http://schemas.microsoft.com/office/powerpoint/2010/main" val="28678945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76541"/>
            <a:ext cx="10512000" cy="5026393"/>
          </a:xfrm>
        </p:spPr>
        <p:txBody>
          <a:bodyPr/>
          <a:lstStyle/>
          <a:p>
            <a:r>
              <a:rPr lang="fr-CA" dirty="0"/>
              <a:t> Apprendre un langage de programmation</a:t>
            </a:r>
          </a:p>
          <a:p>
            <a:pPr lvl="1"/>
            <a:r>
              <a:rPr lang="fr-CA" dirty="0"/>
              <a:t> Il y a une </a:t>
            </a:r>
            <a:r>
              <a:rPr lang="fr-CA" b="1" u="sng" dirty="0">
                <a:solidFill>
                  <a:srgbClr val="73B3D1"/>
                </a:solidFill>
              </a:rPr>
              <a:t>longue route</a:t>
            </a:r>
            <a:r>
              <a:rPr lang="fr-CA" b="1" dirty="0">
                <a:solidFill>
                  <a:srgbClr val="73B3D1"/>
                </a:solidFill>
              </a:rPr>
              <a:t> </a:t>
            </a:r>
            <a:r>
              <a:rPr lang="fr-CA" dirty="0"/>
              <a:t>avant de pouvoir « coder des choses concrètes et complexes » comme des </a:t>
            </a:r>
            <a:r>
              <a:rPr lang="fr-CA" dirty="0">
                <a:solidFill>
                  <a:srgbClr val="FA4098"/>
                </a:solidFill>
              </a:rPr>
              <a:t>jeux</a:t>
            </a:r>
            <a:r>
              <a:rPr lang="fr-CA" dirty="0"/>
              <a:t>, des </a:t>
            </a:r>
            <a:r>
              <a:rPr lang="fr-CA" dirty="0">
                <a:solidFill>
                  <a:srgbClr val="FA4098"/>
                </a:solidFill>
              </a:rPr>
              <a:t>sites Web</a:t>
            </a:r>
            <a:r>
              <a:rPr lang="fr-CA" dirty="0"/>
              <a:t> et des </a:t>
            </a:r>
            <a:r>
              <a:rPr lang="fr-CA" dirty="0">
                <a:solidFill>
                  <a:srgbClr val="FA4098"/>
                </a:solidFill>
              </a:rPr>
              <a:t>logiciels variés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Cette longue route est différente pour chaque type de projet, et nécessite parfois d’apprendre d’autres </a:t>
            </a:r>
            <a:r>
              <a:rPr lang="fr-CA" dirty="0">
                <a:solidFill>
                  <a:srgbClr val="73B3D1"/>
                </a:solidFill>
              </a:rPr>
              <a:t>langages de programmation </a:t>
            </a:r>
            <a:r>
              <a:rPr lang="fr-CA" dirty="0"/>
              <a:t>ou </a:t>
            </a:r>
            <a:r>
              <a:rPr lang="fr-CA" dirty="0">
                <a:solidFill>
                  <a:srgbClr val="73B3D1"/>
                </a:solidFill>
              </a:rPr>
              <a:t>technologies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BDA59D-DC60-467A-A86B-EAC6E347F48E}"/>
              </a:ext>
            </a:extLst>
          </p:cNvPr>
          <p:cNvSpPr/>
          <p:nvPr/>
        </p:nvSpPr>
        <p:spPr>
          <a:xfrm>
            <a:off x="2560320" y="6077712"/>
            <a:ext cx="347472" cy="182880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339C36-0B15-432B-9542-01A1A90038C4}"/>
              </a:ext>
            </a:extLst>
          </p:cNvPr>
          <p:cNvSpPr/>
          <p:nvPr/>
        </p:nvSpPr>
        <p:spPr>
          <a:xfrm>
            <a:off x="2907792" y="5955792"/>
            <a:ext cx="347472" cy="304800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CBA399-BB10-4619-A150-FCDA76B8BDE5}"/>
              </a:ext>
            </a:extLst>
          </p:cNvPr>
          <p:cNvSpPr/>
          <p:nvPr/>
        </p:nvSpPr>
        <p:spPr>
          <a:xfrm>
            <a:off x="3255264" y="5833872"/>
            <a:ext cx="347472" cy="426720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5F123A-DA40-4F99-885C-62B64D96EA53}"/>
              </a:ext>
            </a:extLst>
          </p:cNvPr>
          <p:cNvSpPr/>
          <p:nvPr/>
        </p:nvSpPr>
        <p:spPr>
          <a:xfrm>
            <a:off x="3602736" y="5711952"/>
            <a:ext cx="347472" cy="548640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E91C27-A749-4D2F-A5BE-B5E347D10722}"/>
              </a:ext>
            </a:extLst>
          </p:cNvPr>
          <p:cNvSpPr/>
          <p:nvPr/>
        </p:nvSpPr>
        <p:spPr>
          <a:xfrm>
            <a:off x="3950208" y="5583936"/>
            <a:ext cx="347472" cy="676656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BF2DC7-196C-4D28-9D4F-3448E06E0AB3}"/>
              </a:ext>
            </a:extLst>
          </p:cNvPr>
          <p:cNvSpPr/>
          <p:nvPr/>
        </p:nvSpPr>
        <p:spPr>
          <a:xfrm>
            <a:off x="4297680" y="5455920"/>
            <a:ext cx="347472" cy="804672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815FB4-4B84-4A60-BB67-1FE72D54D54E}"/>
              </a:ext>
            </a:extLst>
          </p:cNvPr>
          <p:cNvSpPr/>
          <p:nvPr/>
        </p:nvSpPr>
        <p:spPr>
          <a:xfrm>
            <a:off x="4645152" y="5315712"/>
            <a:ext cx="347472" cy="944880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F4FDED-D980-4C0F-AE91-2B43974664EF}"/>
              </a:ext>
            </a:extLst>
          </p:cNvPr>
          <p:cNvSpPr/>
          <p:nvPr/>
        </p:nvSpPr>
        <p:spPr>
          <a:xfrm>
            <a:off x="4992624" y="5157216"/>
            <a:ext cx="347472" cy="1103376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0AC4F9-8CE1-49DF-9261-CC8A4F4D40F8}"/>
              </a:ext>
            </a:extLst>
          </p:cNvPr>
          <p:cNvSpPr/>
          <p:nvPr/>
        </p:nvSpPr>
        <p:spPr>
          <a:xfrm>
            <a:off x="5340096" y="5004816"/>
            <a:ext cx="347472" cy="1255776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71FE73B-5456-44D6-AC5C-E6279C7BB250}"/>
              </a:ext>
            </a:extLst>
          </p:cNvPr>
          <p:cNvSpPr/>
          <p:nvPr/>
        </p:nvSpPr>
        <p:spPr>
          <a:xfrm>
            <a:off x="5687568" y="4858512"/>
            <a:ext cx="347472" cy="1402080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4D9E0D-C1BA-4BD9-AC0A-C7E4DFBB7226}"/>
              </a:ext>
            </a:extLst>
          </p:cNvPr>
          <p:cNvSpPr/>
          <p:nvPr/>
        </p:nvSpPr>
        <p:spPr>
          <a:xfrm>
            <a:off x="6035040" y="4693920"/>
            <a:ext cx="347472" cy="1566672"/>
          </a:xfrm>
          <a:prstGeom prst="rect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316550-248A-4EAA-B59B-4E98F40716ED}"/>
              </a:ext>
            </a:extLst>
          </p:cNvPr>
          <p:cNvSpPr/>
          <p:nvPr/>
        </p:nvSpPr>
        <p:spPr>
          <a:xfrm>
            <a:off x="6382512" y="4541520"/>
            <a:ext cx="347472" cy="1719072"/>
          </a:xfrm>
          <a:prstGeom prst="rect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60454E-1F01-492A-A347-FA319BAF7A9A}"/>
              </a:ext>
            </a:extLst>
          </p:cNvPr>
          <p:cNvSpPr/>
          <p:nvPr/>
        </p:nvSpPr>
        <p:spPr>
          <a:xfrm>
            <a:off x="6729984" y="4389120"/>
            <a:ext cx="347472" cy="1871472"/>
          </a:xfrm>
          <a:prstGeom prst="rect">
            <a:avLst/>
          </a:prstGeom>
          <a:solidFill>
            <a:srgbClr val="9073D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CBCE36-7AB2-499F-9C02-9F2AAE4ADE2F}"/>
              </a:ext>
            </a:extLst>
          </p:cNvPr>
          <p:cNvSpPr/>
          <p:nvPr/>
        </p:nvSpPr>
        <p:spPr>
          <a:xfrm>
            <a:off x="7077456" y="4236720"/>
            <a:ext cx="347472" cy="2023872"/>
          </a:xfrm>
          <a:prstGeom prst="rect">
            <a:avLst/>
          </a:prstGeom>
          <a:solidFill>
            <a:srgbClr val="7385D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DBC699-7756-425B-BE55-B5C102BC4D7F}"/>
              </a:ext>
            </a:extLst>
          </p:cNvPr>
          <p:cNvSpPr/>
          <p:nvPr/>
        </p:nvSpPr>
        <p:spPr>
          <a:xfrm>
            <a:off x="7424928" y="4084320"/>
            <a:ext cx="347472" cy="2176272"/>
          </a:xfrm>
          <a:prstGeom prst="rect">
            <a:avLst/>
          </a:prstGeom>
          <a:solidFill>
            <a:srgbClr val="9073D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5FDFCD-5387-4C3F-90C7-E0195F67DA4C}"/>
              </a:ext>
            </a:extLst>
          </p:cNvPr>
          <p:cNvSpPr/>
          <p:nvPr/>
        </p:nvSpPr>
        <p:spPr>
          <a:xfrm>
            <a:off x="7772476" y="3956304"/>
            <a:ext cx="347472" cy="2304288"/>
          </a:xfrm>
          <a:prstGeom prst="rect">
            <a:avLst/>
          </a:prstGeom>
          <a:solidFill>
            <a:srgbClr val="7385D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172CA88-CEF3-461A-96D7-8CF22DE795AC}"/>
              </a:ext>
            </a:extLst>
          </p:cNvPr>
          <p:cNvSpPr/>
          <p:nvPr/>
        </p:nvSpPr>
        <p:spPr>
          <a:xfrm>
            <a:off x="8119948" y="3810000"/>
            <a:ext cx="347472" cy="2450592"/>
          </a:xfrm>
          <a:prstGeom prst="rect">
            <a:avLst/>
          </a:prstGeom>
          <a:solidFill>
            <a:srgbClr val="9073D1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84D48B-03BE-4007-997E-1392572A678A}"/>
              </a:ext>
            </a:extLst>
          </p:cNvPr>
          <p:cNvSpPr/>
          <p:nvPr/>
        </p:nvSpPr>
        <p:spPr>
          <a:xfrm>
            <a:off x="8467420" y="3633216"/>
            <a:ext cx="347472" cy="2627376"/>
          </a:xfrm>
          <a:prstGeom prst="rect">
            <a:avLst/>
          </a:prstGeom>
          <a:solidFill>
            <a:srgbClr val="7385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D072AA07-E062-4C8C-B22F-D7A1F287B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790" y="5559552"/>
            <a:ext cx="2381251" cy="928688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734792FB-641B-4409-BD38-8368E2D1367E}"/>
              </a:ext>
            </a:extLst>
          </p:cNvPr>
          <p:cNvSpPr txBox="1"/>
          <p:nvPr/>
        </p:nvSpPr>
        <p:spPr>
          <a:xfrm>
            <a:off x="2276623" y="6234627"/>
            <a:ext cx="8921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Expressions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DE7D309-F0A2-4087-B4EE-EB1F22723927}"/>
              </a:ext>
            </a:extLst>
          </p:cNvPr>
          <p:cNvSpPr txBox="1"/>
          <p:nvPr/>
        </p:nvSpPr>
        <p:spPr>
          <a:xfrm>
            <a:off x="3419383" y="6354460"/>
            <a:ext cx="843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Conditions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6FC8B5A2-05FB-40A5-9CA5-DEA9ED0855AD}"/>
              </a:ext>
            </a:extLst>
          </p:cNvPr>
          <p:cNvSpPr txBox="1"/>
          <p:nvPr/>
        </p:nvSpPr>
        <p:spPr>
          <a:xfrm>
            <a:off x="2701178" y="6362119"/>
            <a:ext cx="8479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Opérations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A1DA8A1-4138-4446-8364-6BCA2AC5F39C}"/>
              </a:ext>
            </a:extLst>
          </p:cNvPr>
          <p:cNvSpPr txBox="1"/>
          <p:nvPr/>
        </p:nvSpPr>
        <p:spPr>
          <a:xfrm>
            <a:off x="3805820" y="6226630"/>
            <a:ext cx="7750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Boucles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DEF1AF6-B238-4A0A-B0D2-FB48C213EC3C}"/>
              </a:ext>
            </a:extLst>
          </p:cNvPr>
          <p:cNvSpPr txBox="1"/>
          <p:nvPr/>
        </p:nvSpPr>
        <p:spPr>
          <a:xfrm>
            <a:off x="4502822" y="6235813"/>
            <a:ext cx="764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Fonctions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8AB5744-23AA-467E-BF19-5242A2EDD602}"/>
              </a:ext>
            </a:extLst>
          </p:cNvPr>
          <p:cNvSpPr txBox="1"/>
          <p:nvPr/>
        </p:nvSpPr>
        <p:spPr>
          <a:xfrm>
            <a:off x="3106691" y="6228000"/>
            <a:ext cx="8053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Variables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9887877-8EEB-446A-9FD9-38C63C10A579}"/>
              </a:ext>
            </a:extLst>
          </p:cNvPr>
          <p:cNvSpPr txBox="1"/>
          <p:nvPr/>
        </p:nvSpPr>
        <p:spPr>
          <a:xfrm>
            <a:off x="4870805" y="6369366"/>
            <a:ext cx="648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Classes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712ECC5-2F8D-4F69-8813-1D34768F5C68}"/>
              </a:ext>
            </a:extLst>
          </p:cNvPr>
          <p:cNvSpPr txBox="1"/>
          <p:nvPr/>
        </p:nvSpPr>
        <p:spPr>
          <a:xfrm>
            <a:off x="5196425" y="6223421"/>
            <a:ext cx="814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Attributs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B0A5EBF-FD7B-47DC-A84C-EEB0913DEDBE}"/>
              </a:ext>
            </a:extLst>
          </p:cNvPr>
          <p:cNvSpPr txBox="1"/>
          <p:nvPr/>
        </p:nvSpPr>
        <p:spPr>
          <a:xfrm>
            <a:off x="5627583" y="6369366"/>
            <a:ext cx="6259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Portée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77F654E-3AE3-499B-BC23-6B9DD334C1CE}"/>
              </a:ext>
            </a:extLst>
          </p:cNvPr>
          <p:cNvSpPr txBox="1"/>
          <p:nvPr/>
        </p:nvSpPr>
        <p:spPr>
          <a:xfrm>
            <a:off x="5932165" y="6225904"/>
            <a:ext cx="764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Héritage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4B7C2263-E829-42D2-BE27-A1C1247391A5}"/>
              </a:ext>
            </a:extLst>
          </p:cNvPr>
          <p:cNvSpPr txBox="1"/>
          <p:nvPr/>
        </p:nvSpPr>
        <p:spPr>
          <a:xfrm>
            <a:off x="4135136" y="6362027"/>
            <a:ext cx="7460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Tableaux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BFEB90CB-80BA-4C6C-8725-70FD4E955385}"/>
              </a:ext>
            </a:extLst>
          </p:cNvPr>
          <p:cNvSpPr txBox="1"/>
          <p:nvPr/>
        </p:nvSpPr>
        <p:spPr>
          <a:xfrm>
            <a:off x="6133859" y="6378069"/>
            <a:ext cx="8924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Collections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C5794E5A-294E-493E-BC3C-4A0F1C525408}"/>
              </a:ext>
            </a:extLst>
          </p:cNvPr>
          <p:cNvSpPr txBox="1"/>
          <p:nvPr/>
        </p:nvSpPr>
        <p:spPr>
          <a:xfrm>
            <a:off x="6496007" y="6226162"/>
            <a:ext cx="8924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Exceptions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51EF2AA6-6967-4F9A-AD5A-FDA33F8F4415}"/>
              </a:ext>
            </a:extLst>
          </p:cNvPr>
          <p:cNvSpPr txBox="1"/>
          <p:nvPr/>
        </p:nvSpPr>
        <p:spPr>
          <a:xfrm>
            <a:off x="7077456" y="6377180"/>
            <a:ext cx="34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7385D1"/>
                </a:solidFill>
              </a:rPr>
              <a:t>...</a:t>
            </a:r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7DE74F85-4AAC-4216-8A18-47B65720A52B}"/>
              </a:ext>
            </a:extLst>
          </p:cNvPr>
          <p:cNvSpPr txBox="1"/>
          <p:nvPr/>
        </p:nvSpPr>
        <p:spPr>
          <a:xfrm>
            <a:off x="9429512" y="5399270"/>
            <a:ext cx="6111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/>
              <a:t>😩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8AEF71D1-B39F-48DE-8415-3132776BAEFB}"/>
              </a:ext>
            </a:extLst>
          </p:cNvPr>
          <p:cNvSpPr txBox="1"/>
          <p:nvPr/>
        </p:nvSpPr>
        <p:spPr>
          <a:xfrm>
            <a:off x="7443537" y="6209130"/>
            <a:ext cx="347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b="1">
                <a:solidFill>
                  <a:srgbClr val="9073D1"/>
                </a:solidFill>
              </a:rPr>
              <a:t>...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C40B01A-B7DF-5B9F-DD3B-D1DD8648A79D}"/>
              </a:ext>
            </a:extLst>
          </p:cNvPr>
          <p:cNvSpPr txBox="1"/>
          <p:nvPr/>
        </p:nvSpPr>
        <p:spPr>
          <a:xfrm>
            <a:off x="958987" y="3922698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C’est donc normal que la programmation semble très </a:t>
            </a:r>
            <a:r>
              <a:rPr lang="fr-CA" dirty="0">
                <a:solidFill>
                  <a:srgbClr val="FA4098"/>
                </a:solidFill>
              </a:rPr>
              <a:t>abstraite</a:t>
            </a:r>
            <a:r>
              <a:rPr lang="fr-CA" dirty="0">
                <a:solidFill>
                  <a:srgbClr val="9073D1"/>
                </a:solidFill>
              </a:rPr>
              <a:t> au début </a:t>
            </a:r>
            <a:r>
              <a:rPr lang="en-CA" dirty="0">
                <a:solidFill>
                  <a:srgbClr val="9073D1"/>
                </a:solidFill>
              </a:rPr>
              <a:t>🤓</a:t>
            </a:r>
            <a:endParaRPr lang="fr-CA" dirty="0">
              <a:solidFill>
                <a:srgbClr val="907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941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Apprendre un langage de programmation</a:t>
            </a:r>
          </a:p>
          <a:p>
            <a:pPr lvl="1"/>
            <a:r>
              <a:rPr lang="fr-CA" dirty="0"/>
              <a:t> Dans le cadre du cours, </a:t>
            </a:r>
            <a:r>
              <a:rPr lang="fr-CA" b="1" dirty="0"/>
              <a:t>JavaScript </a:t>
            </a:r>
            <a:r>
              <a:rPr lang="fr-CA" dirty="0"/>
              <a:t>va nous permettre de modifier / interagir avec les éléments d’une </a:t>
            </a:r>
            <a:r>
              <a:rPr lang="fr-CA" b="1" dirty="0">
                <a:solidFill>
                  <a:srgbClr val="73B3D1"/>
                </a:solidFill>
              </a:rPr>
              <a:t>page Web </a:t>
            </a:r>
            <a:r>
              <a:rPr lang="fr-CA" dirty="0"/>
              <a:t>pour la rendre </a:t>
            </a:r>
            <a:r>
              <a:rPr lang="fr-CA" b="1" dirty="0">
                <a:solidFill>
                  <a:srgbClr val="73B3D1"/>
                </a:solidFill>
              </a:rPr>
              <a:t>interactive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</a:t>
            </a:r>
            <a:r>
              <a:rPr lang="fr-CA" b="1" dirty="0"/>
              <a:t>Exemples</a:t>
            </a:r>
          </a:p>
          <a:p>
            <a:pPr lvl="3"/>
            <a:r>
              <a:rPr lang="fr-CA" dirty="0"/>
              <a:t> Un bouton change la couleur du texte</a:t>
            </a:r>
          </a:p>
          <a:p>
            <a:pPr lvl="3"/>
            <a:r>
              <a:rPr lang="fr-CA" dirty="0"/>
              <a:t> Survoler un élément fait dérouler un menu avec plusieurs options</a:t>
            </a:r>
          </a:p>
          <a:p>
            <a:pPr lvl="3"/>
            <a:r>
              <a:rPr lang="fr-CA" dirty="0"/>
              <a:t> Une galerie d’images qui alternent automatiquement</a:t>
            </a:r>
          </a:p>
          <a:p>
            <a:pPr lvl="1"/>
            <a:r>
              <a:rPr lang="fr-CA" dirty="0"/>
              <a:t> Mais avant, nous avons beaucoup de notions à aborder pour pouvoir faire cela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FDADA4-DB1E-45A0-883E-1EE5DBC91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544" y="4637900"/>
            <a:ext cx="3346704" cy="1701634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028E6D7-3864-4DCE-A456-AC00E4F2C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11" y="4637900"/>
            <a:ext cx="1574465" cy="1701634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81FF57D-BF42-FCD9-DD44-3FCFD4FE37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679" y="4637900"/>
            <a:ext cx="2152895" cy="1701634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FA5CAB7-505D-0860-24EB-15A2E6BB50CB}"/>
              </a:ext>
            </a:extLst>
          </p:cNvPr>
          <p:cNvSpPr txBox="1"/>
          <p:nvPr/>
        </p:nvSpPr>
        <p:spPr>
          <a:xfrm>
            <a:off x="2324560" y="6361670"/>
            <a:ext cx="1522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9073D1"/>
                </a:solidFill>
              </a:rPr>
              <a:t>Liste déroulante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95B17C2-8578-2E70-4DC8-666AFDA41DAC}"/>
              </a:ext>
            </a:extLst>
          </p:cNvPr>
          <p:cNvSpPr txBox="1"/>
          <p:nvPr/>
        </p:nvSpPr>
        <p:spPr>
          <a:xfrm>
            <a:off x="5333192" y="6361671"/>
            <a:ext cx="1522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9073D1"/>
                </a:solidFill>
              </a:rPr>
              <a:t>Carrousel à images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82F1DD6-F07E-E2A2-DA83-7F4D17E79FB4}"/>
              </a:ext>
            </a:extLst>
          </p:cNvPr>
          <p:cNvSpPr txBox="1"/>
          <p:nvPr/>
        </p:nvSpPr>
        <p:spPr>
          <a:xfrm>
            <a:off x="8405118" y="6361671"/>
            <a:ext cx="15220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dirty="0">
                <a:solidFill>
                  <a:srgbClr val="9073D1"/>
                </a:solidFill>
              </a:rPr>
              <a:t>Jeu Web</a:t>
            </a:r>
          </a:p>
        </p:txBody>
      </p:sp>
    </p:spTree>
    <p:extLst>
      <p:ext uri="{BB962C8B-B14F-4D97-AF65-F5344CB8AC3E}">
        <p14:creationId xmlns:p14="http://schemas.microsoft.com/office/powerpoint/2010/main" val="1516528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Introduction à </a:t>
            </a:r>
            <a:r>
              <a:rPr lang="fr-CA" b="1" dirty="0"/>
              <a:t>JavaScript</a:t>
            </a:r>
          </a:p>
          <a:p>
            <a:pPr lvl="1"/>
            <a:r>
              <a:rPr lang="fr-CA" dirty="0"/>
              <a:t> Javascript avec un navigateur Web</a:t>
            </a:r>
          </a:p>
          <a:p>
            <a:pPr lvl="1"/>
            <a:r>
              <a:rPr lang="fr-CA" dirty="0"/>
              <a:t> Opérateurs arithmétiques de base</a:t>
            </a:r>
          </a:p>
          <a:p>
            <a:pPr lvl="1"/>
            <a:r>
              <a:rPr lang="fr-CA" dirty="0"/>
              <a:t> Variables</a:t>
            </a:r>
          </a:p>
          <a:p>
            <a:pPr lvl="2"/>
            <a:r>
              <a:rPr lang="fr-CA" dirty="0"/>
              <a:t> Conventions de nommage, déclaration, affectation</a:t>
            </a:r>
          </a:p>
          <a:p>
            <a:pPr lvl="1"/>
            <a:r>
              <a:rPr lang="fr-CA" dirty="0"/>
              <a:t> Autres opérateurs arithmétiques</a:t>
            </a:r>
          </a:p>
          <a:p>
            <a:pPr lvl="2"/>
            <a:r>
              <a:rPr lang="fr-CA" dirty="0"/>
              <a:t> Opérateurs d’affectation</a:t>
            </a:r>
          </a:p>
          <a:p>
            <a:pPr lvl="2"/>
            <a:r>
              <a:rPr lang="fr-CA" dirty="0"/>
              <a:t> Priorité des opérateurs</a:t>
            </a:r>
            <a:endParaRPr lang="fr-CA" b="1" dirty="0">
              <a:solidFill>
                <a:srgbClr val="73B3D1"/>
              </a:solidFill>
            </a:endParaRPr>
          </a:p>
          <a:p>
            <a:pPr lvl="1"/>
            <a:r>
              <a:rPr lang="fr-CA" dirty="0"/>
              <a:t> Usage de variables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</p:spTree>
    <p:extLst>
      <p:ext uri="{BB962C8B-B14F-4D97-AF65-F5344CB8AC3E}">
        <p14:creationId xmlns:p14="http://schemas.microsoft.com/office/powerpoint/2010/main" val="36980829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A9ECC71-5A48-4572-BBD1-6791AB5BF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JavaScript</a:t>
            </a:r>
            <a:r>
              <a:rPr lang="fr-CA" dirty="0"/>
              <a:t> avec un </a:t>
            </a:r>
            <a:r>
              <a:rPr lang="fr-CA" b="1" dirty="0"/>
              <a:t>navigateur Web</a:t>
            </a:r>
          </a:p>
          <a:p>
            <a:pPr lvl="1"/>
            <a:r>
              <a:rPr lang="fr-CA" dirty="0"/>
              <a:t> Pour le moment, nous utiliserons la « Console du navigateur Web » de </a:t>
            </a:r>
            <a:r>
              <a:rPr lang="fr-CA" b="1" dirty="0">
                <a:solidFill>
                  <a:srgbClr val="FA4098"/>
                </a:solidFill>
              </a:rPr>
              <a:t>Google Chrome</a:t>
            </a:r>
            <a:r>
              <a:rPr lang="fr-CA" dirty="0"/>
              <a:t> ou </a:t>
            </a:r>
            <a:r>
              <a:rPr lang="fr-CA" b="1" dirty="0">
                <a:solidFill>
                  <a:srgbClr val="FA4098"/>
                </a:solidFill>
              </a:rPr>
              <a:t>Mozilla Firefox</a:t>
            </a:r>
            <a:r>
              <a:rPr lang="fr-CA" dirty="0"/>
              <a:t> pour pratiquer avec Javascript.</a:t>
            </a:r>
          </a:p>
          <a:p>
            <a:pPr lvl="1"/>
            <a:r>
              <a:rPr lang="fr-CA" dirty="0"/>
              <a:t> Ouvrez un </a:t>
            </a:r>
            <a:r>
              <a:rPr lang="fr-CA" b="1" dirty="0"/>
              <a:t>navigateur Web </a:t>
            </a:r>
            <a:r>
              <a:rPr lang="fr-CA" dirty="0"/>
              <a:t>et appuyez sur </a:t>
            </a:r>
            <a:r>
              <a:rPr lang="fr-CA" b="1" dirty="0">
                <a:solidFill>
                  <a:srgbClr val="73B3D1"/>
                </a:solidFill>
              </a:rPr>
              <a:t>F12</a:t>
            </a:r>
            <a:r>
              <a:rPr lang="fr-CA" dirty="0"/>
              <a:t> (Ou faites </a:t>
            </a:r>
            <a:r>
              <a:rPr lang="fr-CA" dirty="0">
                <a:solidFill>
                  <a:srgbClr val="73B3D1"/>
                </a:solidFill>
              </a:rPr>
              <a:t>clic-droit</a:t>
            </a:r>
            <a:r>
              <a:rPr lang="fr-CA" dirty="0"/>
              <a:t> -&gt; </a:t>
            </a:r>
            <a:r>
              <a:rPr lang="fr-CA" dirty="0">
                <a:solidFill>
                  <a:srgbClr val="73B3D1"/>
                </a:solidFill>
              </a:rPr>
              <a:t>Inspecter</a:t>
            </a:r>
            <a:r>
              <a:rPr lang="fr-CA" dirty="0"/>
              <a:t> -&gt; </a:t>
            </a:r>
            <a:r>
              <a:rPr lang="fr-CA" dirty="0">
                <a:solidFill>
                  <a:srgbClr val="73B3D1"/>
                </a:solidFill>
              </a:rPr>
              <a:t>Console</a:t>
            </a:r>
            <a:r>
              <a:rPr lang="fr-CA" dirty="0"/>
              <a:t>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26CCF58-D1CC-4176-8652-6F61D965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D4AAA89-FFCD-457C-8025-5F57FC1B46A1}"/>
              </a:ext>
            </a:extLst>
          </p:cNvPr>
          <p:cNvSpPr txBox="1"/>
          <p:nvPr/>
        </p:nvSpPr>
        <p:spPr>
          <a:xfrm>
            <a:off x="3669336" y="5817776"/>
            <a:ext cx="332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>
                <a:solidFill>
                  <a:srgbClr val="9073D1"/>
                </a:solidFill>
              </a:rPr>
              <a:t>Exemple avec </a:t>
            </a:r>
            <a:r>
              <a:rPr lang="fr-CA" sz="1600" b="1">
                <a:solidFill>
                  <a:srgbClr val="FA4098"/>
                </a:solidFill>
              </a:rPr>
              <a:t>Google Chrome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329ED83-804E-45EA-9036-2CDA167AE7E9}"/>
              </a:ext>
            </a:extLst>
          </p:cNvPr>
          <p:cNvSpPr txBox="1"/>
          <p:nvPr/>
        </p:nvSpPr>
        <p:spPr>
          <a:xfrm>
            <a:off x="8051016" y="5823063"/>
            <a:ext cx="3972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>
                <a:solidFill>
                  <a:srgbClr val="9073D1"/>
                </a:solidFill>
              </a:rPr>
              <a:t>Exemple avec </a:t>
            </a:r>
            <a:r>
              <a:rPr lang="fr-CA" sz="1600" b="1">
                <a:solidFill>
                  <a:srgbClr val="FA4098"/>
                </a:solidFill>
              </a:rPr>
              <a:t>Mozilla Firefox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4601643-54AE-43A6-B3CE-CC897176C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559" y="6165554"/>
            <a:ext cx="338554" cy="33855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B0674EC-18AB-423E-8391-3F72587C3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5084" y="6141622"/>
            <a:ext cx="344342" cy="357829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2D6ACDD2-F6B7-4C46-9F67-A41C2EBBDB5B}"/>
              </a:ext>
            </a:extLst>
          </p:cNvPr>
          <p:cNvSpPr txBox="1"/>
          <p:nvPr/>
        </p:nvSpPr>
        <p:spPr>
          <a:xfrm>
            <a:off x="6689804" y="4344663"/>
            <a:ext cx="159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>
                <a:solidFill>
                  <a:srgbClr val="9073D1"/>
                </a:solidFill>
              </a:rPr>
              <a:t>Vous pouvez écrire du code dans la </a:t>
            </a:r>
            <a:r>
              <a:rPr lang="fr-CA" sz="1600" b="1">
                <a:solidFill>
                  <a:srgbClr val="9073D1"/>
                </a:solidFill>
              </a:rPr>
              <a:t>console</a:t>
            </a:r>
            <a:r>
              <a:rPr lang="fr-CA" sz="1600">
                <a:solidFill>
                  <a:srgbClr val="9073D1"/>
                </a:solidFill>
              </a:rPr>
              <a:t> !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92E41D0-98A0-4ACA-A7ED-77BC58975C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9673" y="3654304"/>
            <a:ext cx="3315163" cy="2048161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8395E07-C28D-4B43-AD16-CD2FFC3C01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8401" y="3597941"/>
            <a:ext cx="2462591" cy="2168759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166BFB5-0BE8-4AF3-A8FC-C50D212FEF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247" y="3978541"/>
            <a:ext cx="1924154" cy="1686533"/>
          </a:xfrm>
          <a:prstGeom prst="rect">
            <a:avLst/>
          </a:prstGeom>
        </p:spPr>
      </p:pic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B3C54CF-2905-4CDB-A08D-66D32685CB80}"/>
              </a:ext>
            </a:extLst>
          </p:cNvPr>
          <p:cNvCxnSpPr>
            <a:cxnSpLocks/>
          </p:cNvCxnSpPr>
          <p:nvPr/>
        </p:nvCxnSpPr>
        <p:spPr>
          <a:xfrm flipH="1">
            <a:off x="6211305" y="3350639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3C5FC2C-2700-4855-9EA9-B93C2CA7E47E}"/>
              </a:ext>
            </a:extLst>
          </p:cNvPr>
          <p:cNvCxnSpPr>
            <a:cxnSpLocks/>
          </p:cNvCxnSpPr>
          <p:nvPr/>
        </p:nvCxnSpPr>
        <p:spPr>
          <a:xfrm flipH="1">
            <a:off x="10209426" y="3403323"/>
            <a:ext cx="379687" cy="313129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1902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Opérateurs arithmétiques </a:t>
            </a:r>
            <a:r>
              <a:rPr lang="en-CA" b="1" dirty="0">
                <a:solidFill>
                  <a:srgbClr val="73B3D1"/>
                </a:solidFill>
              </a:rPr>
              <a:t>💗🤓</a:t>
            </a:r>
            <a:endParaRPr lang="fr-CA" b="1" dirty="0">
              <a:solidFill>
                <a:srgbClr val="73B3D1"/>
              </a:solidFill>
            </a:endParaRPr>
          </a:p>
          <a:p>
            <a:pPr lvl="1"/>
            <a:r>
              <a:rPr lang="fr-CA" dirty="0"/>
              <a:t> Les programmes nécessitent souvent de faire des calculs mathématiques.</a:t>
            </a:r>
          </a:p>
          <a:p>
            <a:pPr lvl="1"/>
            <a:r>
              <a:rPr lang="fr-CA" dirty="0"/>
              <a:t> Opérateurs simples :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Addition</a:t>
            </a:r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+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Soustraction</a:t>
            </a:r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–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Multiplication </a:t>
            </a:r>
            <a:r>
              <a:rPr lang="fr-CA" b="1" dirty="0">
                <a:solidFill>
                  <a:srgbClr val="FA4098"/>
                </a:solidFill>
              </a:rPr>
              <a:t>*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Division</a:t>
            </a:r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/</a:t>
            </a:r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521FBD3-0129-45AE-B7F8-FA7D0F10B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098" y="2529759"/>
            <a:ext cx="1981477" cy="781159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16FCF98-664E-4BEA-A14A-8E848305F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923" y="2529759"/>
            <a:ext cx="1468281" cy="779088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CC63D11-16BB-4195-B667-5AB7739C5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96" y="2527688"/>
            <a:ext cx="1286054" cy="781159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5461989-FD9E-4FBD-BA4A-57077CF07B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696" y="3593164"/>
            <a:ext cx="1305107" cy="743054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E77F7B5-3BED-4D90-A7D9-F8428ECCEA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4599" y="3585685"/>
            <a:ext cx="1451978" cy="748535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64FC5E0-48E7-49E2-9611-7A1CCA0253A2}"/>
              </a:ext>
            </a:extLst>
          </p:cNvPr>
          <p:cNvCxnSpPr/>
          <p:nvPr/>
        </p:nvCxnSpPr>
        <p:spPr>
          <a:xfrm flipH="1">
            <a:off x="792480" y="3441192"/>
            <a:ext cx="10674096" cy="0"/>
          </a:xfrm>
          <a:prstGeom prst="line">
            <a:avLst/>
          </a:prstGeom>
          <a:ln w="1270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D7C9931B-2F68-4C3D-AE9A-00B13CB0A388}"/>
              </a:ext>
            </a:extLst>
          </p:cNvPr>
          <p:cNvCxnSpPr/>
          <p:nvPr/>
        </p:nvCxnSpPr>
        <p:spPr>
          <a:xfrm flipH="1">
            <a:off x="792480" y="4471416"/>
            <a:ext cx="10674096" cy="0"/>
          </a:xfrm>
          <a:prstGeom prst="line">
            <a:avLst/>
          </a:prstGeom>
          <a:ln w="1270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>
            <a:extLst>
              <a:ext uri="{FF2B5EF4-FFF2-40B4-BE49-F238E27FC236}">
                <a16:creationId xmlns:a16="http://schemas.microsoft.com/office/drawing/2014/main" id="{A594C5B1-3588-4C81-BF20-6A07A727AD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9696" y="4606615"/>
            <a:ext cx="1257475" cy="752580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54B41FCC-5414-4395-B658-AD5600DD01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47441" y="4606614"/>
            <a:ext cx="1580954" cy="757343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50FCB48E-8E9A-408B-B050-9054CE5112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8665" y="4607425"/>
            <a:ext cx="1838582" cy="762106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7E7413F9-76CB-4919-A656-061834E76B5E}"/>
              </a:ext>
            </a:extLst>
          </p:cNvPr>
          <p:cNvCxnSpPr/>
          <p:nvPr/>
        </p:nvCxnSpPr>
        <p:spPr>
          <a:xfrm flipH="1">
            <a:off x="792480" y="5483352"/>
            <a:ext cx="10674096" cy="0"/>
          </a:xfrm>
          <a:prstGeom prst="line">
            <a:avLst/>
          </a:prstGeom>
          <a:ln w="1270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age 31">
            <a:extLst>
              <a:ext uri="{FF2B5EF4-FFF2-40B4-BE49-F238E27FC236}">
                <a16:creationId xmlns:a16="http://schemas.microsoft.com/office/drawing/2014/main" id="{0B32E60F-2052-48F4-AF1B-FA918BA590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9696" y="5599498"/>
            <a:ext cx="1181263" cy="771632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5FAB5A8F-510A-4C10-AED3-A721B5396F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4200" y="5602041"/>
            <a:ext cx="1319795" cy="769089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D896F7B8-B4A8-45CE-A7AD-1250932774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07236" y="5597174"/>
            <a:ext cx="1397491" cy="769089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94BD75C2-2C0C-4514-9AB5-24FCF6E67DB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36373" y="3583662"/>
            <a:ext cx="1371791" cy="752580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33493089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4813F80-2914-484F-B3F9-7ADCD90FBD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Opérateurs arithmétiques</a:t>
            </a:r>
          </a:p>
          <a:p>
            <a:pPr lvl="1"/>
            <a:r>
              <a:rPr lang="fr-CA" dirty="0"/>
              <a:t> Usage de </a:t>
            </a:r>
            <a:r>
              <a:rPr lang="fr-CA" b="1" dirty="0"/>
              <a:t>nombres décimaux</a:t>
            </a:r>
          </a:p>
          <a:p>
            <a:pPr lvl="2"/>
            <a:r>
              <a:rPr lang="fr-CA" dirty="0"/>
              <a:t> Toujours utiliser un </a:t>
            </a:r>
            <a:r>
              <a:rPr lang="fr-CA" b="1" dirty="0">
                <a:solidFill>
                  <a:srgbClr val="FA4098"/>
                </a:solidFill>
              </a:rPr>
              <a:t>point</a:t>
            </a:r>
            <a:r>
              <a:rPr lang="fr-CA" dirty="0"/>
              <a:t> (et non une virgule) pour séparer la partie entière de la partie décimale !</a:t>
            </a:r>
          </a:p>
          <a:p>
            <a:pPr marL="1371600" lvl="3" indent="0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5.5</a:t>
            </a:r>
            <a:r>
              <a:rPr lang="fr-CA" dirty="0"/>
              <a:t>		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10.97</a:t>
            </a:r>
            <a:r>
              <a:rPr lang="fr-CA" dirty="0"/>
              <a:t>		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31.335</a:t>
            </a:r>
            <a:r>
              <a:rPr lang="fr-CA" dirty="0"/>
              <a:t>		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-52.5</a:t>
            </a:r>
          </a:p>
          <a:p>
            <a:pPr marL="1371600" lvl="3" indent="0">
              <a:buNone/>
            </a:pPr>
            <a:endParaRPr lang="fr-CA" dirty="0"/>
          </a:p>
          <a:p>
            <a:pPr lvl="2"/>
            <a:r>
              <a:rPr lang="fr-CA" dirty="0"/>
              <a:t> Testez des calculs dans la console du navigateur ! </a:t>
            </a:r>
            <a:r>
              <a:rPr lang="en-CA" dirty="0"/>
              <a:t>😍🙄</a:t>
            </a:r>
            <a:endParaRPr lang="fr-CA" dirty="0"/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AB9CB36-FBA2-4E65-8773-4C82A3A56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5807F19-18BA-4E18-923A-F78E8C3A3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665" y="3699889"/>
            <a:ext cx="3440670" cy="3030315"/>
          </a:xfrm>
          <a:prstGeom prst="rect">
            <a:avLst/>
          </a:prstGeom>
          <a:ln w="38100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29085098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Variables</a:t>
            </a:r>
          </a:p>
          <a:p>
            <a:pPr lvl="1"/>
            <a:r>
              <a:rPr lang="fr-CA" dirty="0"/>
              <a:t> Espace dans la mémoire permettant de stocker une </a:t>
            </a:r>
            <a:r>
              <a:rPr lang="fr-CA" b="1" dirty="0"/>
              <a:t>donnée</a:t>
            </a:r>
          </a:p>
          <a:p>
            <a:pPr lvl="2"/>
            <a:r>
              <a:rPr lang="fr-CA" dirty="0"/>
              <a:t> Dans un programme (logiciel, jeu, application, etc...), on a parfois besoin de </a:t>
            </a:r>
            <a:r>
              <a:rPr lang="fr-CA" b="1" dirty="0"/>
              <a:t>stocker des informations </a:t>
            </a:r>
            <a:r>
              <a:rPr lang="fr-CA" dirty="0"/>
              <a:t>pour pouvoir les utiliser à nouveau plus tard.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Exemples</a:t>
            </a:r>
          </a:p>
          <a:p>
            <a:pPr lvl="3"/>
            <a:r>
              <a:rPr lang="fr-CA" dirty="0"/>
              <a:t> Stocker les points de vie d’un personnage dans un jeu vidéo : « </a:t>
            </a:r>
            <a:r>
              <a:rPr lang="fr-CA" b="1" dirty="0">
                <a:solidFill>
                  <a:srgbClr val="FA4098"/>
                </a:solidFill>
              </a:rPr>
              <a:t>78</a:t>
            </a:r>
            <a:r>
              <a:rPr lang="fr-CA" dirty="0"/>
              <a:t> » (points de vie) ❤️</a:t>
            </a:r>
          </a:p>
          <a:p>
            <a:pPr lvl="3"/>
            <a:r>
              <a:rPr lang="fr-CA" dirty="0"/>
              <a:t> Stocker la taille du pinceau utilisé dans Photostop : « </a:t>
            </a:r>
            <a:r>
              <a:rPr lang="fr-CA" b="1" dirty="0">
                <a:solidFill>
                  <a:srgbClr val="FA4098"/>
                </a:solidFill>
              </a:rPr>
              <a:t>5.5 </a:t>
            </a:r>
            <a:r>
              <a:rPr lang="fr-CA" dirty="0"/>
              <a:t>» (pixels) 🎨</a:t>
            </a:r>
          </a:p>
          <a:p>
            <a:pPr lvl="3"/>
            <a:r>
              <a:rPr lang="fr-CA" dirty="0"/>
              <a:t> Stocker le nom d’un item dans un jeu mobile « </a:t>
            </a:r>
            <a:r>
              <a:rPr lang="fr-CA" b="1" dirty="0">
                <a:solidFill>
                  <a:srgbClr val="FA4098"/>
                </a:solidFill>
              </a:rPr>
              <a:t>Diamond</a:t>
            </a:r>
            <a:r>
              <a:rPr lang="fr-CA" dirty="0"/>
              <a:t> » 💎</a:t>
            </a:r>
          </a:p>
          <a:p>
            <a:pPr lvl="3"/>
            <a:r>
              <a:rPr lang="fr-CA" dirty="0"/>
              <a:t> Stocker votre niveau de concentration en classe « </a:t>
            </a:r>
            <a:r>
              <a:rPr lang="fr-CA" b="1" dirty="0">
                <a:solidFill>
                  <a:srgbClr val="FA4098"/>
                </a:solidFill>
              </a:rPr>
              <a:t>10%</a:t>
            </a:r>
            <a:r>
              <a:rPr lang="fr-CA" dirty="0"/>
              <a:t> » 😳</a:t>
            </a:r>
          </a:p>
          <a:p>
            <a:pPr lvl="3"/>
            <a:endParaRPr lang="fr-CA" dirty="0"/>
          </a:p>
          <a:p>
            <a:pPr lvl="2"/>
            <a:r>
              <a:rPr lang="fr-CA" dirty="0"/>
              <a:t> Les </a:t>
            </a:r>
            <a:r>
              <a:rPr lang="fr-CA" b="1" dirty="0"/>
              <a:t>variables</a:t>
            </a:r>
            <a:r>
              <a:rPr lang="fr-CA" dirty="0"/>
              <a:t> servent exactement à stocker ce genre de données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</p:spTree>
    <p:extLst>
      <p:ext uri="{BB962C8B-B14F-4D97-AF65-F5344CB8AC3E}">
        <p14:creationId xmlns:p14="http://schemas.microsoft.com/office/powerpoint/2010/main" val="31291719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Déclarer</a:t>
            </a:r>
            <a:r>
              <a:rPr lang="fr-CA" dirty="0"/>
              <a:t> une variable</a:t>
            </a:r>
          </a:p>
          <a:p>
            <a:pPr lvl="1"/>
            <a:r>
              <a:rPr lang="fr-CA" dirty="0"/>
              <a:t> Déclarer une variable permet de la créer et de pouvoir l’utiliser par la suite dans le code.</a:t>
            </a:r>
          </a:p>
          <a:p>
            <a:pPr lvl="1"/>
            <a:r>
              <a:rPr lang="fr-CA" dirty="0"/>
              <a:t> Il faut utiliser la forme suivante pour déclarer une variable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Exemple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C73018-2E7C-4021-BDED-C0238492DD88}"/>
              </a:ext>
            </a:extLst>
          </p:cNvPr>
          <p:cNvSpPr txBox="1"/>
          <p:nvPr/>
        </p:nvSpPr>
        <p:spPr>
          <a:xfrm>
            <a:off x="4312920" y="3002724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>
                <a:solidFill>
                  <a:srgbClr val="FA4098"/>
                </a:solidFill>
              </a:rPr>
              <a:t>let</a:t>
            </a:r>
            <a:r>
              <a:rPr lang="fr-CA" sz="2800" b="1"/>
              <a:t> </a:t>
            </a:r>
            <a:r>
              <a:rPr lang="fr-CA" sz="2800" b="1">
                <a:solidFill>
                  <a:srgbClr val="73B3D1"/>
                </a:solidFill>
              </a:rPr>
              <a:t>nomVariable</a:t>
            </a:r>
            <a:r>
              <a:rPr lang="fr-CA" sz="2800" b="1">
                <a:solidFill>
                  <a:srgbClr val="FA4098"/>
                </a:solidFill>
              </a:rPr>
              <a:t>;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B04A549-2BFA-40C0-9529-CD1A8280C41C}"/>
              </a:ext>
            </a:extLst>
          </p:cNvPr>
          <p:cNvSpPr txBox="1"/>
          <p:nvPr/>
        </p:nvSpPr>
        <p:spPr>
          <a:xfrm>
            <a:off x="1311264" y="3855275"/>
            <a:ext cx="30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Ce </a:t>
            </a:r>
            <a:r>
              <a:rPr lang="fr-CA" b="1">
                <a:solidFill>
                  <a:srgbClr val="FA4098"/>
                </a:solidFill>
              </a:rPr>
              <a:t>mot-clé</a:t>
            </a:r>
            <a:r>
              <a:rPr lang="fr-CA">
                <a:solidFill>
                  <a:srgbClr val="9073D1"/>
                </a:solidFill>
              </a:rPr>
              <a:t> sert à déclarer une nouvelle variable.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169FF4C-F04F-491F-905F-BCCE0BC6F6AA}"/>
              </a:ext>
            </a:extLst>
          </p:cNvPr>
          <p:cNvSpPr txBox="1"/>
          <p:nvPr/>
        </p:nvSpPr>
        <p:spPr>
          <a:xfrm>
            <a:off x="4710408" y="3855276"/>
            <a:ext cx="30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>
                <a:solidFill>
                  <a:srgbClr val="73B3D1"/>
                </a:solidFill>
              </a:rPr>
              <a:t>Nom</a:t>
            </a:r>
            <a:r>
              <a:rPr lang="fr-CA">
                <a:solidFill>
                  <a:srgbClr val="9073D1"/>
                </a:solidFill>
              </a:rPr>
              <a:t> de la variable. Choisi par le programmeur.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0BCFD79-2893-47A9-B780-2AFFC18E98C3}"/>
              </a:ext>
            </a:extLst>
          </p:cNvPr>
          <p:cNvSpPr txBox="1"/>
          <p:nvPr/>
        </p:nvSpPr>
        <p:spPr>
          <a:xfrm>
            <a:off x="8109552" y="3863903"/>
            <a:ext cx="30845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Un </a:t>
            </a:r>
            <a:r>
              <a:rPr lang="fr-CA" b="1" dirty="0">
                <a:solidFill>
                  <a:srgbClr val="FA4098"/>
                </a:solidFill>
              </a:rPr>
              <a:t>point-virgule</a:t>
            </a:r>
            <a:r>
              <a:rPr lang="fr-CA" dirty="0">
                <a:solidFill>
                  <a:srgbClr val="9073D1"/>
                </a:solidFill>
              </a:rPr>
              <a:t>. Obligatoire à la fin de toute instruction. </a:t>
            </a:r>
            <a:r>
              <a:rPr lang="fr-CA" b="1" dirty="0">
                <a:solidFill>
                  <a:srgbClr val="9073D1"/>
                </a:solidFill>
              </a:rPr>
              <a:t>Ne fait pas partie du nom de la variable. </a:t>
            </a:r>
          </a:p>
          <a:p>
            <a:endParaRPr lang="fr-CA" b="1" dirty="0">
              <a:solidFill>
                <a:srgbClr val="9073D1"/>
              </a:solidFill>
            </a:endParaRPr>
          </a:p>
          <a:p>
            <a:r>
              <a:rPr lang="fr-CA" dirty="0">
                <a:solidFill>
                  <a:srgbClr val="9073D1"/>
                </a:solidFill>
              </a:rPr>
              <a:t>Cela sert à indiquer « Mon instruction est </a:t>
            </a:r>
            <a:r>
              <a:rPr lang="fr-CA" dirty="0">
                <a:solidFill>
                  <a:srgbClr val="FA4098"/>
                </a:solidFill>
              </a:rPr>
              <a:t>terminée</a:t>
            </a:r>
            <a:r>
              <a:rPr lang="fr-CA" dirty="0">
                <a:solidFill>
                  <a:srgbClr val="9073D1"/>
                </a:solidFill>
              </a:rPr>
              <a:t> ».</a:t>
            </a:r>
            <a:endParaRPr lang="fr-CA" b="1" dirty="0">
              <a:solidFill>
                <a:srgbClr val="9073D1"/>
              </a:solidFill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40815D9-09F6-4BB5-BB35-213572EEC735}"/>
              </a:ext>
            </a:extLst>
          </p:cNvPr>
          <p:cNvCxnSpPr>
            <a:stCxn id="5" idx="0"/>
          </p:cNvCxnSpPr>
          <p:nvPr/>
        </p:nvCxnSpPr>
        <p:spPr>
          <a:xfrm flipV="1">
            <a:off x="2853552" y="3429000"/>
            <a:ext cx="1675776" cy="42627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14A6A947-D956-4FD6-9939-57763662B8D2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6252696" y="3474720"/>
            <a:ext cx="0" cy="380556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23D3CB1B-ED81-49E7-BD0B-F8ADE35211A3}"/>
              </a:ext>
            </a:extLst>
          </p:cNvPr>
          <p:cNvCxnSpPr>
            <a:stCxn id="7" idx="0"/>
          </p:cNvCxnSpPr>
          <p:nvPr/>
        </p:nvCxnSpPr>
        <p:spPr>
          <a:xfrm flipH="1" flipV="1">
            <a:off x="7711440" y="3474721"/>
            <a:ext cx="1940400" cy="389182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726D959D-6724-468F-D5CB-1D8556CF9B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248" y="5105696"/>
            <a:ext cx="3972479" cy="1543265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9672238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Déclarer</a:t>
            </a:r>
            <a:r>
              <a:rPr lang="fr-CA" dirty="0"/>
              <a:t> une variable</a:t>
            </a:r>
          </a:p>
          <a:p>
            <a:pPr lvl="1"/>
            <a:r>
              <a:rPr lang="fr-CA" dirty="0"/>
              <a:t> Petite précision : Parfois, la </a:t>
            </a:r>
            <a:r>
              <a:rPr lang="fr-CA" b="1" dirty="0">
                <a:solidFill>
                  <a:srgbClr val="73B3D1"/>
                </a:solidFill>
              </a:rPr>
              <a:t>console</a:t>
            </a:r>
            <a:r>
              <a:rPr lang="fr-CA" dirty="0"/>
              <a:t> nous répond </a:t>
            </a:r>
          </a:p>
          <a:p>
            <a:pPr lvl="2"/>
            <a:r>
              <a:rPr lang="fr-CA" dirty="0"/>
              <a:t> C’est normal ! </a:t>
            </a:r>
            <a:r>
              <a:rPr lang="en-CA" dirty="0"/>
              <a:t>😌🤗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6A856F9-136B-4CF3-9993-918F3D3C0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2935" y="1585693"/>
            <a:ext cx="1905266" cy="41915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B6FB27D-C0DD-4E65-96CF-D1205DD6F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806" y="3034794"/>
            <a:ext cx="1724266" cy="924054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F4FA7DA-E308-4464-ADB7-598849135C8E}"/>
              </a:ext>
            </a:extLst>
          </p:cNvPr>
          <p:cNvSpPr txBox="1"/>
          <p:nvPr/>
        </p:nvSpPr>
        <p:spPr>
          <a:xfrm>
            <a:off x="310896" y="4090416"/>
            <a:ext cx="5687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9073D1"/>
                </a:solidFill>
              </a:rPr>
              <a:t>Quand on fait un calcul, la </a:t>
            </a:r>
            <a:r>
              <a:rPr lang="fr-CA" sz="2000" b="1" dirty="0">
                <a:solidFill>
                  <a:srgbClr val="73B3D1"/>
                </a:solidFill>
              </a:rPr>
              <a:t>console</a:t>
            </a:r>
            <a:r>
              <a:rPr lang="fr-CA" sz="2000" dirty="0">
                <a:solidFill>
                  <a:srgbClr val="9073D1"/>
                </a:solidFill>
              </a:rPr>
              <a:t> nous répond avec le résultat de l’opération !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20F77EC-B612-4AA3-A986-6487C6E6679D}"/>
              </a:ext>
            </a:extLst>
          </p:cNvPr>
          <p:cNvSpPr txBox="1"/>
          <p:nvPr/>
        </p:nvSpPr>
        <p:spPr>
          <a:xfrm>
            <a:off x="6258792" y="4090416"/>
            <a:ext cx="5482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rgbClr val="9073D1"/>
                </a:solidFill>
              </a:rPr>
              <a:t>Quand on </a:t>
            </a:r>
            <a:r>
              <a:rPr lang="fr-CA" sz="2000" b="1" dirty="0">
                <a:solidFill>
                  <a:srgbClr val="9073D1"/>
                </a:solidFill>
              </a:rPr>
              <a:t>déclare une variable</a:t>
            </a:r>
            <a:r>
              <a:rPr lang="fr-CA" sz="2000" dirty="0">
                <a:solidFill>
                  <a:srgbClr val="9073D1"/>
                </a:solidFill>
              </a:rPr>
              <a:t>, la </a:t>
            </a:r>
            <a:r>
              <a:rPr lang="fr-CA" sz="2000" b="1" dirty="0">
                <a:solidFill>
                  <a:srgbClr val="73B3D1"/>
                </a:solidFill>
              </a:rPr>
              <a:t>console</a:t>
            </a:r>
            <a:r>
              <a:rPr lang="fr-CA" sz="2000" dirty="0">
                <a:solidFill>
                  <a:srgbClr val="9073D1"/>
                </a:solidFill>
              </a:rPr>
              <a:t> nous répond « </a:t>
            </a:r>
            <a:r>
              <a:rPr lang="fr-CA" sz="2000" dirty="0">
                <a:solidFill>
                  <a:srgbClr val="FA4098"/>
                </a:solidFill>
              </a:rPr>
              <a:t>undefined</a:t>
            </a:r>
            <a:r>
              <a:rPr lang="fr-CA" sz="2000" dirty="0">
                <a:solidFill>
                  <a:srgbClr val="9073D1"/>
                </a:solidFill>
              </a:rPr>
              <a:t> ». Ce n’est pas un problème.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43642188-FDDF-4CDA-83DB-1587B13E6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014" y="3072899"/>
            <a:ext cx="2029108" cy="885949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20844369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Affecter</a:t>
            </a:r>
            <a:r>
              <a:rPr lang="fr-CA" dirty="0"/>
              <a:t> une </a:t>
            </a:r>
            <a:r>
              <a:rPr lang="fr-CA" b="1" dirty="0"/>
              <a:t>valeur</a:t>
            </a:r>
            <a:r>
              <a:rPr lang="fr-CA" dirty="0"/>
              <a:t> à une variable</a:t>
            </a:r>
          </a:p>
          <a:p>
            <a:pPr lvl="1"/>
            <a:r>
              <a:rPr lang="fr-CA" dirty="0"/>
              <a:t> Permet de stocker une information dans une variable</a:t>
            </a:r>
          </a:p>
          <a:p>
            <a:pPr lvl="1"/>
            <a:r>
              <a:rPr lang="fr-CA" dirty="0"/>
              <a:t> L’affectation utilise l’opérateur </a:t>
            </a:r>
            <a:r>
              <a:rPr lang="fr-CA" b="1" dirty="0">
                <a:solidFill>
                  <a:srgbClr val="FA4098"/>
                </a:solidFill>
              </a:rPr>
              <a:t>=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Une fois la </a:t>
            </a:r>
            <a:r>
              <a:rPr lang="fr-CA" b="1" dirty="0"/>
              <a:t>variable</a:t>
            </a:r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déclarée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affectée</a:t>
            </a:r>
            <a:r>
              <a:rPr lang="fr-CA" dirty="0"/>
              <a:t>, on peut demander à la console de nous dire ce qu’elle contient.</a:t>
            </a:r>
            <a:endParaRPr lang="fr-CA" b="1" dirty="0">
              <a:solidFill>
                <a:srgbClr val="73B3D1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C120BC0-E76D-4B47-955A-6929F27BE094}"/>
              </a:ext>
            </a:extLst>
          </p:cNvPr>
          <p:cNvSpPr txBox="1"/>
          <p:nvPr/>
        </p:nvSpPr>
        <p:spPr>
          <a:xfrm>
            <a:off x="2881608" y="3429000"/>
            <a:ext cx="30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>
                <a:solidFill>
                  <a:srgbClr val="73B3D1"/>
                </a:solidFill>
              </a:rPr>
              <a:t>Nom</a:t>
            </a:r>
            <a:r>
              <a:rPr lang="fr-CA">
                <a:solidFill>
                  <a:srgbClr val="9073D1"/>
                </a:solidFill>
              </a:rPr>
              <a:t> de la variable affectée</a:t>
            </a:r>
          </a:p>
          <a:p>
            <a:pPr algn="ctr"/>
            <a:r>
              <a:rPr lang="fr-CA">
                <a:solidFill>
                  <a:srgbClr val="9073D1"/>
                </a:solidFill>
              </a:rPr>
              <a:t>Placé à gauche du </a:t>
            </a:r>
            <a:r>
              <a:rPr lang="fr-CA" b="1">
                <a:solidFill>
                  <a:srgbClr val="FA4098"/>
                </a:solidFill>
              </a:rPr>
              <a:t>=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72155AFD-E17F-46FE-AFC4-7947CF9A449E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4423896" y="2934632"/>
            <a:ext cx="721128" cy="494368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FAFD30A5-9BCC-4484-9B1F-CBE0983A7697}"/>
              </a:ext>
            </a:extLst>
          </p:cNvPr>
          <p:cNvSpPr txBox="1"/>
          <p:nvPr/>
        </p:nvSpPr>
        <p:spPr>
          <a:xfrm>
            <a:off x="6737190" y="3428999"/>
            <a:ext cx="213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>
                <a:solidFill>
                  <a:srgbClr val="73B3D1"/>
                </a:solidFill>
              </a:rPr>
              <a:t>Valeur </a:t>
            </a:r>
            <a:r>
              <a:rPr lang="fr-CA">
                <a:solidFill>
                  <a:srgbClr val="9073D1"/>
                </a:solidFill>
              </a:rPr>
              <a:t>affectée</a:t>
            </a:r>
          </a:p>
          <a:p>
            <a:pPr algn="ctr"/>
            <a:r>
              <a:rPr lang="fr-CA">
                <a:solidFill>
                  <a:srgbClr val="9073D1"/>
                </a:solidFill>
              </a:rPr>
              <a:t>Placée à droite du </a:t>
            </a:r>
            <a:r>
              <a:rPr lang="fr-CA" b="1">
                <a:solidFill>
                  <a:srgbClr val="FA4098"/>
                </a:solidFill>
              </a:rPr>
              <a:t>= 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B82D9E9-EB6E-4232-AFA4-81682E0540B5}"/>
              </a:ext>
            </a:extLst>
          </p:cNvPr>
          <p:cNvCxnSpPr>
            <a:cxnSpLocks/>
          </p:cNvCxnSpPr>
          <p:nvPr/>
        </p:nvCxnSpPr>
        <p:spPr>
          <a:xfrm flipH="1" flipV="1">
            <a:off x="6971748" y="2934632"/>
            <a:ext cx="715170" cy="494368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E004D002-8796-4395-A2BA-383151351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510" y="2362227"/>
            <a:ext cx="3365338" cy="53441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E4C43B6-322D-4165-B822-729AD7CF2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1608" y="5110679"/>
            <a:ext cx="2340291" cy="159864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69581FF-3327-4F68-87FE-B5ACD3FB4F20}"/>
              </a:ext>
            </a:extLst>
          </p:cNvPr>
          <p:cNvSpPr txBox="1"/>
          <p:nvPr/>
        </p:nvSpPr>
        <p:spPr>
          <a:xfrm>
            <a:off x="6094200" y="5340096"/>
            <a:ext cx="5299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On a </a:t>
            </a:r>
            <a:r>
              <a:rPr lang="fr-CA">
                <a:solidFill>
                  <a:srgbClr val="FA4098"/>
                </a:solidFill>
              </a:rPr>
              <a:t>déclaré</a:t>
            </a:r>
            <a:r>
              <a:rPr lang="fr-CA">
                <a:solidFill>
                  <a:srgbClr val="9073D1"/>
                </a:solidFill>
              </a:rPr>
              <a:t> et </a:t>
            </a:r>
            <a:r>
              <a:rPr lang="fr-CA">
                <a:solidFill>
                  <a:srgbClr val="FA4098"/>
                </a:solidFill>
              </a:rPr>
              <a:t>affecté</a:t>
            </a:r>
            <a:r>
              <a:rPr lang="fr-CA">
                <a:solidFill>
                  <a:srgbClr val="9073D1"/>
                </a:solidFill>
              </a:rPr>
              <a:t> une valeur à la variable </a:t>
            </a:r>
            <a:r>
              <a:rPr lang="fr-CA" b="1">
                <a:solidFill>
                  <a:srgbClr val="73B3D1"/>
                </a:solidFill>
              </a:rPr>
              <a:t>prix</a:t>
            </a:r>
            <a:r>
              <a:rPr lang="fr-CA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54FF061-1D96-4B05-9439-2D38960BEE80}"/>
              </a:ext>
            </a:extLst>
          </p:cNvPr>
          <p:cNvSpPr txBox="1"/>
          <p:nvPr/>
        </p:nvSpPr>
        <p:spPr>
          <a:xfrm>
            <a:off x="6094200" y="6041401"/>
            <a:ext cx="5299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On écrit « </a:t>
            </a:r>
            <a:r>
              <a:rPr lang="fr-CA" b="1">
                <a:solidFill>
                  <a:srgbClr val="FA4098"/>
                </a:solidFill>
              </a:rPr>
              <a:t>prix</a:t>
            </a:r>
            <a:r>
              <a:rPr lang="fr-CA">
                <a:solidFill>
                  <a:srgbClr val="9073D1"/>
                </a:solidFill>
              </a:rPr>
              <a:t> » dans la </a:t>
            </a:r>
            <a:r>
              <a:rPr lang="fr-CA" b="1">
                <a:solidFill>
                  <a:srgbClr val="73B3D1"/>
                </a:solidFill>
              </a:rPr>
              <a:t>console</a:t>
            </a:r>
            <a:r>
              <a:rPr lang="fr-CA">
                <a:solidFill>
                  <a:srgbClr val="9073D1"/>
                </a:solidFill>
              </a:rPr>
              <a:t> et elle nous rappelle ce que cette variable contient.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86BF8703-E852-4238-933D-B7E2E1350461}"/>
              </a:ext>
            </a:extLst>
          </p:cNvPr>
          <p:cNvSpPr/>
          <p:nvPr/>
        </p:nvSpPr>
        <p:spPr>
          <a:xfrm flipH="1">
            <a:off x="5557200" y="5290066"/>
            <a:ext cx="493776" cy="46939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0E9F69F8-08FE-4FAF-AE31-9BF9E4F92F2B}"/>
              </a:ext>
            </a:extLst>
          </p:cNvPr>
          <p:cNvSpPr/>
          <p:nvPr/>
        </p:nvSpPr>
        <p:spPr>
          <a:xfrm flipH="1">
            <a:off x="5557200" y="6119063"/>
            <a:ext cx="493776" cy="46939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94781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3EE0400-EF1E-44C3-818F-37290DAED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Teams</a:t>
            </a:r>
          </a:p>
          <a:p>
            <a:pPr lvl="1"/>
            <a:r>
              <a:rPr lang="fr-CA" dirty="0"/>
              <a:t> Petite démo pour ...</a:t>
            </a:r>
          </a:p>
          <a:p>
            <a:pPr lvl="2"/>
            <a:r>
              <a:rPr lang="fr-CA" dirty="0"/>
              <a:t> Récupérer les notes de cours</a:t>
            </a:r>
          </a:p>
          <a:p>
            <a:pPr lvl="2"/>
            <a:r>
              <a:rPr lang="fr-CA" dirty="0"/>
              <a:t> Récupérer les laboratoires</a:t>
            </a:r>
          </a:p>
          <a:p>
            <a:pPr lvl="3"/>
            <a:r>
              <a:rPr lang="fr-CA" dirty="0"/>
              <a:t> Remettre les laboratoires</a:t>
            </a:r>
          </a:p>
          <a:p>
            <a:pPr lvl="3"/>
            <a:endParaRPr lang="fr-CA" dirty="0"/>
          </a:p>
          <a:p>
            <a:r>
              <a:rPr lang="fr-CA" dirty="0"/>
              <a:t> Ordinateurs du cégep</a:t>
            </a:r>
          </a:p>
          <a:p>
            <a:pPr lvl="1"/>
            <a:r>
              <a:rPr lang="fr-CA" dirty="0"/>
              <a:t> Tous les logiciels dont on a besoin sont installés dessus !</a:t>
            </a:r>
          </a:p>
          <a:p>
            <a:pPr lvl="2"/>
            <a:r>
              <a:rPr lang="fr-CA" dirty="0"/>
              <a:t> Petite démo : Où ranger nos fichiers pour ne pas les perdre ?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560B22F-E39F-4BF2-B3B8-D4EF1B3DF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Plateformes scolaires</a:t>
            </a:r>
          </a:p>
        </p:txBody>
      </p:sp>
    </p:spTree>
    <p:extLst>
      <p:ext uri="{BB962C8B-B14F-4D97-AF65-F5344CB8AC3E}">
        <p14:creationId xmlns:p14="http://schemas.microsoft.com/office/powerpoint/2010/main" val="7422547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Déclarer</a:t>
            </a:r>
            <a:r>
              <a:rPr lang="fr-CA" dirty="0"/>
              <a:t> et </a:t>
            </a:r>
            <a:r>
              <a:rPr lang="fr-CA" b="1" dirty="0">
                <a:solidFill>
                  <a:srgbClr val="73B3D1"/>
                </a:solidFill>
              </a:rPr>
              <a:t>affecter</a:t>
            </a:r>
            <a:endParaRPr lang="fr-CA" dirty="0"/>
          </a:p>
          <a:p>
            <a:pPr lvl="1"/>
            <a:r>
              <a:rPr lang="fr-CA" dirty="0"/>
              <a:t> On peut </a:t>
            </a:r>
            <a:r>
              <a:rPr lang="fr-CA" b="1" dirty="0"/>
              <a:t>déclarer</a:t>
            </a:r>
            <a:r>
              <a:rPr lang="fr-CA" dirty="0"/>
              <a:t> plusieurs </a:t>
            </a:r>
            <a:r>
              <a:rPr lang="fr-CA" b="1" dirty="0"/>
              <a:t>variables</a:t>
            </a:r>
            <a:r>
              <a:rPr lang="fr-CA" dirty="0"/>
              <a:t> d’un coup (Séparées par des </a:t>
            </a:r>
            <a:r>
              <a:rPr lang="fr-CA" b="1" dirty="0">
                <a:solidFill>
                  <a:srgbClr val="FA4098"/>
                </a:solidFill>
              </a:rPr>
              <a:t>virgules</a:t>
            </a:r>
            <a:r>
              <a:rPr lang="fr-CA" dirty="0"/>
              <a:t>)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On peut </a:t>
            </a:r>
            <a:r>
              <a:rPr lang="fr-CA" b="1" dirty="0"/>
              <a:t>déclarer</a:t>
            </a:r>
            <a:r>
              <a:rPr lang="fr-CA" dirty="0"/>
              <a:t> et </a:t>
            </a:r>
            <a:r>
              <a:rPr lang="fr-CA" b="1" dirty="0"/>
              <a:t>affecter </a:t>
            </a:r>
            <a:r>
              <a:rPr lang="fr-CA" dirty="0"/>
              <a:t>immédiatement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On peut </a:t>
            </a:r>
            <a:r>
              <a:rPr lang="fr-CA" b="1" dirty="0"/>
              <a:t>déclarer</a:t>
            </a:r>
            <a:r>
              <a:rPr lang="fr-CA" dirty="0"/>
              <a:t> et </a:t>
            </a:r>
            <a:r>
              <a:rPr lang="fr-CA" b="1" dirty="0"/>
              <a:t>affecter</a:t>
            </a:r>
            <a:r>
              <a:rPr lang="fr-CA" dirty="0"/>
              <a:t> plusieurs </a:t>
            </a:r>
            <a:r>
              <a:rPr lang="fr-CA" b="1" dirty="0"/>
              <a:t>variables</a:t>
            </a:r>
            <a:r>
              <a:rPr lang="fr-CA" dirty="0"/>
              <a:t> d’un coup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81F1DBF-BF57-4D25-B480-1C7A0BD67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97" y="2291806"/>
            <a:ext cx="5915851" cy="43821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3802DBA-D29A-41FB-A4E7-AB0DDF111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979" y="3871251"/>
            <a:ext cx="3686689" cy="44773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08697EF-70EE-48FA-8F36-C9118AB5C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685" y="5540978"/>
            <a:ext cx="6878010" cy="42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530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Déclarer</a:t>
            </a:r>
            <a:r>
              <a:rPr lang="fr-CA" dirty="0"/>
              <a:t> et </a:t>
            </a:r>
            <a:r>
              <a:rPr lang="fr-CA" b="1" dirty="0">
                <a:solidFill>
                  <a:srgbClr val="73B3D1"/>
                </a:solidFill>
              </a:rPr>
              <a:t>affecter</a:t>
            </a:r>
            <a:endParaRPr lang="fr-CA" dirty="0"/>
          </a:p>
          <a:p>
            <a:pPr lvl="1"/>
            <a:r>
              <a:rPr lang="fr-CA" dirty="0"/>
              <a:t> On peut </a:t>
            </a:r>
            <a:r>
              <a:rPr lang="fr-CA" b="1" dirty="0"/>
              <a:t>affecter </a:t>
            </a:r>
            <a:r>
              <a:rPr lang="fr-CA" dirty="0"/>
              <a:t>une valeur pour </a:t>
            </a:r>
            <a:r>
              <a:rPr lang="fr-CA" b="1" dirty="0"/>
              <a:t>écraser</a:t>
            </a:r>
            <a:r>
              <a:rPr lang="fr-CA" dirty="0"/>
              <a:t> / </a:t>
            </a:r>
            <a:r>
              <a:rPr lang="fr-CA" b="1" dirty="0"/>
              <a:t>effacer</a:t>
            </a:r>
            <a:r>
              <a:rPr lang="fr-CA" dirty="0"/>
              <a:t> la valeur précédente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On peut </a:t>
            </a:r>
            <a:r>
              <a:rPr lang="fr-CA" b="1" dirty="0"/>
              <a:t>affecter</a:t>
            </a:r>
            <a:r>
              <a:rPr lang="fr-CA" dirty="0"/>
              <a:t> une valeur à une variable en faisant un calcul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2E7AF4E-9E47-4FA5-B1AC-2CF0F00E885C}"/>
              </a:ext>
            </a:extLst>
          </p:cNvPr>
          <p:cNvSpPr txBox="1"/>
          <p:nvPr/>
        </p:nvSpPr>
        <p:spPr>
          <a:xfrm>
            <a:off x="6655031" y="2473815"/>
            <a:ext cx="3993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>
                <a:solidFill>
                  <a:srgbClr val="73B3D1"/>
                </a:solidFill>
              </a:rPr>
              <a:t>prixSapphire</a:t>
            </a:r>
            <a:r>
              <a:rPr lang="fr-CA">
                <a:solidFill>
                  <a:srgbClr val="73B3D1"/>
                </a:solidFill>
              </a:rPr>
              <a:t> contient donc la valeur </a:t>
            </a:r>
            <a:r>
              <a:rPr lang="fr-CA">
                <a:solidFill>
                  <a:srgbClr val="FA4098"/>
                </a:solidFill>
              </a:rPr>
              <a:t>800</a:t>
            </a:r>
            <a:r>
              <a:rPr lang="fr-CA">
                <a:solidFill>
                  <a:srgbClr val="73B3D1"/>
                </a:solidFill>
              </a:rPr>
              <a:t> à partir de maintenant plutôt que </a:t>
            </a:r>
            <a:r>
              <a:rPr lang="fr-CA">
                <a:solidFill>
                  <a:srgbClr val="FA4098"/>
                </a:solidFill>
              </a:rPr>
              <a:t>700</a:t>
            </a:r>
            <a:r>
              <a:rPr lang="fr-CA">
                <a:solidFill>
                  <a:srgbClr val="73B3D1"/>
                </a:solidFill>
              </a:rPr>
              <a:t> !</a:t>
            </a:r>
            <a:endParaRPr lang="fr-CA">
              <a:solidFill>
                <a:srgbClr val="FA4098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91A74356-CABB-4037-A3EB-A249645E6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970" y="2295922"/>
            <a:ext cx="4086795" cy="733527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4726CA0-E0BA-48D9-BD25-0795EE781BE0}"/>
              </a:ext>
            </a:extLst>
          </p:cNvPr>
          <p:cNvCxnSpPr>
            <a:cxnSpLocks/>
          </p:cNvCxnSpPr>
          <p:nvPr/>
        </p:nvCxnSpPr>
        <p:spPr>
          <a:xfrm flipH="1">
            <a:off x="5146013" y="2884096"/>
            <a:ext cx="1455144" cy="0"/>
          </a:xfrm>
          <a:prstGeom prst="straightConnector1">
            <a:avLst/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CB14FA7E-914C-4C40-84AE-30066E3D5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459" y="4174799"/>
            <a:ext cx="5239481" cy="1838582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8520924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150572"/>
            <a:ext cx="11167872" cy="5469684"/>
          </a:xfrm>
        </p:spPr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Noms de variables</a:t>
            </a:r>
          </a:p>
          <a:p>
            <a:pPr lvl="1"/>
            <a:r>
              <a:rPr lang="fr-CA" dirty="0"/>
              <a:t> Chaque variable possède un </a:t>
            </a:r>
            <a:r>
              <a:rPr lang="fr-CA" u="sng" dirty="0"/>
              <a:t>nom unique</a:t>
            </a:r>
            <a:r>
              <a:rPr lang="fr-CA" dirty="0"/>
              <a:t> qui permet de la distinguer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Règles</a:t>
            </a:r>
            <a:r>
              <a:rPr lang="fr-CA" dirty="0"/>
              <a:t> de nommage (</a:t>
            </a:r>
            <a:r>
              <a:rPr lang="fr-CA" dirty="0">
                <a:solidFill>
                  <a:srgbClr val="FA4098"/>
                </a:solidFill>
              </a:rPr>
              <a:t>obligatoires</a:t>
            </a:r>
            <a:r>
              <a:rPr lang="fr-CA" dirty="0"/>
              <a:t>)</a:t>
            </a:r>
          </a:p>
          <a:p>
            <a:pPr lvl="1"/>
            <a:endParaRPr lang="fr-CA" dirty="0"/>
          </a:p>
          <a:p>
            <a:pPr lvl="2"/>
            <a:r>
              <a:rPr lang="fr-CA" dirty="0"/>
              <a:t> Doit commencer par une </a:t>
            </a:r>
            <a:r>
              <a:rPr lang="fr-CA" b="1" dirty="0"/>
              <a:t>lettre </a:t>
            </a:r>
            <a:r>
              <a:rPr lang="fr-CA" dirty="0"/>
              <a:t>ou</a:t>
            </a:r>
            <a:r>
              <a:rPr lang="fr-CA" b="1" dirty="0"/>
              <a:t> _</a:t>
            </a:r>
            <a:endParaRPr lang="fr-CA" dirty="0"/>
          </a:p>
          <a:p>
            <a:pPr lvl="2"/>
            <a:r>
              <a:rPr lang="fr-CA" dirty="0"/>
              <a:t> Peut contenir des </a:t>
            </a:r>
            <a:r>
              <a:rPr lang="fr-CA" b="1" dirty="0"/>
              <a:t>lettres</a:t>
            </a:r>
            <a:r>
              <a:rPr lang="fr-CA" dirty="0"/>
              <a:t>, des </a:t>
            </a:r>
            <a:r>
              <a:rPr lang="fr-CA" b="1" dirty="0"/>
              <a:t>chiffres</a:t>
            </a:r>
            <a:r>
              <a:rPr lang="fr-CA" dirty="0"/>
              <a:t> et des </a:t>
            </a:r>
            <a:r>
              <a:rPr lang="fr-CA" b="1" dirty="0"/>
              <a:t>traits de soulignement </a:t>
            </a:r>
            <a:r>
              <a:rPr lang="fr-CA" dirty="0"/>
              <a:t>_</a:t>
            </a:r>
          </a:p>
          <a:p>
            <a:pPr lvl="2"/>
            <a:r>
              <a:rPr lang="fr-CA" dirty="0"/>
              <a:t> </a:t>
            </a:r>
            <a:r>
              <a:rPr lang="fr-CA" b="1" dirty="0"/>
              <a:t>Ne</a:t>
            </a:r>
            <a:r>
              <a:rPr lang="fr-CA" dirty="0"/>
              <a:t> peut </a:t>
            </a:r>
            <a:r>
              <a:rPr lang="fr-CA" b="1" dirty="0"/>
              <a:t>pas</a:t>
            </a:r>
            <a:r>
              <a:rPr lang="fr-CA" dirty="0"/>
              <a:t> contenir d’</a:t>
            </a:r>
            <a:r>
              <a:rPr lang="fr-CA" b="1" dirty="0"/>
              <a:t>espace</a:t>
            </a:r>
            <a:r>
              <a:rPr lang="fr-CA" dirty="0"/>
              <a:t> ni d’autres </a:t>
            </a:r>
            <a:r>
              <a:rPr lang="fr-CA" b="1" dirty="0"/>
              <a:t>caractères spéciaux </a:t>
            </a:r>
            <a:r>
              <a:rPr lang="fr-CA" dirty="0"/>
              <a:t>(?!#/%&amp;*~\)</a:t>
            </a:r>
          </a:p>
          <a:p>
            <a:pPr lvl="2"/>
            <a:endParaRPr lang="fr-CA" dirty="0"/>
          </a:p>
          <a:p>
            <a:pPr lvl="1"/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Conventions</a:t>
            </a:r>
            <a:r>
              <a:rPr lang="fr-CA" dirty="0"/>
              <a:t> de nommage (</a:t>
            </a:r>
            <a:r>
              <a:rPr lang="fr-CA" dirty="0">
                <a:solidFill>
                  <a:srgbClr val="FA4098"/>
                </a:solidFill>
              </a:rPr>
              <a:t>fortement suggérées</a:t>
            </a:r>
            <a:r>
              <a:rPr lang="fr-CA" dirty="0"/>
              <a:t>)</a:t>
            </a:r>
          </a:p>
          <a:p>
            <a:pPr lvl="2"/>
            <a:r>
              <a:rPr lang="fr-CA" dirty="0"/>
              <a:t> Le nom d’une variable doit être </a:t>
            </a:r>
            <a:r>
              <a:rPr lang="fr-CA" b="1" dirty="0"/>
              <a:t>significatif</a:t>
            </a:r>
            <a:r>
              <a:rPr lang="fr-CA" dirty="0"/>
              <a:t>.</a:t>
            </a:r>
            <a:r>
              <a:rPr lang="fr-CA" b="1" dirty="0"/>
              <a:t> </a:t>
            </a:r>
            <a:r>
              <a:rPr lang="en-CA" b="1" dirty="0"/>
              <a:t>✅ </a:t>
            </a:r>
            <a:r>
              <a:rPr lang="fr-CA" dirty="0" err="1">
                <a:solidFill>
                  <a:srgbClr val="00B050"/>
                </a:solidFill>
              </a:rPr>
              <a:t>nomDragon</a:t>
            </a:r>
            <a:r>
              <a:rPr lang="fr-CA" dirty="0"/>
              <a:t>, </a:t>
            </a:r>
            <a:r>
              <a:rPr lang="fr-CA" dirty="0">
                <a:solidFill>
                  <a:srgbClr val="00B050"/>
                </a:solidFill>
              </a:rPr>
              <a:t>prix</a:t>
            </a:r>
            <a:r>
              <a:rPr lang="fr-CA" dirty="0"/>
              <a:t>, </a:t>
            </a:r>
            <a:r>
              <a:rPr lang="fr-CA" dirty="0" err="1">
                <a:solidFill>
                  <a:srgbClr val="00B050"/>
                </a:solidFill>
              </a:rPr>
              <a:t>age</a:t>
            </a:r>
            <a:r>
              <a:rPr lang="fr-CA" dirty="0"/>
              <a:t>, </a:t>
            </a:r>
            <a:r>
              <a:rPr lang="en-CA" dirty="0"/>
              <a:t>🚫 </a:t>
            </a:r>
            <a:r>
              <a:rPr lang="fr-CA" dirty="0">
                <a:solidFill>
                  <a:srgbClr val="FF0000"/>
                </a:solidFill>
              </a:rPr>
              <a:t>abc</a:t>
            </a:r>
            <a:r>
              <a:rPr lang="fr-CA" dirty="0"/>
              <a:t>, </a:t>
            </a:r>
            <a:r>
              <a:rPr lang="fr-CA" dirty="0" err="1">
                <a:solidFill>
                  <a:srgbClr val="FF0000"/>
                </a:solidFill>
              </a:rPr>
              <a:t>lmao</a:t>
            </a:r>
            <a:r>
              <a:rPr lang="fr-CA" dirty="0"/>
              <a:t>, </a:t>
            </a:r>
            <a:r>
              <a:rPr lang="fr-CA" dirty="0">
                <a:solidFill>
                  <a:srgbClr val="FF0000"/>
                </a:solidFill>
              </a:rPr>
              <a:t>hm</a:t>
            </a:r>
            <a:r>
              <a:rPr lang="fr-CA" dirty="0"/>
              <a:t>, </a:t>
            </a:r>
            <a:r>
              <a:rPr lang="fr-CA" dirty="0">
                <a:solidFill>
                  <a:srgbClr val="FF0000"/>
                </a:solidFill>
              </a:rPr>
              <a:t>t</a:t>
            </a:r>
          </a:p>
          <a:p>
            <a:pPr lvl="2"/>
            <a:r>
              <a:rPr lang="fr-CA" dirty="0"/>
              <a:t> Si le nom est composé de plusieurs mots, </a:t>
            </a:r>
            <a:r>
              <a:rPr lang="fr-CA" b="1" dirty="0"/>
              <a:t>le premier commence par une minuscule </a:t>
            </a:r>
            <a:r>
              <a:rPr lang="fr-CA" dirty="0"/>
              <a:t>et les suivants par des </a:t>
            </a:r>
            <a:r>
              <a:rPr lang="fr-CA" b="1" dirty="0"/>
              <a:t>majuscules</a:t>
            </a:r>
            <a:r>
              <a:rPr lang="fr-CA" dirty="0"/>
              <a:t> (</a:t>
            </a:r>
            <a:r>
              <a:rPr lang="fr-CA" b="1" dirty="0" err="1">
                <a:solidFill>
                  <a:srgbClr val="FA4098"/>
                </a:solidFill>
              </a:rPr>
              <a:t>b</a:t>
            </a:r>
            <a:r>
              <a:rPr lang="fr-CA" dirty="0" err="1">
                <a:solidFill>
                  <a:srgbClr val="73B3D1"/>
                </a:solidFill>
              </a:rPr>
              <a:t>irth</a:t>
            </a:r>
            <a:r>
              <a:rPr lang="fr-CA" b="1" dirty="0" err="1">
                <a:solidFill>
                  <a:srgbClr val="FA4098"/>
                </a:solidFill>
              </a:rPr>
              <a:t>D</a:t>
            </a:r>
            <a:r>
              <a:rPr lang="fr-CA" dirty="0" err="1">
                <a:solidFill>
                  <a:srgbClr val="73B3D1"/>
                </a:solidFill>
              </a:rPr>
              <a:t>ate</a:t>
            </a:r>
            <a:r>
              <a:rPr lang="fr-CA" dirty="0"/>
              <a:t>, </a:t>
            </a:r>
            <a:r>
              <a:rPr lang="fr-CA" b="1" dirty="0" err="1">
                <a:solidFill>
                  <a:srgbClr val="FA4098"/>
                </a:solidFill>
              </a:rPr>
              <a:t>n</a:t>
            </a:r>
            <a:r>
              <a:rPr lang="fr-CA" dirty="0" err="1">
                <a:solidFill>
                  <a:srgbClr val="73B3D1"/>
                </a:solidFill>
              </a:rPr>
              <a:t>umber</a:t>
            </a:r>
            <a:r>
              <a:rPr lang="fr-CA" b="1" dirty="0" err="1">
                <a:solidFill>
                  <a:srgbClr val="FA4098"/>
                </a:solidFill>
              </a:rPr>
              <a:t>O</a:t>
            </a:r>
            <a:r>
              <a:rPr lang="fr-CA" dirty="0" err="1">
                <a:solidFill>
                  <a:srgbClr val="73B3D1"/>
                </a:solidFill>
              </a:rPr>
              <a:t>f</a:t>
            </a:r>
            <a:r>
              <a:rPr lang="fr-CA" b="1" dirty="0" err="1">
                <a:solidFill>
                  <a:srgbClr val="FA4098"/>
                </a:solidFill>
              </a:rPr>
              <a:t>S</a:t>
            </a:r>
            <a:r>
              <a:rPr lang="fr-CA" dirty="0" err="1">
                <a:solidFill>
                  <a:srgbClr val="73B3D1"/>
                </a:solidFill>
              </a:rPr>
              <a:t>tudents</a:t>
            </a:r>
            <a:r>
              <a:rPr lang="fr-CA" dirty="0"/>
              <a:t>, </a:t>
            </a:r>
            <a:r>
              <a:rPr lang="fr-CA" b="1" dirty="0" err="1">
                <a:solidFill>
                  <a:srgbClr val="FA4098"/>
                </a:solidFill>
              </a:rPr>
              <a:t>p</a:t>
            </a:r>
            <a:r>
              <a:rPr lang="fr-CA" dirty="0" err="1">
                <a:solidFill>
                  <a:srgbClr val="73B3D1"/>
                </a:solidFill>
              </a:rPr>
              <a:t>oints</a:t>
            </a:r>
            <a:r>
              <a:rPr lang="fr-CA" b="1" dirty="0" err="1">
                <a:solidFill>
                  <a:srgbClr val="FA4098"/>
                </a:solidFill>
              </a:rPr>
              <a:t>D</a:t>
            </a:r>
            <a:r>
              <a:rPr lang="fr-CA" dirty="0" err="1">
                <a:solidFill>
                  <a:srgbClr val="73B3D1"/>
                </a:solidFill>
              </a:rPr>
              <a:t>e</a:t>
            </a:r>
            <a:r>
              <a:rPr lang="fr-CA" b="1" dirty="0" err="1">
                <a:solidFill>
                  <a:srgbClr val="FA4098"/>
                </a:solidFill>
              </a:rPr>
              <a:t>V</a:t>
            </a:r>
            <a:r>
              <a:rPr lang="fr-CA" dirty="0" err="1">
                <a:solidFill>
                  <a:srgbClr val="73B3D1"/>
                </a:solidFill>
              </a:rPr>
              <a:t>ie</a:t>
            </a:r>
            <a:r>
              <a:rPr lang="fr-CA" dirty="0"/>
              <a:t>, ...)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C7E155-7B8F-80ED-6163-809F37571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3241" y="2508636"/>
            <a:ext cx="5450808" cy="60642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24879429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150572"/>
            <a:ext cx="11167872" cy="5469684"/>
          </a:xfrm>
        </p:spPr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Noms de variables</a:t>
            </a:r>
          </a:p>
          <a:p>
            <a:pPr lvl="1"/>
            <a:r>
              <a:rPr lang="fr-CA" dirty="0"/>
              <a:t> Chaque variable possède un </a:t>
            </a:r>
            <a:r>
              <a:rPr lang="fr-CA" u="sng" dirty="0">
                <a:solidFill>
                  <a:srgbClr val="FA4098"/>
                </a:solidFill>
              </a:rPr>
              <a:t>nom unique</a:t>
            </a:r>
            <a:r>
              <a:rPr lang="fr-CA" dirty="0"/>
              <a:t> qui permet de la distinguer</a:t>
            </a:r>
          </a:p>
          <a:p>
            <a:pPr lvl="2"/>
            <a:r>
              <a:rPr lang="fr-CA" dirty="0"/>
              <a:t> Voici ce qui arrive si deux variables ont le même nom ...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1245BC-47FA-4E94-BE93-D77F5A203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14" y="2924938"/>
            <a:ext cx="7621064" cy="2715004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207F4BD-988C-4946-AF61-84983E4643B4}"/>
              </a:ext>
            </a:extLst>
          </p:cNvPr>
          <p:cNvSpPr txBox="1"/>
          <p:nvPr/>
        </p:nvSpPr>
        <p:spPr>
          <a:xfrm>
            <a:off x="8552688" y="3524673"/>
            <a:ext cx="33311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>
                <a:solidFill>
                  <a:srgbClr val="FA4098"/>
                </a:solidFill>
              </a:rPr>
              <a:t>Erreur ! </a:t>
            </a:r>
            <a:r>
              <a:rPr lang="fr-CA" sz="2000">
                <a:solidFill>
                  <a:srgbClr val="9073D1"/>
                </a:solidFill>
              </a:rPr>
              <a:t>Le programme n’est pas content : On essaye de créer une deuxième variable nommée </a:t>
            </a:r>
            <a:r>
              <a:rPr lang="fr-CA" sz="2000" b="1">
                <a:solidFill>
                  <a:srgbClr val="FA4098"/>
                </a:solidFill>
              </a:rPr>
              <a:t>a</a:t>
            </a:r>
            <a:r>
              <a:rPr lang="fr-CA" sz="2000">
                <a:solidFill>
                  <a:srgbClr val="9073D1"/>
                </a:solidFill>
              </a:rPr>
              <a:t>.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2E69528-7397-4F29-A72B-C1DA92BA3FA8}"/>
              </a:ext>
            </a:extLst>
          </p:cNvPr>
          <p:cNvCxnSpPr>
            <a:cxnSpLocks/>
          </p:cNvCxnSpPr>
          <p:nvPr/>
        </p:nvCxnSpPr>
        <p:spPr>
          <a:xfrm flipH="1">
            <a:off x="2602992" y="4057402"/>
            <a:ext cx="5793072" cy="128991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4A3FE864-5E74-54B5-9C1B-23C7EA2B3708}"/>
              </a:ext>
            </a:extLst>
          </p:cNvPr>
          <p:cNvSpPr/>
          <p:nvPr/>
        </p:nvSpPr>
        <p:spPr>
          <a:xfrm>
            <a:off x="4303776" y="4450080"/>
            <a:ext cx="3352800" cy="410224"/>
          </a:xfrm>
          <a:prstGeom prst="rect">
            <a:avLst/>
          </a:prstGeom>
          <a:noFill/>
          <a:ln w="28575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168342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872" y="1150572"/>
            <a:ext cx="11167872" cy="5469684"/>
          </a:xfrm>
        </p:spPr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Noms de variables</a:t>
            </a:r>
          </a:p>
          <a:p>
            <a:pPr lvl="1"/>
            <a:r>
              <a:rPr lang="fr-CA" dirty="0"/>
              <a:t> Chaque variable possède un </a:t>
            </a:r>
            <a:r>
              <a:rPr lang="fr-CA" u="sng" dirty="0">
                <a:solidFill>
                  <a:srgbClr val="FA4098"/>
                </a:solidFill>
              </a:rPr>
              <a:t>nom unique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/>
              <a:t>qui permet de la distinguer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Attention !</a:t>
            </a:r>
            <a:r>
              <a:rPr lang="fr-CA" dirty="0"/>
              <a:t> Ceci fonctionne. Lorsqu’on met l’instruction </a:t>
            </a:r>
            <a:r>
              <a:rPr lang="fr-CA" dirty="0">
                <a:solidFill>
                  <a:srgbClr val="FA4098"/>
                </a:solidFill>
              </a:rPr>
              <a:t>a </a:t>
            </a:r>
            <a:r>
              <a:rPr lang="fr-CA" dirty="0"/>
              <a:t>=</a:t>
            </a:r>
            <a:r>
              <a:rPr lang="fr-CA" dirty="0">
                <a:solidFill>
                  <a:srgbClr val="FA4098"/>
                </a:solidFill>
              </a:rPr>
              <a:t> 3</a:t>
            </a:r>
            <a:r>
              <a:rPr lang="fr-CA" dirty="0"/>
              <a:t>, </a:t>
            </a:r>
            <a:r>
              <a:rPr lang="fr-CA" b="1" dirty="0"/>
              <a:t>on ne crée pas une nouvelle variable</a:t>
            </a:r>
            <a:r>
              <a:rPr lang="fr-CA" dirty="0"/>
              <a:t>. (Car on n’utilise pas « </a:t>
            </a:r>
            <a:r>
              <a:rPr lang="fr-CA" dirty="0">
                <a:solidFill>
                  <a:srgbClr val="FA4098"/>
                </a:solidFill>
              </a:rPr>
              <a:t>let</a:t>
            </a:r>
            <a:r>
              <a:rPr lang="fr-CA" dirty="0"/>
              <a:t> » !) On </a:t>
            </a:r>
            <a:r>
              <a:rPr lang="fr-CA" b="1" dirty="0"/>
              <a:t>remplace</a:t>
            </a:r>
            <a:r>
              <a:rPr lang="fr-CA" dirty="0"/>
              <a:t> seulement </a:t>
            </a:r>
            <a:r>
              <a:rPr lang="fr-CA" b="1" dirty="0"/>
              <a:t>la valeur </a:t>
            </a:r>
            <a:r>
              <a:rPr lang="fr-CA" dirty="0"/>
              <a:t>de </a:t>
            </a:r>
            <a:r>
              <a:rPr lang="fr-CA" b="1" dirty="0">
                <a:solidFill>
                  <a:srgbClr val="73B3D1"/>
                </a:solidFill>
              </a:rPr>
              <a:t>a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1A3E1BC-9A40-48F7-AC04-A463785EB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880" y="2995670"/>
            <a:ext cx="2381582" cy="189574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11254559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F66711D-4473-4078-AA0E-0BD40CF2EA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Utiliser la </a:t>
            </a:r>
            <a:r>
              <a:rPr lang="fr-CA" b="1" dirty="0">
                <a:solidFill>
                  <a:srgbClr val="73B3D1"/>
                </a:solidFill>
              </a:rPr>
              <a:t>valeur</a:t>
            </a:r>
            <a:r>
              <a:rPr lang="fr-CA" dirty="0"/>
              <a:t> contenue dans une </a:t>
            </a:r>
            <a:r>
              <a:rPr lang="fr-CA" b="1" dirty="0">
                <a:solidFill>
                  <a:srgbClr val="73B3D1"/>
                </a:solidFill>
              </a:rPr>
              <a:t>variable</a:t>
            </a:r>
          </a:p>
          <a:p>
            <a:pPr lvl="1"/>
            <a:r>
              <a:rPr lang="fr-CA" dirty="0"/>
              <a:t> Une fois qu’une </a:t>
            </a:r>
            <a:r>
              <a:rPr lang="fr-CA" dirty="0">
                <a:solidFill>
                  <a:srgbClr val="FA4098"/>
                </a:solidFill>
              </a:rPr>
              <a:t>variable</a:t>
            </a:r>
            <a:r>
              <a:rPr lang="fr-CA" dirty="0"/>
              <a:t> a été </a:t>
            </a:r>
            <a:r>
              <a:rPr lang="fr-CA" b="1" dirty="0"/>
              <a:t>déclarée</a:t>
            </a:r>
            <a:r>
              <a:rPr lang="fr-CA" dirty="0"/>
              <a:t> et </a:t>
            </a:r>
            <a:r>
              <a:rPr lang="fr-CA" b="1" dirty="0"/>
              <a:t>affectée</a:t>
            </a:r>
            <a:r>
              <a:rPr lang="fr-CA" dirty="0"/>
              <a:t>, on peut « l’appeler </a:t>
            </a:r>
            <a:r>
              <a:rPr lang="en-CA" dirty="0"/>
              <a:t>📞</a:t>
            </a:r>
            <a:r>
              <a:rPr lang="fr-CA" dirty="0"/>
              <a:t> » pour utiliser la </a:t>
            </a:r>
            <a:r>
              <a:rPr lang="fr-CA" b="1" dirty="0">
                <a:solidFill>
                  <a:srgbClr val="73B3D1"/>
                </a:solidFill>
              </a:rPr>
              <a:t>valeur</a:t>
            </a:r>
            <a:r>
              <a:rPr lang="fr-CA" dirty="0"/>
              <a:t> qu’elle contient.</a:t>
            </a:r>
          </a:p>
          <a:p>
            <a:pPr lvl="2"/>
            <a:r>
              <a:rPr lang="fr-CA" dirty="0"/>
              <a:t> Exemple, on déclare </a:t>
            </a:r>
            <a:r>
              <a:rPr lang="fr-CA" b="1" dirty="0">
                <a:solidFill>
                  <a:srgbClr val="FA4098"/>
                </a:solidFill>
              </a:rPr>
              <a:t>a</a:t>
            </a:r>
            <a:r>
              <a:rPr lang="fr-CA" dirty="0"/>
              <a:t> et </a:t>
            </a:r>
            <a:r>
              <a:rPr lang="fr-CA" b="1" dirty="0">
                <a:solidFill>
                  <a:srgbClr val="FA4098"/>
                </a:solidFill>
              </a:rPr>
              <a:t>b</a:t>
            </a:r>
            <a:r>
              <a:rPr lang="fr-CA" dirty="0"/>
              <a:t>. On essaye de les </a:t>
            </a:r>
            <a:r>
              <a:rPr lang="fr-CA" b="1" dirty="0">
                <a:solidFill>
                  <a:srgbClr val="73B3D1"/>
                </a:solidFill>
              </a:rPr>
              <a:t>additionner</a:t>
            </a:r>
            <a:r>
              <a:rPr lang="fr-CA" dirty="0"/>
              <a:t> </a:t>
            </a:r>
            <a:r>
              <a:rPr lang="en-CA" dirty="0"/>
              <a:t>😱</a:t>
            </a:r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Attention ! Les variables </a:t>
            </a:r>
            <a:r>
              <a:rPr lang="fr-CA" b="1" dirty="0">
                <a:solidFill>
                  <a:srgbClr val="FA4098"/>
                </a:solidFill>
              </a:rPr>
              <a:t>a</a:t>
            </a:r>
            <a:r>
              <a:rPr lang="fr-CA" dirty="0"/>
              <a:t> et </a:t>
            </a:r>
            <a:r>
              <a:rPr lang="fr-CA" b="1" dirty="0">
                <a:solidFill>
                  <a:srgbClr val="FA4098"/>
                </a:solidFill>
              </a:rPr>
              <a:t>b</a:t>
            </a:r>
            <a:r>
              <a:rPr lang="fr-CA" dirty="0"/>
              <a:t> n’ont pas été modifiées. Elles contiennent encore </a:t>
            </a:r>
            <a:r>
              <a:rPr lang="fr-CA" b="1" dirty="0">
                <a:solidFill>
                  <a:srgbClr val="73B3D1"/>
                </a:solidFill>
              </a:rPr>
              <a:t>3</a:t>
            </a:r>
            <a:r>
              <a:rPr lang="fr-CA" dirty="0"/>
              <a:t> et </a:t>
            </a:r>
            <a:r>
              <a:rPr lang="fr-CA" b="1" dirty="0">
                <a:solidFill>
                  <a:srgbClr val="73B3D1"/>
                </a:solidFill>
              </a:rPr>
              <a:t>2</a:t>
            </a:r>
            <a:r>
              <a:rPr lang="fr-CA" dirty="0"/>
              <a:t>. On a simplement demandé au programme quelle valeur est obtenue si on </a:t>
            </a:r>
            <a:r>
              <a:rPr lang="fr-CA" b="1" dirty="0"/>
              <a:t>additionne</a:t>
            </a:r>
            <a:r>
              <a:rPr lang="fr-CA" dirty="0"/>
              <a:t> les deux variables. </a:t>
            </a:r>
            <a:r>
              <a:rPr lang="en-CA" dirty="0"/>
              <a:t>🧠😏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A00EB8B-ED0E-4826-B9B9-2E136AE78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7F8E03A-1E0A-4055-80A3-399A49697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8645" y="2758440"/>
            <a:ext cx="2391109" cy="218152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34735118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83160C8-6AE1-4E56-97C8-1EA229F8A3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Utiliser la </a:t>
            </a:r>
            <a:r>
              <a:rPr lang="fr-CA" b="1">
                <a:solidFill>
                  <a:srgbClr val="73B3D1"/>
                </a:solidFill>
              </a:rPr>
              <a:t>valeur</a:t>
            </a:r>
            <a:r>
              <a:rPr lang="fr-CA"/>
              <a:t> contenue dans une </a:t>
            </a:r>
            <a:r>
              <a:rPr lang="fr-CA" b="1">
                <a:solidFill>
                  <a:srgbClr val="73B3D1"/>
                </a:solidFill>
              </a:rPr>
              <a:t>variable</a:t>
            </a:r>
          </a:p>
          <a:p>
            <a:pPr lvl="1"/>
            <a:r>
              <a:rPr lang="fr-CA"/>
              <a:t> Voici d’autres exemples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985C550-7FF4-431D-9412-2ED7FBDA7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FE04930-17F8-421A-86D0-03478EA79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32" y="2942328"/>
            <a:ext cx="2486372" cy="192431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F186B18-00A8-41A4-9F91-DEE50F33427E}"/>
              </a:ext>
            </a:extLst>
          </p:cNvPr>
          <p:cNvSpPr txBox="1"/>
          <p:nvPr/>
        </p:nvSpPr>
        <p:spPr>
          <a:xfrm>
            <a:off x="838200" y="4968701"/>
            <a:ext cx="2657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On peut faire un calcul avec une </a:t>
            </a:r>
            <a:r>
              <a:rPr lang="fr-CA" b="1">
                <a:solidFill>
                  <a:srgbClr val="9073D1"/>
                </a:solidFill>
              </a:rPr>
              <a:t>variable</a:t>
            </a:r>
            <a:r>
              <a:rPr lang="fr-CA">
                <a:solidFill>
                  <a:srgbClr val="9073D1"/>
                </a:solidFill>
              </a:rPr>
              <a:t> et une valeur quelconque.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E22BA98-D8A5-43D2-A256-61F5027EE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86" y="2294538"/>
            <a:ext cx="2400635" cy="2572109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358C4B8-3E55-42A8-B9CA-1EAFEC04057F}"/>
              </a:ext>
            </a:extLst>
          </p:cNvPr>
          <p:cNvSpPr txBox="1"/>
          <p:nvPr/>
        </p:nvSpPr>
        <p:spPr>
          <a:xfrm>
            <a:off x="4303774" y="4947612"/>
            <a:ext cx="2773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>
                <a:solidFill>
                  <a:srgbClr val="9073D1"/>
                </a:solidFill>
              </a:rPr>
              <a:t>On peut utiliser autant de </a:t>
            </a:r>
            <a:r>
              <a:rPr lang="fr-CA" b="1">
                <a:solidFill>
                  <a:srgbClr val="9073D1"/>
                </a:solidFill>
              </a:rPr>
              <a:t>variables</a:t>
            </a:r>
            <a:r>
              <a:rPr lang="fr-CA">
                <a:solidFill>
                  <a:srgbClr val="9073D1"/>
                </a:solidFill>
              </a:rPr>
              <a:t> que l’on souhaite dans un calcul.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6855773-F1F6-4E56-8408-B7E5629F61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037" y="2294538"/>
            <a:ext cx="3057952" cy="291505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8110773-2F94-41FC-AA61-9C47A236EDF8}"/>
              </a:ext>
            </a:extLst>
          </p:cNvPr>
          <p:cNvSpPr txBox="1"/>
          <p:nvPr/>
        </p:nvSpPr>
        <p:spPr>
          <a:xfrm>
            <a:off x="8510016" y="5335179"/>
            <a:ext cx="2657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600"/>
              <a:t>😳😰😬</a:t>
            </a:r>
            <a:endParaRPr lang="fr-CA" sz="3600"/>
          </a:p>
        </p:txBody>
      </p:sp>
    </p:spTree>
    <p:extLst>
      <p:ext uri="{BB962C8B-B14F-4D97-AF65-F5344CB8AC3E}">
        <p14:creationId xmlns:p14="http://schemas.microsoft.com/office/powerpoint/2010/main" val="20385034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/>
              <a:t> </a:t>
            </a:r>
            <a:r>
              <a:rPr lang="fr-CA" b="1">
                <a:solidFill>
                  <a:srgbClr val="73B3D1"/>
                </a:solidFill>
              </a:rPr>
              <a:t>Opérateurs d’affectation</a:t>
            </a:r>
          </a:p>
          <a:p>
            <a:pPr lvl="1"/>
            <a:r>
              <a:rPr lang="fr-CA"/>
              <a:t> Il existe plusieurs « opérateurs » qui permettent de </a:t>
            </a:r>
            <a:r>
              <a:rPr lang="fr-CA">
                <a:solidFill>
                  <a:srgbClr val="FA4098"/>
                </a:solidFill>
              </a:rPr>
              <a:t>modifier la valeur </a:t>
            </a:r>
            <a:r>
              <a:rPr lang="fr-CA"/>
              <a:t>affectée à une variable.</a:t>
            </a:r>
          </a:p>
          <a:p>
            <a:pPr lvl="1"/>
            <a:endParaRPr lang="fr-CA"/>
          </a:p>
          <a:p>
            <a:pPr lvl="1"/>
            <a:r>
              <a:rPr lang="fr-CA"/>
              <a:t>Opérateur </a:t>
            </a:r>
            <a:r>
              <a:rPr lang="fr-CA">
                <a:solidFill>
                  <a:srgbClr val="FA4098"/>
                </a:solidFill>
              </a:rPr>
              <a:t>=</a:t>
            </a:r>
            <a:r>
              <a:rPr lang="fr-CA"/>
              <a:t> </a:t>
            </a:r>
          </a:p>
          <a:p>
            <a:pPr lvl="2"/>
            <a:r>
              <a:rPr lang="fr-CA"/>
              <a:t> Affectation simple (Nous connaissons déjà cet opérateur. C’est le plus simple.)</a:t>
            </a:r>
          </a:p>
          <a:p>
            <a:pPr lvl="2"/>
            <a:r>
              <a:rPr lang="fr-CA"/>
              <a:t> Si la variable contenait déjà une valeur, on l’écrase.</a:t>
            </a:r>
          </a:p>
          <a:p>
            <a:pPr marL="457200" lvl="1" indent="0">
              <a:buNone/>
            </a:pPr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6161F92-D582-4B0C-821A-A7A68B3CE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998" y="4021873"/>
            <a:ext cx="3155315" cy="2617871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FB114652-91BF-4122-8326-2EC446E77AF2}"/>
              </a:ext>
            </a:extLst>
          </p:cNvPr>
          <p:cNvSpPr txBox="1"/>
          <p:nvPr/>
        </p:nvSpPr>
        <p:spPr>
          <a:xfrm>
            <a:off x="6385892" y="5614381"/>
            <a:ext cx="3434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>
                <a:solidFill>
                  <a:srgbClr val="9073D1"/>
                </a:solidFill>
              </a:rPr>
              <a:t>On écrase </a:t>
            </a:r>
            <a:r>
              <a:rPr lang="fr-CA" sz="2400">
                <a:solidFill>
                  <a:srgbClr val="FA4098"/>
                </a:solidFill>
              </a:rPr>
              <a:t>12</a:t>
            </a:r>
            <a:r>
              <a:rPr lang="fr-CA" sz="2400">
                <a:solidFill>
                  <a:srgbClr val="9073D1"/>
                </a:solidFill>
              </a:rPr>
              <a:t>. Maintenant </a:t>
            </a:r>
            <a:r>
              <a:rPr lang="fr-CA" sz="2400" b="1">
                <a:solidFill>
                  <a:srgbClr val="73B3D1"/>
                </a:solidFill>
              </a:rPr>
              <a:t>a</a:t>
            </a:r>
            <a:r>
              <a:rPr lang="fr-CA" sz="2400">
                <a:solidFill>
                  <a:srgbClr val="9073D1"/>
                </a:solidFill>
              </a:rPr>
              <a:t> vaut </a:t>
            </a:r>
            <a:r>
              <a:rPr lang="fr-CA" sz="2400">
                <a:solidFill>
                  <a:srgbClr val="FA4098"/>
                </a:solidFill>
              </a:rPr>
              <a:t>5</a:t>
            </a:r>
            <a:r>
              <a:rPr lang="fr-CA" sz="2400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BB945C9C-FFF5-41D4-A4AC-E5B219D172E0}"/>
              </a:ext>
            </a:extLst>
          </p:cNvPr>
          <p:cNvSpPr/>
          <p:nvPr/>
        </p:nvSpPr>
        <p:spPr>
          <a:xfrm flipH="1">
            <a:off x="5741828" y="5782992"/>
            <a:ext cx="481584" cy="493776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1134423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Opérateurs d’affectation</a:t>
            </a:r>
            <a:endParaRPr lang="fr-CA" dirty="0"/>
          </a:p>
          <a:p>
            <a:pPr lvl="1"/>
            <a:r>
              <a:rPr lang="fr-CA" dirty="0"/>
              <a:t> Opérateur </a:t>
            </a:r>
            <a:r>
              <a:rPr lang="fr-CA" b="1" dirty="0">
                <a:solidFill>
                  <a:srgbClr val="FA4098"/>
                </a:solidFill>
              </a:rPr>
              <a:t>+=</a:t>
            </a:r>
          </a:p>
          <a:p>
            <a:pPr lvl="2"/>
            <a:r>
              <a:rPr lang="fr-CA" dirty="0"/>
              <a:t> Affecte la valeur actuelle, </a:t>
            </a:r>
            <a:r>
              <a:rPr lang="fr-CA" b="1" dirty="0">
                <a:solidFill>
                  <a:srgbClr val="FA4098"/>
                </a:solidFill>
              </a:rPr>
              <a:t>plus</a:t>
            </a:r>
            <a:r>
              <a:rPr lang="fr-CA" dirty="0"/>
              <a:t> une autre valeur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1"/>
            <a:r>
              <a:rPr lang="fr-CA" dirty="0"/>
              <a:t> Opérateur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fr-CA" b="1" dirty="0">
                <a:solidFill>
                  <a:srgbClr val="FA4098"/>
                </a:solidFill>
              </a:rPr>
              <a:t>=</a:t>
            </a:r>
          </a:p>
          <a:p>
            <a:pPr lvl="2"/>
            <a:r>
              <a:rPr lang="fr-CA" dirty="0"/>
              <a:t> Affecte la valeur actuelle, </a:t>
            </a:r>
            <a:r>
              <a:rPr lang="fr-CA" b="1" dirty="0">
                <a:solidFill>
                  <a:srgbClr val="FA4098"/>
                </a:solidFill>
              </a:rPr>
              <a:t>moins</a:t>
            </a:r>
            <a:r>
              <a:rPr lang="fr-CA" dirty="0"/>
              <a:t> une autre valeur</a:t>
            </a:r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E4E6707-CFA4-4336-994F-9C1640B9A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9463" y="1709362"/>
            <a:ext cx="2014425" cy="1597094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FBF209B-269A-443F-9520-CCF8CD783974}"/>
              </a:ext>
            </a:extLst>
          </p:cNvPr>
          <p:cNvSpPr txBox="1"/>
          <p:nvPr/>
        </p:nvSpPr>
        <p:spPr>
          <a:xfrm>
            <a:off x="4250761" y="2529995"/>
            <a:ext cx="3944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2400" dirty="0">
                <a:solidFill>
                  <a:srgbClr val="9073D1"/>
                </a:solidFill>
              </a:rPr>
              <a:t>On augmente la valeur de </a:t>
            </a:r>
            <a:r>
              <a:rPr lang="fr-CA" sz="2400" dirty="0">
                <a:solidFill>
                  <a:srgbClr val="FA4098"/>
                </a:solidFill>
              </a:rPr>
              <a:t>5</a:t>
            </a:r>
            <a:r>
              <a:rPr lang="fr-CA" sz="2400" dirty="0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8239DA68-528F-4CE8-8634-90035F311CA7}"/>
              </a:ext>
            </a:extLst>
          </p:cNvPr>
          <p:cNvSpPr/>
          <p:nvPr/>
        </p:nvSpPr>
        <p:spPr>
          <a:xfrm rot="10800000" flipH="1">
            <a:off x="8195333" y="2581032"/>
            <a:ext cx="350713" cy="35959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D87E051F-5CDF-42D3-92C6-D1432AE53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272" y="3726563"/>
            <a:ext cx="2106557" cy="1713217"/>
          </a:xfrm>
          <a:prstGeom prst="rect">
            <a:avLst/>
          </a:prstGeom>
          <a:ln w="19050">
            <a:solidFill>
              <a:srgbClr val="9073D1"/>
            </a:solidFill>
          </a:ln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580B3E3-C213-4565-A93B-41A0F4DC1382}"/>
              </a:ext>
            </a:extLst>
          </p:cNvPr>
          <p:cNvSpPr txBox="1"/>
          <p:nvPr/>
        </p:nvSpPr>
        <p:spPr>
          <a:xfrm>
            <a:off x="4250761" y="4621890"/>
            <a:ext cx="3944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sz="2400" dirty="0">
                <a:solidFill>
                  <a:srgbClr val="9073D1"/>
                </a:solidFill>
              </a:rPr>
              <a:t>On réduit la valeur de </a:t>
            </a:r>
            <a:r>
              <a:rPr lang="fr-CA" sz="2400" dirty="0">
                <a:solidFill>
                  <a:srgbClr val="FA4098"/>
                </a:solidFill>
              </a:rPr>
              <a:t>4</a:t>
            </a:r>
            <a:r>
              <a:rPr lang="fr-CA" sz="2400" dirty="0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34656312-47E6-49D7-926C-7D9FFCAE3862}"/>
              </a:ext>
            </a:extLst>
          </p:cNvPr>
          <p:cNvSpPr/>
          <p:nvPr/>
        </p:nvSpPr>
        <p:spPr>
          <a:xfrm rot="10800000" flipH="1">
            <a:off x="8215323" y="4672927"/>
            <a:ext cx="350713" cy="35959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13A3F62-4B98-5D3C-AE8D-A815BB3DAA3C}"/>
              </a:ext>
            </a:extLst>
          </p:cNvPr>
          <p:cNvSpPr txBox="1"/>
          <p:nvPr/>
        </p:nvSpPr>
        <p:spPr>
          <a:xfrm>
            <a:off x="0" y="6119336"/>
            <a:ext cx="8418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9073D1"/>
                </a:solidFill>
              </a:rPr>
              <a:t>Les opérateurs </a:t>
            </a:r>
            <a:r>
              <a:rPr lang="fr-CA" sz="1400" dirty="0">
                <a:solidFill>
                  <a:srgbClr val="FA4098"/>
                </a:solidFill>
              </a:rPr>
              <a:t>++</a:t>
            </a:r>
            <a:r>
              <a:rPr lang="fr-CA" sz="1400" dirty="0">
                <a:solidFill>
                  <a:srgbClr val="9073D1"/>
                </a:solidFill>
              </a:rPr>
              <a:t> et </a:t>
            </a:r>
            <a:r>
              <a:rPr lang="fr-CA" sz="1400" dirty="0">
                <a:solidFill>
                  <a:srgbClr val="FA4098"/>
                </a:solidFill>
              </a:rPr>
              <a:t>--</a:t>
            </a:r>
            <a:r>
              <a:rPr lang="fr-CA" sz="1400" dirty="0">
                <a:solidFill>
                  <a:srgbClr val="9073D1"/>
                </a:solidFill>
              </a:rPr>
              <a:t> ont un fonctionnement similaire, mais vous n’aurez pas à les utiliser dans le cours.</a:t>
            </a:r>
          </a:p>
          <a:p>
            <a:r>
              <a:rPr lang="fr-CA" sz="1400" dirty="0">
                <a:solidFill>
                  <a:srgbClr val="9073D1"/>
                </a:solidFill>
              </a:rPr>
              <a:t>a</a:t>
            </a:r>
            <a:r>
              <a:rPr lang="fr-CA" sz="1400" dirty="0">
                <a:solidFill>
                  <a:srgbClr val="FA4098"/>
                </a:solidFill>
              </a:rPr>
              <a:t>++</a:t>
            </a:r>
            <a:r>
              <a:rPr lang="fr-CA" sz="1400" dirty="0">
                <a:solidFill>
                  <a:srgbClr val="9073D1"/>
                </a:solidFill>
              </a:rPr>
              <a:t> (Ceci augmente la valeur de </a:t>
            </a:r>
            <a:r>
              <a:rPr lang="fr-CA" sz="1400" dirty="0">
                <a:solidFill>
                  <a:srgbClr val="FA4098"/>
                </a:solidFill>
              </a:rPr>
              <a:t>a</a:t>
            </a:r>
            <a:r>
              <a:rPr lang="fr-CA" sz="1400" dirty="0">
                <a:solidFill>
                  <a:srgbClr val="9073D1"/>
                </a:solidFill>
              </a:rPr>
              <a:t> de 1)</a:t>
            </a:r>
          </a:p>
          <a:p>
            <a:r>
              <a:rPr lang="fr-CA" sz="1400" dirty="0">
                <a:solidFill>
                  <a:srgbClr val="9073D1"/>
                </a:solidFill>
              </a:rPr>
              <a:t>a</a:t>
            </a:r>
            <a:r>
              <a:rPr lang="fr-CA" sz="1400" dirty="0">
                <a:solidFill>
                  <a:srgbClr val="FA4098"/>
                </a:solidFill>
              </a:rPr>
              <a:t>--</a:t>
            </a:r>
            <a:r>
              <a:rPr lang="fr-CA" sz="1400" dirty="0">
                <a:solidFill>
                  <a:srgbClr val="9073D1"/>
                </a:solidFill>
              </a:rPr>
              <a:t> (Ceci diminue la valeur de </a:t>
            </a:r>
            <a:r>
              <a:rPr lang="fr-CA" sz="1400" dirty="0">
                <a:solidFill>
                  <a:srgbClr val="FA4098"/>
                </a:solidFill>
              </a:rPr>
              <a:t>a</a:t>
            </a:r>
            <a:r>
              <a:rPr lang="fr-CA" sz="1400" dirty="0">
                <a:solidFill>
                  <a:srgbClr val="9073D1"/>
                </a:solidFill>
              </a:rPr>
              <a:t> de 1)</a:t>
            </a:r>
          </a:p>
        </p:txBody>
      </p:sp>
    </p:spTree>
    <p:extLst>
      <p:ext uri="{BB962C8B-B14F-4D97-AF65-F5344CB8AC3E}">
        <p14:creationId xmlns:p14="http://schemas.microsoft.com/office/powerpoint/2010/main" val="11305567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Opérateurs d’affectation</a:t>
            </a:r>
            <a:endParaRPr lang="fr-CA" dirty="0"/>
          </a:p>
          <a:p>
            <a:pPr lvl="1"/>
            <a:r>
              <a:rPr lang="fr-CA" dirty="0"/>
              <a:t> Opérateur </a:t>
            </a:r>
            <a:r>
              <a:rPr lang="fr-CA" b="1" dirty="0">
                <a:solidFill>
                  <a:srgbClr val="FA4098"/>
                </a:solidFill>
              </a:rPr>
              <a:t>+=</a:t>
            </a:r>
          </a:p>
          <a:p>
            <a:pPr marL="914400" lvl="2" indent="0">
              <a:buNone/>
            </a:pPr>
            <a:endParaRPr lang="fr-CA" dirty="0"/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1"/>
            <a:r>
              <a:rPr lang="fr-CA" dirty="0"/>
              <a:t> Opérateur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fr-CA" b="1" dirty="0">
                <a:solidFill>
                  <a:srgbClr val="FA4098"/>
                </a:solidFill>
              </a:rPr>
              <a:t>=</a:t>
            </a:r>
          </a:p>
          <a:p>
            <a:pPr marL="914400" lvl="2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80AFF0D-72C4-CB66-495F-B82ADA192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2190" y="2084530"/>
            <a:ext cx="2130320" cy="183253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A8BCE4A-5E58-A05D-7666-E9F977E23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109" y="2084530"/>
            <a:ext cx="2106557" cy="183253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F44698-7373-BE83-B4FE-3BE1A778C1AA}"/>
              </a:ext>
            </a:extLst>
          </p:cNvPr>
          <p:cNvSpPr/>
          <p:nvPr/>
        </p:nvSpPr>
        <p:spPr>
          <a:xfrm>
            <a:off x="9944725" y="3334512"/>
            <a:ext cx="1095131" cy="268224"/>
          </a:xfrm>
          <a:prstGeom prst="rect">
            <a:avLst/>
          </a:prstGeom>
          <a:noFill/>
          <a:ln w="9525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0876082-941B-BFEB-AE87-010D71973698}"/>
              </a:ext>
            </a:extLst>
          </p:cNvPr>
          <p:cNvSpPr/>
          <p:nvPr/>
        </p:nvSpPr>
        <p:spPr>
          <a:xfrm>
            <a:off x="5470261" y="3307080"/>
            <a:ext cx="845195" cy="268224"/>
          </a:xfrm>
          <a:prstGeom prst="rect">
            <a:avLst/>
          </a:prstGeom>
          <a:noFill/>
          <a:ln w="9525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Flèche : double flèche horizontale 13">
            <a:extLst>
              <a:ext uri="{FF2B5EF4-FFF2-40B4-BE49-F238E27FC236}">
                <a16:creationId xmlns:a16="http://schemas.microsoft.com/office/drawing/2014/main" id="{238987C3-0E4C-77F6-2284-B5F529B5CC35}"/>
              </a:ext>
            </a:extLst>
          </p:cNvPr>
          <p:cNvSpPr/>
          <p:nvPr/>
        </p:nvSpPr>
        <p:spPr>
          <a:xfrm>
            <a:off x="7630976" y="2676144"/>
            <a:ext cx="1551112" cy="804672"/>
          </a:xfrm>
          <a:prstGeom prst="left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600" b="1" dirty="0">
                <a:solidFill>
                  <a:schemeClr val="bg1"/>
                </a:solidFill>
              </a:rPr>
              <a:t>Équivalent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03C52F4-B418-A367-A769-20E9666C8C00}"/>
              </a:ext>
            </a:extLst>
          </p:cNvPr>
          <p:cNvSpPr txBox="1"/>
          <p:nvPr/>
        </p:nvSpPr>
        <p:spPr>
          <a:xfrm>
            <a:off x="464123" y="2399431"/>
            <a:ext cx="4211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• On peut toujours utiliser l’opérateur </a:t>
            </a:r>
            <a:r>
              <a:rPr lang="fr-CA" dirty="0">
                <a:solidFill>
                  <a:srgbClr val="FA4098"/>
                </a:solidFill>
              </a:rPr>
              <a:t>=</a:t>
            </a:r>
            <a:r>
              <a:rPr lang="fr-CA" dirty="0">
                <a:solidFill>
                  <a:srgbClr val="9073D1"/>
                </a:solidFill>
              </a:rPr>
              <a:t> à la place de </a:t>
            </a:r>
            <a:r>
              <a:rPr lang="fr-CA" dirty="0">
                <a:solidFill>
                  <a:srgbClr val="FA4098"/>
                </a:solidFill>
              </a:rPr>
              <a:t>+=</a:t>
            </a:r>
            <a:r>
              <a:rPr lang="fr-CA" dirty="0">
                <a:solidFill>
                  <a:srgbClr val="9073D1"/>
                </a:solidFill>
              </a:rPr>
              <a:t>. (Au choix)</a:t>
            </a:r>
          </a:p>
          <a:p>
            <a:r>
              <a:rPr lang="fr-CA" dirty="0">
                <a:solidFill>
                  <a:srgbClr val="9073D1"/>
                </a:solidFill>
              </a:rPr>
              <a:t>• Dans les deux cas, on prend la </a:t>
            </a:r>
            <a:r>
              <a:rPr lang="fr-CA" b="1" dirty="0">
                <a:solidFill>
                  <a:srgbClr val="9073D1"/>
                </a:solidFill>
              </a:rPr>
              <a:t>valeur actuelle</a:t>
            </a:r>
            <a:r>
              <a:rPr lang="fr-CA" dirty="0">
                <a:solidFill>
                  <a:srgbClr val="9073D1"/>
                </a:solidFill>
              </a:rPr>
              <a:t> de </a:t>
            </a:r>
            <a:r>
              <a:rPr lang="fr-CA" dirty="0">
                <a:solidFill>
                  <a:srgbClr val="FA4098"/>
                </a:solidFill>
              </a:rPr>
              <a:t>a</a:t>
            </a:r>
            <a:r>
              <a:rPr lang="fr-CA" dirty="0">
                <a:solidFill>
                  <a:srgbClr val="9073D1"/>
                </a:solidFill>
              </a:rPr>
              <a:t>, à laquelle on </a:t>
            </a:r>
            <a:r>
              <a:rPr lang="fr-CA" b="1" dirty="0">
                <a:solidFill>
                  <a:srgbClr val="9073D1"/>
                </a:solidFill>
              </a:rPr>
              <a:t>ajoute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42C32A8-9155-B729-C0CC-67C1E1F83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9312" y="4667638"/>
            <a:ext cx="2159354" cy="183253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E8D9015-8A67-85E7-85B5-5883E44BEB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7673" y="4638068"/>
            <a:ext cx="2159354" cy="1835161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25" name="Flèche : double flèche horizontale 24">
            <a:extLst>
              <a:ext uri="{FF2B5EF4-FFF2-40B4-BE49-F238E27FC236}">
                <a16:creationId xmlns:a16="http://schemas.microsoft.com/office/drawing/2014/main" id="{9A97562D-4947-3299-39AE-060BA1D2C4EE}"/>
              </a:ext>
            </a:extLst>
          </p:cNvPr>
          <p:cNvSpPr/>
          <p:nvPr/>
        </p:nvSpPr>
        <p:spPr>
          <a:xfrm>
            <a:off x="7639734" y="5181568"/>
            <a:ext cx="1551112" cy="804672"/>
          </a:xfrm>
          <a:prstGeom prst="leftRight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600" b="1" dirty="0">
                <a:solidFill>
                  <a:schemeClr val="bg1"/>
                </a:solidFill>
              </a:rPr>
              <a:t>Équivalent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2E961D4-BD08-A4BF-A0E0-DB5FB70CB880}"/>
              </a:ext>
            </a:extLst>
          </p:cNvPr>
          <p:cNvSpPr txBox="1"/>
          <p:nvPr/>
        </p:nvSpPr>
        <p:spPr>
          <a:xfrm>
            <a:off x="464123" y="4955483"/>
            <a:ext cx="4211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• On peut toujours utiliser l’opérateur </a:t>
            </a:r>
            <a:r>
              <a:rPr lang="fr-CA" dirty="0">
                <a:solidFill>
                  <a:srgbClr val="FA4098"/>
                </a:solidFill>
              </a:rPr>
              <a:t>=</a:t>
            </a:r>
            <a:r>
              <a:rPr lang="fr-CA" dirty="0">
                <a:solidFill>
                  <a:srgbClr val="9073D1"/>
                </a:solidFill>
              </a:rPr>
              <a:t> à la place de </a:t>
            </a:r>
            <a:r>
              <a:rPr lang="fr-CA" dirty="0">
                <a:solidFill>
                  <a:srgbClr val="FA4098"/>
                </a:solidFill>
              </a:rPr>
              <a:t>-=</a:t>
            </a:r>
            <a:r>
              <a:rPr lang="fr-CA" dirty="0">
                <a:solidFill>
                  <a:srgbClr val="9073D1"/>
                </a:solidFill>
              </a:rPr>
              <a:t>. (Au choix)</a:t>
            </a:r>
          </a:p>
          <a:p>
            <a:r>
              <a:rPr lang="fr-CA" dirty="0">
                <a:solidFill>
                  <a:srgbClr val="9073D1"/>
                </a:solidFill>
              </a:rPr>
              <a:t>• Dans les deux cas, on prend la </a:t>
            </a:r>
            <a:r>
              <a:rPr lang="fr-CA" b="1" dirty="0">
                <a:solidFill>
                  <a:srgbClr val="9073D1"/>
                </a:solidFill>
              </a:rPr>
              <a:t>valeur actuelle</a:t>
            </a:r>
            <a:r>
              <a:rPr lang="fr-CA" dirty="0">
                <a:solidFill>
                  <a:srgbClr val="9073D1"/>
                </a:solidFill>
              </a:rPr>
              <a:t> de </a:t>
            </a:r>
            <a:r>
              <a:rPr lang="fr-CA" dirty="0">
                <a:solidFill>
                  <a:srgbClr val="FA4098"/>
                </a:solidFill>
              </a:rPr>
              <a:t>b</a:t>
            </a:r>
            <a:r>
              <a:rPr lang="fr-CA" dirty="0">
                <a:solidFill>
                  <a:srgbClr val="9073D1"/>
                </a:solidFill>
              </a:rPr>
              <a:t>, à laquelle on </a:t>
            </a:r>
            <a:r>
              <a:rPr lang="fr-CA" b="1" dirty="0">
                <a:solidFill>
                  <a:srgbClr val="9073D1"/>
                </a:solidFill>
              </a:rPr>
              <a:t>retire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7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DFF324B-2CA6-64BD-908F-EF6B52B46A01}"/>
              </a:ext>
            </a:extLst>
          </p:cNvPr>
          <p:cNvSpPr/>
          <p:nvPr/>
        </p:nvSpPr>
        <p:spPr>
          <a:xfrm>
            <a:off x="5422988" y="5922761"/>
            <a:ext cx="845195" cy="268224"/>
          </a:xfrm>
          <a:prstGeom prst="rect">
            <a:avLst/>
          </a:prstGeom>
          <a:noFill/>
          <a:ln w="9525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1706503-1393-C774-CB25-7639D1CC5333}"/>
              </a:ext>
            </a:extLst>
          </p:cNvPr>
          <p:cNvSpPr/>
          <p:nvPr/>
        </p:nvSpPr>
        <p:spPr>
          <a:xfrm>
            <a:off x="9944725" y="5887588"/>
            <a:ext cx="1095131" cy="268224"/>
          </a:xfrm>
          <a:prstGeom prst="rect">
            <a:avLst/>
          </a:prstGeom>
          <a:noFill/>
          <a:ln w="9525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5014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EC96111-476D-BC75-15F3-D76665B49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Stockage de fichiers sur OneDrive</a:t>
            </a:r>
          </a:p>
          <a:p>
            <a:pPr lvl="1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ATTENTION, DANGER</a:t>
            </a:r>
            <a:r>
              <a:rPr lang="fr-CA" dirty="0"/>
              <a:t> : Lorsque vous sauvegardez un fichier sur un ordinateur au Cégep… le fichier cesse d’exister dès que vous </a:t>
            </a:r>
            <a:r>
              <a:rPr lang="fr-CA" b="1" dirty="0"/>
              <a:t>fermez votre session</a:t>
            </a:r>
            <a:r>
              <a:rPr lang="fr-CA" dirty="0"/>
              <a:t> !</a:t>
            </a:r>
          </a:p>
          <a:p>
            <a:pPr lvl="1"/>
            <a:r>
              <a:rPr lang="fr-CA" dirty="0"/>
              <a:t> On doit le sauvegarder </a:t>
            </a:r>
            <a:r>
              <a:rPr lang="fr-CA" i="1" dirty="0">
                <a:solidFill>
                  <a:srgbClr val="FA4098"/>
                </a:solidFill>
              </a:rPr>
              <a:t>ailleurs</a:t>
            </a:r>
            <a:r>
              <a:rPr lang="fr-CA" dirty="0"/>
              <a:t> que sur l’ordinateur </a:t>
            </a:r>
            <a:r>
              <a:rPr lang="fr-CA" b="1" dirty="0"/>
              <a:t>avant de fermer notre session</a:t>
            </a:r>
            <a:r>
              <a:rPr lang="fr-CA" dirty="0"/>
              <a:t>. (Ex : Clé USB ou OneDrive)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EBA6FA-6FA6-DF00-A213-4DB756318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Plateformes scolaires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62C624-E5B0-9448-1D91-DD450AD6D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136" y="3639845"/>
            <a:ext cx="4962127" cy="295722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13A1655D-F8E6-B1F3-B090-27B58271D4E1}"/>
              </a:ext>
            </a:extLst>
          </p:cNvPr>
          <p:cNvCxnSpPr>
            <a:cxnSpLocks/>
          </p:cNvCxnSpPr>
          <p:nvPr/>
        </p:nvCxnSpPr>
        <p:spPr>
          <a:xfrm flipH="1" flipV="1">
            <a:off x="6267909" y="4550975"/>
            <a:ext cx="665551" cy="36725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788A7E55-A23C-CA59-6FC4-D66F2B2DCADD}"/>
              </a:ext>
            </a:extLst>
          </p:cNvPr>
          <p:cNvSpPr txBox="1"/>
          <p:nvPr/>
        </p:nvSpPr>
        <p:spPr>
          <a:xfrm>
            <a:off x="6933460" y="4734602"/>
            <a:ext cx="1641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 dirty="0">
                <a:solidFill>
                  <a:schemeClr val="bg1"/>
                </a:solidFill>
              </a:rPr>
              <a:t>Ce fichier pourrait décéder 💀</a:t>
            </a:r>
          </a:p>
        </p:txBody>
      </p:sp>
    </p:spTree>
    <p:extLst>
      <p:ext uri="{BB962C8B-B14F-4D97-AF65-F5344CB8AC3E}">
        <p14:creationId xmlns:p14="http://schemas.microsoft.com/office/powerpoint/2010/main" val="12831094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Priorité des opérateurs</a:t>
            </a:r>
          </a:p>
          <a:p>
            <a:pPr lvl="1"/>
            <a:r>
              <a:rPr lang="fr-CA" dirty="0"/>
              <a:t> Ordre de priorité </a:t>
            </a:r>
            <a:r>
              <a:rPr lang="fr-CA" sz="1800" dirty="0"/>
              <a:t>(En cas d’égalité, on résout l’équation </a:t>
            </a:r>
            <a:r>
              <a:rPr lang="fr-CA" sz="1800" b="1" dirty="0"/>
              <a:t>de</a:t>
            </a:r>
            <a:r>
              <a:rPr lang="fr-CA" sz="1800" dirty="0"/>
              <a:t> </a:t>
            </a:r>
            <a:r>
              <a:rPr lang="fr-CA" sz="1800" b="1" dirty="0"/>
              <a:t>gauche à droite</a:t>
            </a:r>
            <a:r>
              <a:rPr lang="fr-CA" sz="1800" dirty="0"/>
              <a:t>)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Parenthèses </a:t>
            </a:r>
            <a:r>
              <a:rPr lang="fr-CA" b="1" dirty="0">
                <a:solidFill>
                  <a:srgbClr val="FA4098"/>
                </a:solidFill>
              </a:rPr>
              <a:t>( )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Multiplication et division </a:t>
            </a:r>
            <a:r>
              <a:rPr lang="fr-CA" b="1" dirty="0">
                <a:solidFill>
                  <a:srgbClr val="FA4098"/>
                </a:solidFill>
              </a:rPr>
              <a:t>* /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Addition et soustraction </a:t>
            </a:r>
            <a:r>
              <a:rPr lang="fr-CA" b="1" dirty="0">
                <a:solidFill>
                  <a:srgbClr val="FA4098"/>
                </a:solidFill>
              </a:rPr>
              <a:t>+ -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Affectation </a:t>
            </a:r>
            <a:r>
              <a:rPr lang="fr-CA" b="1" dirty="0">
                <a:solidFill>
                  <a:srgbClr val="FA4098"/>
                </a:solidFill>
              </a:rPr>
              <a:t>=</a:t>
            </a:r>
          </a:p>
          <a:p>
            <a:pPr marL="914400" lvl="2" indent="0">
              <a:buNone/>
            </a:pPr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Les </a:t>
            </a:r>
            <a:r>
              <a:rPr lang="fr-CA" b="1" dirty="0">
                <a:solidFill>
                  <a:srgbClr val="FA4098"/>
                </a:solidFill>
              </a:rPr>
              <a:t>parenthèses</a:t>
            </a:r>
            <a:r>
              <a:rPr lang="fr-CA" dirty="0"/>
              <a:t> permettent de </a:t>
            </a:r>
            <a:r>
              <a:rPr lang="fr-CA" b="1" dirty="0"/>
              <a:t>prioriser certaines opérations</a:t>
            </a:r>
          </a:p>
          <a:p>
            <a:pPr lvl="2"/>
            <a:r>
              <a:rPr lang="fr-CA" b="1" dirty="0"/>
              <a:t> </a:t>
            </a:r>
            <a:r>
              <a:rPr lang="fr-CA" dirty="0"/>
              <a:t>Exemple : quelle valeur stocke-t-on dans </a:t>
            </a:r>
            <a:r>
              <a:rPr lang="fr-CA" dirty="0">
                <a:solidFill>
                  <a:srgbClr val="FA4098"/>
                </a:solidFill>
              </a:rPr>
              <a:t>a</a:t>
            </a:r>
            <a:r>
              <a:rPr lang="fr-CA" dirty="0"/>
              <a:t> ?</a:t>
            </a:r>
            <a:endParaRPr lang="fr-CA" b="1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A0D3D80-94C9-2A44-9195-79B8B6AD6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019" y="4802284"/>
            <a:ext cx="3811238" cy="41754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8CD216B-C544-C121-4AD9-6FF786EA6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459" y="4821261"/>
            <a:ext cx="4064997" cy="43456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CD372BD-3783-3493-B888-00E9430045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772" y="5845848"/>
            <a:ext cx="2848856" cy="86384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82D7E334-C864-602D-DF9D-DD0EF2A1E1E3}"/>
              </a:ext>
            </a:extLst>
          </p:cNvPr>
          <p:cNvSpPr txBox="1"/>
          <p:nvPr/>
        </p:nvSpPr>
        <p:spPr>
          <a:xfrm>
            <a:off x="6912864" y="6485989"/>
            <a:ext cx="877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🙄🥱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374554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73B3D1"/>
                </a:solidFill>
              </a:rPr>
              <a:t>Priorité des opérateurs</a:t>
            </a:r>
          </a:p>
          <a:p>
            <a:pPr lvl="1"/>
            <a:r>
              <a:rPr lang="fr-CA" dirty="0"/>
              <a:t> Ordre de priorité </a:t>
            </a:r>
            <a:r>
              <a:rPr lang="fr-CA" sz="1800" dirty="0"/>
              <a:t>(En cas d’égalité, on résout l’équation </a:t>
            </a:r>
            <a:r>
              <a:rPr lang="fr-CA" sz="1800" b="1" dirty="0"/>
              <a:t>de</a:t>
            </a:r>
            <a:r>
              <a:rPr lang="fr-CA" sz="1800" dirty="0"/>
              <a:t> </a:t>
            </a:r>
            <a:r>
              <a:rPr lang="fr-CA" sz="1800" b="1" dirty="0"/>
              <a:t>gauche à droite</a:t>
            </a:r>
            <a:r>
              <a:rPr lang="fr-CA" sz="1800" dirty="0"/>
              <a:t>)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Parenthèses </a:t>
            </a:r>
            <a:r>
              <a:rPr lang="fr-CA" b="1" dirty="0">
                <a:solidFill>
                  <a:srgbClr val="FA4098"/>
                </a:solidFill>
              </a:rPr>
              <a:t>( )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Multiplication et division </a:t>
            </a:r>
            <a:r>
              <a:rPr lang="fr-CA" b="1" dirty="0">
                <a:solidFill>
                  <a:srgbClr val="FA4098"/>
                </a:solidFill>
              </a:rPr>
              <a:t>* /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Addition et soustraction </a:t>
            </a:r>
            <a:r>
              <a:rPr lang="fr-CA" b="1" dirty="0">
                <a:solidFill>
                  <a:srgbClr val="FA4098"/>
                </a:solidFill>
              </a:rPr>
              <a:t>+ -</a:t>
            </a:r>
          </a:p>
          <a:p>
            <a:pPr marL="1371600" lvl="2" indent="-457200">
              <a:buFont typeface="+mj-lt"/>
              <a:buAutoNum type="arabicPeriod"/>
            </a:pPr>
            <a:r>
              <a:rPr lang="fr-CA" dirty="0"/>
              <a:t> Affectation </a:t>
            </a:r>
            <a:r>
              <a:rPr lang="fr-CA" b="1" dirty="0">
                <a:solidFill>
                  <a:srgbClr val="FA4098"/>
                </a:solidFill>
              </a:rPr>
              <a:t>=</a:t>
            </a:r>
          </a:p>
          <a:p>
            <a:pPr marL="914400" lvl="2" indent="0">
              <a:buNone/>
            </a:pPr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Les </a:t>
            </a:r>
            <a:r>
              <a:rPr lang="fr-CA" b="1" dirty="0">
                <a:solidFill>
                  <a:srgbClr val="FA4098"/>
                </a:solidFill>
              </a:rPr>
              <a:t>parenthèses</a:t>
            </a:r>
            <a:r>
              <a:rPr lang="fr-CA" dirty="0"/>
              <a:t> permettent de </a:t>
            </a:r>
            <a:r>
              <a:rPr lang="fr-CA" b="1" dirty="0"/>
              <a:t>prioriser certaines opérations</a:t>
            </a:r>
          </a:p>
          <a:p>
            <a:pPr lvl="2"/>
            <a:r>
              <a:rPr lang="fr-CA" b="1"/>
              <a:t> </a:t>
            </a:r>
            <a:r>
              <a:rPr lang="fr-CA"/>
              <a:t>Exemple </a:t>
            </a:r>
            <a:r>
              <a:rPr lang="fr-CA" dirty="0"/>
              <a:t>: quelle valeur stocke-t-on dans </a:t>
            </a:r>
            <a:r>
              <a:rPr lang="fr-CA" dirty="0">
                <a:solidFill>
                  <a:srgbClr val="FA4098"/>
                </a:solidFill>
              </a:rPr>
              <a:t>a</a:t>
            </a:r>
            <a:r>
              <a:rPr lang="fr-CA" dirty="0"/>
              <a:t> ?</a:t>
            </a:r>
            <a:endParaRPr lang="fr-CA" b="1" dirty="0"/>
          </a:p>
          <a:p>
            <a:pPr lvl="2"/>
            <a:endParaRPr lang="fr-CA" b="1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Introduction à JavaScript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A0D3D80-94C9-2A44-9195-79B8B6AD6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987" y="4674268"/>
            <a:ext cx="3811238" cy="41754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4F23C84-48E2-8FB4-D3CB-0966ABE69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5" y="5127811"/>
            <a:ext cx="3347941" cy="44515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E46124F-7005-A698-ED26-DF4EE618C5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043" y="5611524"/>
            <a:ext cx="2659093" cy="44018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43EC481-3D7D-733F-7837-2116234941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1659" y="6080060"/>
            <a:ext cx="2177509" cy="4194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8CD216B-C544-C121-4AD9-6FF786EA65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6427" y="4693245"/>
            <a:ext cx="4064997" cy="4345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A1EA9D5-80F0-71CB-719E-DA6FB17721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1329" y="5162579"/>
            <a:ext cx="3488304" cy="41038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DA77584-EC74-E408-DA30-AC04CC91BB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6427" y="5607736"/>
            <a:ext cx="2775100" cy="44018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F56261B-424E-27EF-1ED0-F4A6743A2B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6427" y="6080059"/>
            <a:ext cx="2177509" cy="47752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20AAC3-003B-9F66-6EA5-A692824E111D}"/>
              </a:ext>
            </a:extLst>
          </p:cNvPr>
          <p:cNvSpPr/>
          <p:nvPr/>
        </p:nvSpPr>
        <p:spPr>
          <a:xfrm>
            <a:off x="3249168" y="4710263"/>
            <a:ext cx="859536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2CC94A-10C1-D310-B331-1DE74D093AB5}"/>
              </a:ext>
            </a:extLst>
          </p:cNvPr>
          <p:cNvSpPr/>
          <p:nvPr/>
        </p:nvSpPr>
        <p:spPr>
          <a:xfrm>
            <a:off x="2788920" y="5165747"/>
            <a:ext cx="859536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B9A143-6EBA-94BF-E091-2806726BF5B0}"/>
              </a:ext>
            </a:extLst>
          </p:cNvPr>
          <p:cNvSpPr/>
          <p:nvPr/>
        </p:nvSpPr>
        <p:spPr>
          <a:xfrm>
            <a:off x="2721245" y="5644492"/>
            <a:ext cx="859536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CE3C4D-31FE-11A1-E8AF-A7A3DEA512F4}"/>
              </a:ext>
            </a:extLst>
          </p:cNvPr>
          <p:cNvSpPr/>
          <p:nvPr/>
        </p:nvSpPr>
        <p:spPr>
          <a:xfrm>
            <a:off x="8265481" y="4745106"/>
            <a:ext cx="1076046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FD9E22-3F3D-10C9-0CE9-9BC745BF03AF}"/>
              </a:ext>
            </a:extLst>
          </p:cNvPr>
          <p:cNvSpPr/>
          <p:nvPr/>
        </p:nvSpPr>
        <p:spPr>
          <a:xfrm>
            <a:off x="8265480" y="5193976"/>
            <a:ext cx="994343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B5DCC7-B2CE-AF2B-39B9-7850EB3C814B}"/>
              </a:ext>
            </a:extLst>
          </p:cNvPr>
          <p:cNvSpPr/>
          <p:nvPr/>
        </p:nvSpPr>
        <p:spPr>
          <a:xfrm>
            <a:off x="8332883" y="5637017"/>
            <a:ext cx="835501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C1DACF-1268-C748-4BB9-EC79DDFEF1AD}"/>
              </a:ext>
            </a:extLst>
          </p:cNvPr>
          <p:cNvSpPr/>
          <p:nvPr/>
        </p:nvSpPr>
        <p:spPr>
          <a:xfrm>
            <a:off x="2168320" y="6102854"/>
            <a:ext cx="934544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F2DEEB-E770-52D9-EF04-92B6E4970262}"/>
              </a:ext>
            </a:extLst>
          </p:cNvPr>
          <p:cNvSpPr/>
          <p:nvPr/>
        </p:nvSpPr>
        <p:spPr>
          <a:xfrm>
            <a:off x="7721101" y="6128353"/>
            <a:ext cx="859536" cy="378991"/>
          </a:xfrm>
          <a:prstGeom prst="rect">
            <a:avLst/>
          </a:prstGeom>
          <a:noFill/>
          <a:ln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22299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EC96111-476D-BC75-15F3-D76665B49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Stockage de fichiers sur OneDrive</a:t>
            </a:r>
          </a:p>
          <a:p>
            <a:pPr lvl="1"/>
            <a:r>
              <a:rPr lang="fr-CA" dirty="0"/>
              <a:t> Accéder à </a:t>
            </a:r>
            <a:r>
              <a:rPr lang="fr-CA" dirty="0">
                <a:solidFill>
                  <a:srgbClr val="FA4098"/>
                </a:solidFill>
              </a:rPr>
              <a:t>OneDrive</a:t>
            </a:r>
            <a:r>
              <a:rPr lang="fr-CA" dirty="0"/>
              <a:t> dans un navigateur : </a:t>
            </a:r>
            <a:r>
              <a:rPr lang="fr-CA" dirty="0">
                <a:hlinkClick r:id="rId2"/>
              </a:rPr>
              <a:t>ici</a:t>
            </a:r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Connectez-vous</a:t>
            </a:r>
            <a:r>
              <a:rPr lang="fr-CA" dirty="0"/>
              <a:t> (Mêmes identifiants que pour ouvrir votre session sur un ordinateur du cégep)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EBA6FA-6FA6-DF00-A213-4DB756318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Plateformes scolaires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61AB6D3-D887-32A7-87D0-97E5C16C40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677" y="807511"/>
            <a:ext cx="5182323" cy="466790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3FD2B517-8A0C-524A-5B4B-D0454A6493A7}"/>
              </a:ext>
            </a:extLst>
          </p:cNvPr>
          <p:cNvCxnSpPr>
            <a:cxnSpLocks/>
          </p:cNvCxnSpPr>
          <p:nvPr/>
        </p:nvCxnSpPr>
        <p:spPr>
          <a:xfrm flipH="1" flipV="1">
            <a:off x="7812623" y="1150572"/>
            <a:ext cx="665551" cy="36725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0479EF31-5516-F432-FC38-C7B652292D0E}"/>
              </a:ext>
            </a:extLst>
          </p:cNvPr>
          <p:cNvSpPr txBox="1"/>
          <p:nvPr/>
        </p:nvSpPr>
        <p:spPr>
          <a:xfrm>
            <a:off x="8451164" y="1325076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ou bien ici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2C8A8BC-5D6A-F2A3-A580-9AC920BD5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985645"/>
            <a:ext cx="3486637" cy="3191320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3065E240-3561-712A-4AB6-621FB699A2A0}"/>
              </a:ext>
            </a:extLst>
          </p:cNvPr>
          <p:cNvCxnSpPr>
            <a:cxnSpLocks/>
          </p:cNvCxnSpPr>
          <p:nvPr/>
        </p:nvCxnSpPr>
        <p:spPr>
          <a:xfrm flipH="1">
            <a:off x="2486625" y="5086905"/>
            <a:ext cx="771480" cy="521737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>
            <a:extLst>
              <a:ext uri="{FF2B5EF4-FFF2-40B4-BE49-F238E27FC236}">
                <a16:creationId xmlns:a16="http://schemas.microsoft.com/office/drawing/2014/main" id="{010670BB-E844-B798-8AB7-E33500BC01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2141" y="3301084"/>
            <a:ext cx="3769266" cy="247895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8E67A7D4-11F3-9D10-3DDA-1E8C815C18F7}"/>
              </a:ext>
            </a:extLst>
          </p:cNvPr>
          <p:cNvSpPr/>
          <p:nvPr/>
        </p:nvSpPr>
        <p:spPr>
          <a:xfrm>
            <a:off x="4486343" y="4244512"/>
            <a:ext cx="608885" cy="592103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0C92E43-8D51-928E-A6CC-25AACBA44068}"/>
              </a:ext>
            </a:extLst>
          </p:cNvPr>
          <p:cNvSpPr txBox="1"/>
          <p:nvPr/>
        </p:nvSpPr>
        <p:spPr>
          <a:xfrm>
            <a:off x="9098320" y="3704142"/>
            <a:ext cx="28675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Vous pouvez </a:t>
            </a:r>
            <a:r>
              <a:rPr lang="fr-CA" dirty="0">
                <a:solidFill>
                  <a:srgbClr val="FA4098"/>
                </a:solidFill>
              </a:rPr>
              <a:t>glisser des fichiers et dossiers </a:t>
            </a:r>
            <a:r>
              <a:rPr lang="fr-CA" dirty="0">
                <a:solidFill>
                  <a:srgbClr val="739CD1"/>
                </a:solidFill>
              </a:rPr>
              <a:t>librement ici. Vous pourrez les retrouver et les récupérer </a:t>
            </a:r>
            <a:r>
              <a:rPr lang="fr-CA" dirty="0">
                <a:solidFill>
                  <a:srgbClr val="FA4098"/>
                </a:solidFill>
              </a:rPr>
              <a:t>à la maison </a:t>
            </a:r>
            <a:r>
              <a:rPr lang="fr-CA" dirty="0">
                <a:solidFill>
                  <a:srgbClr val="739CD1"/>
                </a:solidFill>
              </a:rPr>
              <a:t>également ! 🏠</a:t>
            </a:r>
          </a:p>
        </p:txBody>
      </p:sp>
    </p:spTree>
    <p:extLst>
      <p:ext uri="{BB962C8B-B14F-4D97-AF65-F5344CB8AC3E}">
        <p14:creationId xmlns:p14="http://schemas.microsoft.com/office/powerpoint/2010/main" val="3234855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EC96111-476D-BC75-15F3-D76665B49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Stockage de fichiers sur OneDrive</a:t>
            </a:r>
          </a:p>
          <a:p>
            <a:pPr lvl="1"/>
            <a:r>
              <a:rPr lang="fr-CA" dirty="0"/>
              <a:t> Vous pourrez </a:t>
            </a:r>
            <a:r>
              <a:rPr lang="fr-CA" dirty="0">
                <a:solidFill>
                  <a:srgbClr val="FA4098"/>
                </a:solidFill>
              </a:rPr>
              <a:t>télécharger</a:t>
            </a:r>
            <a:r>
              <a:rPr lang="fr-CA" dirty="0"/>
              <a:t> les fichiers que vous avez déposés sur </a:t>
            </a:r>
            <a:r>
              <a:rPr lang="fr-CA" dirty="0">
                <a:solidFill>
                  <a:srgbClr val="FA4098"/>
                </a:solidFill>
              </a:rPr>
              <a:t>OneDrive</a:t>
            </a:r>
            <a:r>
              <a:rPr lang="fr-CA" dirty="0"/>
              <a:t> pour continuer à travailler dessus.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EBA6FA-6FA6-DF00-A213-4DB756318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Plateformes scolaires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3CD2CB4-B1A5-BF1A-2C98-0AC8F8857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379" y="2629753"/>
            <a:ext cx="7287642" cy="365811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6DA5949A-2344-A7FC-D9AF-EE1E5BF4842A}"/>
              </a:ext>
            </a:extLst>
          </p:cNvPr>
          <p:cNvCxnSpPr>
            <a:cxnSpLocks/>
          </p:cNvCxnSpPr>
          <p:nvPr/>
        </p:nvCxnSpPr>
        <p:spPr>
          <a:xfrm flipH="1">
            <a:off x="8621095" y="5560708"/>
            <a:ext cx="771480" cy="521737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8F25F67-D84D-9921-B479-86F82D59921D}"/>
              </a:ext>
            </a:extLst>
          </p:cNvPr>
          <p:cNvCxnSpPr>
            <a:cxnSpLocks/>
          </p:cNvCxnSpPr>
          <p:nvPr/>
        </p:nvCxnSpPr>
        <p:spPr>
          <a:xfrm>
            <a:off x="6197539" y="3861786"/>
            <a:ext cx="381692" cy="39745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124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2103EA-6BB0-1FA4-E201-B340C7A7A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Il faut maîtriser les concepts suivants avant de programmer</a:t>
            </a:r>
          </a:p>
          <a:p>
            <a:pPr lvl="1"/>
            <a:r>
              <a:rPr lang="fr-CA" dirty="0"/>
              <a:t> 💾 Système de fichiers Windows</a:t>
            </a:r>
          </a:p>
          <a:p>
            <a:pPr lvl="2"/>
            <a:r>
              <a:rPr lang="fr-CA" dirty="0"/>
              <a:t> Dossiers, disques, extensions de fichier, etc.</a:t>
            </a:r>
          </a:p>
          <a:p>
            <a:pPr lvl="1"/>
            <a:r>
              <a:rPr lang="fr-CA" dirty="0"/>
              <a:t> 🐘 Compression / décompression de fichiers</a:t>
            </a:r>
          </a:p>
          <a:p>
            <a:pPr lvl="1"/>
            <a:r>
              <a:rPr lang="fr-CA" dirty="0"/>
              <a:t> 💻 Raccourcis clavier</a:t>
            </a:r>
          </a:p>
          <a:p>
            <a:pPr lvl="1"/>
            <a:r>
              <a:rPr lang="fr-CA" dirty="0"/>
              <a:t> 🎼 Symboles spéciaux </a:t>
            </a:r>
            <a:r>
              <a:rPr lang="fr-CA" dirty="0">
                <a:solidFill>
                  <a:srgbClr val="FA4098"/>
                </a:solidFill>
              </a:rPr>
              <a:t>( &amp; * { "</a:t>
            </a:r>
            <a:r>
              <a:rPr lang="fr-CA" dirty="0"/>
              <a:t> </a:t>
            </a:r>
          </a:p>
          <a:p>
            <a:pPr lvl="1"/>
            <a:r>
              <a:rPr lang="fr-CA" dirty="0"/>
              <a:t> 📸 Captures d’écran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7FB224C-5497-8B34-99E5-F885F0C94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Environnement de travail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2CCF088-3FFD-C8FB-40A0-F619EA6275E4}"/>
              </a:ext>
            </a:extLst>
          </p:cNvPr>
          <p:cNvSpPr txBox="1"/>
          <p:nvPr/>
        </p:nvSpPr>
        <p:spPr>
          <a:xfrm>
            <a:off x="1349085" y="5104660"/>
            <a:ext cx="9490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dirty="0">
                <a:solidFill>
                  <a:srgbClr val="7385D1"/>
                </a:solidFill>
              </a:rPr>
              <a:t>Ces notions vous serviront dans </a:t>
            </a:r>
            <a:r>
              <a:rPr lang="fr-CA" sz="2800" b="1" dirty="0">
                <a:solidFill>
                  <a:srgbClr val="7385D1"/>
                </a:solidFill>
              </a:rPr>
              <a:t>plusieurs cours</a:t>
            </a:r>
            <a:r>
              <a:rPr lang="fr-CA" sz="2800" dirty="0">
                <a:solidFill>
                  <a:srgbClr val="7385D1"/>
                </a:solidFill>
              </a:rPr>
              <a:t> cette session ! </a:t>
            </a:r>
          </a:p>
        </p:txBody>
      </p:sp>
    </p:spTree>
    <p:extLst>
      <p:ext uri="{BB962C8B-B14F-4D97-AF65-F5344CB8AC3E}">
        <p14:creationId xmlns:p14="http://schemas.microsoft.com/office/powerpoint/2010/main" val="93551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06A8150-A593-4862-9357-59F9AAA0E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Arborescence</a:t>
            </a:r>
            <a:r>
              <a:rPr lang="fr-CA" dirty="0"/>
              <a:t> de dossiers</a:t>
            </a:r>
          </a:p>
          <a:p>
            <a:pPr lvl="1"/>
            <a:r>
              <a:rPr lang="fr-CA" dirty="0"/>
              <a:t> Dans un système d’exploitation comme Windows, les </a:t>
            </a:r>
            <a:r>
              <a:rPr lang="fr-CA" dirty="0">
                <a:solidFill>
                  <a:srgbClr val="FA4098"/>
                </a:solidFill>
              </a:rPr>
              <a:t>dossiers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fichiers</a:t>
            </a:r>
            <a:r>
              <a:rPr lang="fr-CA" dirty="0"/>
              <a:t> sont organisés en </a:t>
            </a:r>
            <a:r>
              <a:rPr lang="fr-CA" dirty="0">
                <a:solidFill>
                  <a:srgbClr val="FA4098"/>
                </a:solidFill>
              </a:rPr>
              <a:t>arborescence</a:t>
            </a:r>
            <a:r>
              <a:rPr lang="fr-CA" dirty="0"/>
              <a:t> (Ou en hiérarchie..)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F4D9ACE-BB9E-45C4-8729-EFD64F099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Environnement de travail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6E302CA-6385-4911-9DDA-40F48191D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086" y="2858450"/>
            <a:ext cx="4524825" cy="1884238"/>
          </a:xfrm>
          <a:prstGeom prst="rect">
            <a:avLst/>
          </a:prstGeom>
          <a:ln w="38100">
            <a:solidFill>
              <a:srgbClr val="7385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76BD84-5C65-40BE-B045-B46ED9972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306650"/>
            <a:ext cx="4679509" cy="1388578"/>
          </a:xfrm>
          <a:prstGeom prst="rect">
            <a:avLst/>
          </a:prstGeom>
          <a:ln w="38100">
            <a:solidFill>
              <a:srgbClr val="73B3D1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31AFFA6-E934-4C95-A050-C2B991B7ED33}"/>
              </a:ext>
            </a:extLst>
          </p:cNvPr>
          <p:cNvSpPr/>
          <p:nvPr/>
        </p:nvSpPr>
        <p:spPr>
          <a:xfrm>
            <a:off x="777239" y="3982156"/>
            <a:ext cx="1396218" cy="203982"/>
          </a:xfrm>
          <a:prstGeom prst="rect">
            <a:avLst/>
          </a:prstGeom>
          <a:noFill/>
          <a:ln w="28575">
            <a:solidFill>
              <a:srgbClr val="73B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2" name="Connecteur : en arc 11">
            <a:extLst>
              <a:ext uri="{FF2B5EF4-FFF2-40B4-BE49-F238E27FC236}">
                <a16:creationId xmlns:a16="http://schemas.microsoft.com/office/drawing/2014/main" id="{22D3B694-FF51-4C0A-917D-83BE964432FA}"/>
              </a:ext>
            </a:extLst>
          </p:cNvPr>
          <p:cNvCxnSpPr>
            <a:cxnSpLocks/>
            <a:stCxn id="10" idx="1"/>
            <a:endCxn id="9" idx="1"/>
          </p:cNvCxnSpPr>
          <p:nvPr/>
        </p:nvCxnSpPr>
        <p:spPr>
          <a:xfrm rot="10800000" flipH="1" flipV="1">
            <a:off x="777238" y="4084147"/>
            <a:ext cx="60961" cy="1916792"/>
          </a:xfrm>
          <a:prstGeom prst="curvedConnector3">
            <a:avLst>
              <a:gd name="adj1" fmla="val -374994"/>
            </a:avLst>
          </a:prstGeom>
          <a:ln w="5715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D5423586-0522-4E9D-A4CF-44FF1FA8962D}"/>
              </a:ext>
            </a:extLst>
          </p:cNvPr>
          <p:cNvSpPr txBox="1"/>
          <p:nvPr/>
        </p:nvSpPr>
        <p:spPr>
          <a:xfrm>
            <a:off x="549109" y="2513146"/>
            <a:ext cx="2130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>
                <a:solidFill>
                  <a:srgbClr val="7385D1"/>
                </a:solidFill>
              </a:rPr>
              <a:t>Dossier « Disque D »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F2A0F73-05F8-4BA8-B53D-2B7538643792}"/>
              </a:ext>
            </a:extLst>
          </p:cNvPr>
          <p:cNvSpPr txBox="1"/>
          <p:nvPr/>
        </p:nvSpPr>
        <p:spPr>
          <a:xfrm>
            <a:off x="777239" y="4995384"/>
            <a:ext cx="2899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>
                <a:solidFill>
                  <a:srgbClr val="73B3D1"/>
                </a:solidFill>
              </a:rPr>
              <a:t>Dossier « intro programmation »</a:t>
            </a: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4916EDB0-059A-46DD-BE77-09BE69165A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094" y="2621280"/>
            <a:ext cx="662178" cy="662178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85093C13-AA3F-4453-A46E-AF48CA6B3AFD}"/>
              </a:ext>
            </a:extLst>
          </p:cNvPr>
          <p:cNvSpPr txBox="1"/>
          <p:nvPr/>
        </p:nvSpPr>
        <p:spPr>
          <a:xfrm>
            <a:off x="8651601" y="2467391"/>
            <a:ext cx="865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b="1">
                <a:solidFill>
                  <a:srgbClr val="7385D1"/>
                </a:solidFill>
              </a:rPr>
              <a:t>Disque D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624680B4-B633-4ACF-8235-51D36A11E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035" y="3762823"/>
            <a:ext cx="525306" cy="525306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A22CFC37-237F-4DBA-88D0-CD07FB398982}"/>
              </a:ext>
            </a:extLst>
          </p:cNvPr>
          <p:cNvSpPr txBox="1"/>
          <p:nvPr/>
        </p:nvSpPr>
        <p:spPr>
          <a:xfrm>
            <a:off x="5944317" y="4186138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base de données</a:t>
            </a: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AE0CFB06-8665-4BF9-BA22-0B5E23098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04" y="3763627"/>
            <a:ext cx="525306" cy="525306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1176EB97-C566-4121-A860-892300B13E18}"/>
              </a:ext>
            </a:extLst>
          </p:cNvPr>
          <p:cNvSpPr txBox="1"/>
          <p:nvPr/>
        </p:nvSpPr>
        <p:spPr>
          <a:xfrm>
            <a:off x="7181986" y="4186942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cybersécurité</a:t>
            </a:r>
          </a:p>
        </p:txBody>
      </p:sp>
      <p:pic>
        <p:nvPicPr>
          <p:cNvPr id="41" name="Image 40">
            <a:extLst>
              <a:ext uri="{FF2B5EF4-FFF2-40B4-BE49-F238E27FC236}">
                <a16:creationId xmlns:a16="http://schemas.microsoft.com/office/drawing/2014/main" id="{BE60C467-729A-4122-8601-84CA88E1C3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82" y="3762823"/>
            <a:ext cx="525306" cy="525306"/>
          </a:xfrm>
          <a:prstGeom prst="rect">
            <a:avLst/>
          </a:prstGeom>
        </p:spPr>
      </p:pic>
      <p:sp>
        <p:nvSpPr>
          <p:cNvPr id="42" name="ZoneTexte 41">
            <a:extLst>
              <a:ext uri="{FF2B5EF4-FFF2-40B4-BE49-F238E27FC236}">
                <a16:creationId xmlns:a16="http://schemas.microsoft.com/office/drawing/2014/main" id="{B290781C-3F53-4353-A66A-F5375CDAB144}"/>
              </a:ext>
            </a:extLst>
          </p:cNvPr>
          <p:cNvSpPr txBox="1"/>
          <p:nvPr/>
        </p:nvSpPr>
        <p:spPr>
          <a:xfrm>
            <a:off x="8422464" y="4186138"/>
            <a:ext cx="1327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intro programmation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16B0A34D-70B0-44D3-AEE0-A6FC3E7252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851" y="3762823"/>
            <a:ext cx="525306" cy="525306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DFEBBD9A-4C32-4B7C-882E-42688AD8D13E}"/>
              </a:ext>
            </a:extLst>
          </p:cNvPr>
          <p:cNvSpPr txBox="1"/>
          <p:nvPr/>
        </p:nvSpPr>
        <p:spPr>
          <a:xfrm>
            <a:off x="9660133" y="4186138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games</a:t>
            </a:r>
          </a:p>
        </p:txBody>
      </p: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B8237FE4-3D04-4761-876F-5039081E9313}"/>
              </a:ext>
            </a:extLst>
          </p:cNvPr>
          <p:cNvCxnSpPr>
            <a:stCxn id="35" idx="2"/>
            <a:endCxn id="37" idx="0"/>
          </p:cNvCxnSpPr>
          <p:nvPr/>
        </p:nvCxnSpPr>
        <p:spPr>
          <a:xfrm rot="5400000">
            <a:off x="7605754" y="2284393"/>
            <a:ext cx="479365" cy="2477495"/>
          </a:xfrm>
          <a:prstGeom prst="bentConnector3">
            <a:avLst/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BCF49A54-D925-4F3E-BFB5-5A7AFA3D3569}"/>
              </a:ext>
            </a:extLst>
          </p:cNvPr>
          <p:cNvCxnSpPr>
            <a:cxnSpLocks/>
            <a:stCxn id="35" idx="2"/>
            <a:endCxn id="39" idx="0"/>
          </p:cNvCxnSpPr>
          <p:nvPr/>
        </p:nvCxnSpPr>
        <p:spPr>
          <a:xfrm rot="5400000">
            <a:off x="8224186" y="2903629"/>
            <a:ext cx="480169" cy="1239826"/>
          </a:xfrm>
          <a:prstGeom prst="bentConnector3">
            <a:avLst>
              <a:gd name="adj1" fmla="val 50000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 : en angle 49">
            <a:extLst>
              <a:ext uri="{FF2B5EF4-FFF2-40B4-BE49-F238E27FC236}">
                <a16:creationId xmlns:a16="http://schemas.microsoft.com/office/drawing/2014/main" id="{49A09EF1-2CAD-4BC9-AC03-572998188D66}"/>
              </a:ext>
            </a:extLst>
          </p:cNvPr>
          <p:cNvCxnSpPr>
            <a:cxnSpLocks/>
            <a:stCxn id="35" idx="2"/>
            <a:endCxn id="41" idx="0"/>
          </p:cNvCxnSpPr>
          <p:nvPr/>
        </p:nvCxnSpPr>
        <p:spPr>
          <a:xfrm rot="16200000" flipH="1">
            <a:off x="8844827" y="3522814"/>
            <a:ext cx="479365" cy="652"/>
          </a:xfrm>
          <a:prstGeom prst="bentConnector3">
            <a:avLst>
              <a:gd name="adj1" fmla="val 50000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AE56E157-B801-4C7D-ACDD-067A08288B16}"/>
              </a:ext>
            </a:extLst>
          </p:cNvPr>
          <p:cNvCxnSpPr>
            <a:cxnSpLocks/>
            <a:stCxn id="35" idx="2"/>
            <a:endCxn id="43" idx="0"/>
          </p:cNvCxnSpPr>
          <p:nvPr/>
        </p:nvCxnSpPr>
        <p:spPr>
          <a:xfrm rot="16200000" flipH="1">
            <a:off x="9463661" y="2903979"/>
            <a:ext cx="479365" cy="1238321"/>
          </a:xfrm>
          <a:prstGeom prst="bentConnector3">
            <a:avLst>
              <a:gd name="adj1" fmla="val 50000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ZoneTexte 59">
            <a:extLst>
              <a:ext uri="{FF2B5EF4-FFF2-40B4-BE49-F238E27FC236}">
                <a16:creationId xmlns:a16="http://schemas.microsoft.com/office/drawing/2014/main" id="{370DB85A-1A85-43C5-936C-D15FA86E12B9}"/>
              </a:ext>
            </a:extLst>
          </p:cNvPr>
          <p:cNvSpPr txBox="1"/>
          <p:nvPr/>
        </p:nvSpPr>
        <p:spPr>
          <a:xfrm>
            <a:off x="10809324" y="3762822"/>
            <a:ext cx="1327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85D1"/>
                </a:solidFill>
              </a:rPr>
              <a:t>... et d’autres dossiers</a:t>
            </a:r>
          </a:p>
        </p:txBody>
      </p: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AA0611C1-35E8-4073-AB0A-C30341F7DA68}"/>
              </a:ext>
            </a:extLst>
          </p:cNvPr>
          <p:cNvCxnSpPr>
            <a:cxnSpLocks/>
            <a:stCxn id="35" idx="2"/>
            <a:endCxn id="60" idx="0"/>
          </p:cNvCxnSpPr>
          <p:nvPr/>
        </p:nvCxnSpPr>
        <p:spPr>
          <a:xfrm rot="16200000" flipH="1">
            <a:off x="10038959" y="2328681"/>
            <a:ext cx="479364" cy="2388917"/>
          </a:xfrm>
          <a:prstGeom prst="bentConnector3">
            <a:avLst>
              <a:gd name="adj1" fmla="val 50000"/>
            </a:avLst>
          </a:prstGeom>
          <a:ln w="38100">
            <a:solidFill>
              <a:srgbClr val="7385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Image 69">
            <a:extLst>
              <a:ext uri="{FF2B5EF4-FFF2-40B4-BE49-F238E27FC236}">
                <a16:creationId xmlns:a16="http://schemas.microsoft.com/office/drawing/2014/main" id="{2DB9D190-BB1E-4C82-BA12-5943EDB41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407" y="5126495"/>
            <a:ext cx="525306" cy="525306"/>
          </a:xfrm>
          <a:prstGeom prst="rect">
            <a:avLst/>
          </a:prstGeom>
        </p:spPr>
      </p:pic>
      <p:sp>
        <p:nvSpPr>
          <p:cNvPr id="71" name="ZoneTexte 70">
            <a:extLst>
              <a:ext uri="{FF2B5EF4-FFF2-40B4-BE49-F238E27FC236}">
                <a16:creationId xmlns:a16="http://schemas.microsoft.com/office/drawing/2014/main" id="{8CEB7078-9071-4F83-9BA7-33D724E19961}"/>
              </a:ext>
            </a:extLst>
          </p:cNvPr>
          <p:cNvSpPr txBox="1"/>
          <p:nvPr/>
        </p:nvSpPr>
        <p:spPr>
          <a:xfrm>
            <a:off x="6606689" y="5549810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B3D1"/>
                </a:solidFill>
              </a:rPr>
              <a:t>labos</a:t>
            </a:r>
          </a:p>
        </p:txBody>
      </p:sp>
      <p:pic>
        <p:nvPicPr>
          <p:cNvPr id="72" name="Image 71">
            <a:extLst>
              <a:ext uri="{FF2B5EF4-FFF2-40B4-BE49-F238E27FC236}">
                <a16:creationId xmlns:a16="http://schemas.microsoft.com/office/drawing/2014/main" id="{FEADB9E3-86F4-485F-B718-4A5F6E5D86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867" y="5126495"/>
            <a:ext cx="525306" cy="525306"/>
          </a:xfrm>
          <a:prstGeom prst="rect">
            <a:avLst/>
          </a:prstGeom>
        </p:spPr>
      </p:pic>
      <p:sp>
        <p:nvSpPr>
          <p:cNvPr id="73" name="ZoneTexte 72">
            <a:extLst>
              <a:ext uri="{FF2B5EF4-FFF2-40B4-BE49-F238E27FC236}">
                <a16:creationId xmlns:a16="http://schemas.microsoft.com/office/drawing/2014/main" id="{F5BDC23E-6FF0-4775-B5C0-F37E8078FAF6}"/>
              </a:ext>
            </a:extLst>
          </p:cNvPr>
          <p:cNvSpPr txBox="1"/>
          <p:nvPr/>
        </p:nvSpPr>
        <p:spPr>
          <a:xfrm>
            <a:off x="7833149" y="5549810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B3D1"/>
                </a:solidFill>
              </a:rPr>
              <a:t>labos_solutions</a:t>
            </a:r>
          </a:p>
        </p:txBody>
      </p:sp>
      <p:pic>
        <p:nvPicPr>
          <p:cNvPr id="74" name="Image 73">
            <a:extLst>
              <a:ext uri="{FF2B5EF4-FFF2-40B4-BE49-F238E27FC236}">
                <a16:creationId xmlns:a16="http://schemas.microsoft.com/office/drawing/2014/main" id="{682DE5C9-1466-452A-96A2-3AE1D1D9BE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327" y="5126495"/>
            <a:ext cx="525306" cy="525306"/>
          </a:xfrm>
          <a:prstGeom prst="rect">
            <a:avLst/>
          </a:prstGeom>
        </p:spPr>
      </p:pic>
      <p:sp>
        <p:nvSpPr>
          <p:cNvPr id="75" name="ZoneTexte 74">
            <a:extLst>
              <a:ext uri="{FF2B5EF4-FFF2-40B4-BE49-F238E27FC236}">
                <a16:creationId xmlns:a16="http://schemas.microsoft.com/office/drawing/2014/main" id="{0B6E2490-0902-4F95-870A-FBBA7639680C}"/>
              </a:ext>
            </a:extLst>
          </p:cNvPr>
          <p:cNvSpPr txBox="1"/>
          <p:nvPr/>
        </p:nvSpPr>
        <p:spPr>
          <a:xfrm>
            <a:off x="9059609" y="5549810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B3D1"/>
                </a:solidFill>
              </a:rPr>
              <a:t>notes_cours</a:t>
            </a:r>
          </a:p>
        </p:txBody>
      </p:sp>
      <p:pic>
        <p:nvPicPr>
          <p:cNvPr id="77" name="Image 76">
            <a:extLst>
              <a:ext uri="{FF2B5EF4-FFF2-40B4-BE49-F238E27FC236}">
                <a16:creationId xmlns:a16="http://schemas.microsoft.com/office/drawing/2014/main" id="{33FD09A1-39AF-4C50-8062-B374A841E7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4946" y="5093572"/>
            <a:ext cx="525307" cy="525307"/>
          </a:xfrm>
          <a:prstGeom prst="rect">
            <a:avLst/>
          </a:prstGeom>
        </p:spPr>
      </p:pic>
      <p:sp>
        <p:nvSpPr>
          <p:cNvPr id="78" name="ZoneTexte 77">
            <a:extLst>
              <a:ext uri="{FF2B5EF4-FFF2-40B4-BE49-F238E27FC236}">
                <a16:creationId xmlns:a16="http://schemas.microsoft.com/office/drawing/2014/main" id="{ACCD07B8-FDD7-4658-BA78-A006C3AF168B}"/>
              </a:ext>
            </a:extLst>
          </p:cNvPr>
          <p:cNvSpPr txBox="1"/>
          <p:nvPr/>
        </p:nvSpPr>
        <p:spPr>
          <a:xfrm>
            <a:off x="10356303" y="5549810"/>
            <a:ext cx="1327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200" b="1">
                <a:solidFill>
                  <a:srgbClr val="73B3D1"/>
                </a:solidFill>
              </a:rPr>
              <a:t>PC_2018A_420....</a:t>
            </a:r>
          </a:p>
        </p:txBody>
      </p:sp>
      <p:cxnSp>
        <p:nvCxnSpPr>
          <p:cNvPr id="79" name="Connecteur : en angle 78">
            <a:extLst>
              <a:ext uri="{FF2B5EF4-FFF2-40B4-BE49-F238E27FC236}">
                <a16:creationId xmlns:a16="http://schemas.microsoft.com/office/drawing/2014/main" id="{FC5B5BF0-D3D1-4420-B910-280DC4FB7064}"/>
              </a:ext>
            </a:extLst>
          </p:cNvPr>
          <p:cNvCxnSpPr>
            <a:cxnSpLocks/>
            <a:stCxn id="42" idx="2"/>
            <a:endCxn id="70" idx="0"/>
          </p:cNvCxnSpPr>
          <p:nvPr/>
        </p:nvCxnSpPr>
        <p:spPr>
          <a:xfrm rot="5400000">
            <a:off x="7938304" y="3978559"/>
            <a:ext cx="478692" cy="1817180"/>
          </a:xfrm>
          <a:prstGeom prst="bentConnector3">
            <a:avLst>
              <a:gd name="adj1" fmla="val 50000"/>
            </a:avLst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 : en angle 81">
            <a:extLst>
              <a:ext uri="{FF2B5EF4-FFF2-40B4-BE49-F238E27FC236}">
                <a16:creationId xmlns:a16="http://schemas.microsoft.com/office/drawing/2014/main" id="{3361428B-16A6-45F3-BDF4-856A7C0F07EA}"/>
              </a:ext>
            </a:extLst>
          </p:cNvPr>
          <p:cNvCxnSpPr>
            <a:cxnSpLocks/>
            <a:stCxn id="42" idx="2"/>
            <a:endCxn id="72" idx="0"/>
          </p:cNvCxnSpPr>
          <p:nvPr/>
        </p:nvCxnSpPr>
        <p:spPr>
          <a:xfrm rot="5400000">
            <a:off x="8551534" y="4591789"/>
            <a:ext cx="478692" cy="590720"/>
          </a:xfrm>
          <a:prstGeom prst="bentConnector3">
            <a:avLst>
              <a:gd name="adj1" fmla="val 50000"/>
            </a:avLst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 : en angle 84">
            <a:extLst>
              <a:ext uri="{FF2B5EF4-FFF2-40B4-BE49-F238E27FC236}">
                <a16:creationId xmlns:a16="http://schemas.microsoft.com/office/drawing/2014/main" id="{710EBFC2-57B7-4A61-A003-9068407CF8F8}"/>
              </a:ext>
            </a:extLst>
          </p:cNvPr>
          <p:cNvCxnSpPr>
            <a:cxnSpLocks/>
            <a:stCxn id="42" idx="2"/>
            <a:endCxn id="74" idx="0"/>
          </p:cNvCxnSpPr>
          <p:nvPr/>
        </p:nvCxnSpPr>
        <p:spPr>
          <a:xfrm rot="16200000" flipH="1">
            <a:off x="9164764" y="4569279"/>
            <a:ext cx="478692" cy="635740"/>
          </a:xfrm>
          <a:prstGeom prst="bentConnector3">
            <a:avLst>
              <a:gd name="adj1" fmla="val 50000"/>
            </a:avLst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 : en angle 87">
            <a:extLst>
              <a:ext uri="{FF2B5EF4-FFF2-40B4-BE49-F238E27FC236}">
                <a16:creationId xmlns:a16="http://schemas.microsoft.com/office/drawing/2014/main" id="{71153C00-1AF0-4E94-9E56-5826E627E8F0}"/>
              </a:ext>
            </a:extLst>
          </p:cNvPr>
          <p:cNvCxnSpPr>
            <a:cxnSpLocks/>
            <a:stCxn id="42" idx="2"/>
            <a:endCxn id="77" idx="0"/>
          </p:cNvCxnSpPr>
          <p:nvPr/>
        </p:nvCxnSpPr>
        <p:spPr>
          <a:xfrm rot="16200000" flipH="1">
            <a:off x="9814036" y="3920007"/>
            <a:ext cx="445769" cy="1901360"/>
          </a:xfrm>
          <a:prstGeom prst="bentConnector3">
            <a:avLst>
              <a:gd name="adj1" fmla="val 54103"/>
            </a:avLst>
          </a:prstGeom>
          <a:ln w="38100">
            <a:solidFill>
              <a:srgbClr val="73B3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lèche : droite 91">
            <a:extLst>
              <a:ext uri="{FF2B5EF4-FFF2-40B4-BE49-F238E27FC236}">
                <a16:creationId xmlns:a16="http://schemas.microsoft.com/office/drawing/2014/main" id="{A9A2B671-E544-4956-BF51-3CE6E8695ACE}"/>
              </a:ext>
            </a:extLst>
          </p:cNvPr>
          <p:cNvSpPr/>
          <p:nvPr/>
        </p:nvSpPr>
        <p:spPr>
          <a:xfrm>
            <a:off x="5401056" y="3340608"/>
            <a:ext cx="446910" cy="947521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3" name="Flèche : droite 92">
            <a:extLst>
              <a:ext uri="{FF2B5EF4-FFF2-40B4-BE49-F238E27FC236}">
                <a16:creationId xmlns:a16="http://schemas.microsoft.com/office/drawing/2014/main" id="{6CAB85C1-001B-41FC-A8B3-876E22CAB671}"/>
              </a:ext>
            </a:extLst>
          </p:cNvPr>
          <p:cNvSpPr/>
          <p:nvPr/>
        </p:nvSpPr>
        <p:spPr>
          <a:xfrm>
            <a:off x="5736878" y="5126495"/>
            <a:ext cx="446910" cy="947521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866889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D27C1C-5F4D-4C2F-AC81-476C94209D6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8B67919-558C-464E-A2B2-8757319AAE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DE423F-9F30-476E-832A-B55A7E4053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9640</TotalTime>
  <Words>3433</Words>
  <Application>Microsoft Office PowerPoint</Application>
  <PresentationFormat>Grand écran</PresentationFormat>
  <Paragraphs>488</Paragraphs>
  <Slides>51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51</vt:i4>
      </vt:variant>
    </vt:vector>
  </HeadingPairs>
  <TitlesOfParts>
    <vt:vector size="59" baseType="lpstr">
      <vt:lpstr>Arial</vt:lpstr>
      <vt:lpstr>Calibri</vt:lpstr>
      <vt:lpstr>Calibri Light</vt:lpstr>
      <vt:lpstr>Consolas</vt:lpstr>
      <vt:lpstr>Courier New</vt:lpstr>
      <vt:lpstr>Symbol</vt:lpstr>
      <vt:lpstr>Wingdings</vt:lpstr>
      <vt:lpstr>Thème Office</vt:lpstr>
      <vt:lpstr>Semaine 1</vt:lpstr>
      <vt:lpstr>Menu de la semaine</vt:lpstr>
      <vt:lpstr>Présentation du cours</vt:lpstr>
      <vt:lpstr>Plateformes scolaires</vt:lpstr>
      <vt:lpstr>Plateformes scolaires</vt:lpstr>
      <vt:lpstr>Plateformes scolaires</vt:lpstr>
      <vt:lpstr>Plateformes scolaires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Environnement de travail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  <vt:lpstr>Introduction à JavaScript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2014</cp:revision>
  <dcterms:created xsi:type="dcterms:W3CDTF">2021-06-05T18:50:42Z</dcterms:created>
  <dcterms:modified xsi:type="dcterms:W3CDTF">2024-08-21T18:14:45Z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