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0" r:id="rId7"/>
    <p:sldId id="261" r:id="rId8"/>
    <p:sldId id="316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73D1"/>
    <a:srgbClr val="FA4098"/>
    <a:srgbClr val="7385D1"/>
    <a:srgbClr val="73B3D1"/>
    <a:srgbClr val="739CD1"/>
    <a:srgbClr val="797CDE"/>
    <a:srgbClr val="0066FF"/>
    <a:srgbClr val="B177BF"/>
    <a:srgbClr val="BF779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41" autoAdjust="0"/>
    <p:restoredTop sz="96727" autoAdjust="0"/>
  </p:normalViewPr>
  <p:slideViewPr>
    <p:cSldViewPr snapToGrid="0">
      <p:cViewPr varScale="1">
        <p:scale>
          <a:sx n="86" d="100"/>
          <a:sy n="86" d="100"/>
        </p:scale>
        <p:origin x="98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6E42FB-D061-48BA-903E-AFF7EF71A837}"/>
              </a:ext>
            </a:extLst>
          </p:cNvPr>
          <p:cNvSpPr/>
          <p:nvPr userDrawn="1"/>
        </p:nvSpPr>
        <p:spPr>
          <a:xfrm>
            <a:off x="0" y="2301139"/>
            <a:ext cx="12192000" cy="1208824"/>
          </a:xfrm>
          <a:prstGeom prst="rect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8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3DEB06-7C55-4A88-98CA-A7C7CC955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01139"/>
            <a:ext cx="12192000" cy="1208824"/>
          </a:xfrm>
          <a:noFill/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E8436A-24DF-47BF-A4ED-DF71FDEF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2000" cy="431011"/>
          </a:xfrm>
          <a:solidFill>
            <a:srgbClr val="73B3D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2DB9B7-CCEC-4820-965B-F911976D9690}"/>
              </a:ext>
            </a:extLst>
          </p:cNvPr>
          <p:cNvSpPr txBox="1"/>
          <p:nvPr userDrawn="1"/>
        </p:nvSpPr>
        <p:spPr>
          <a:xfrm>
            <a:off x="4610097" y="4119689"/>
            <a:ext cx="297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3B3D1"/>
                </a:solidFill>
              </a:rPr>
              <a:t>Intro. à </a:t>
            </a:r>
            <a:r>
              <a:rPr lang="fr-CA" sz="1400" b="1">
                <a:solidFill>
                  <a:srgbClr val="73B3D1"/>
                </a:solidFill>
              </a:rPr>
              <a:t>la programmation</a:t>
            </a:r>
            <a:endParaRPr lang="fr-CA" sz="1400" b="1" dirty="0">
              <a:solidFill>
                <a:srgbClr val="73B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02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7BF9C4-08FF-48BA-ACF1-CA268AE92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474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B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B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B3D1"/>
                </a:solidFill>
              </a:defRPr>
            </a:lvl3pPr>
            <a:lvl4pPr>
              <a:defRPr>
                <a:solidFill>
                  <a:srgbClr val="73B3D1"/>
                </a:solidFill>
              </a:defRPr>
            </a:lvl4pPr>
            <a:lvl5pPr>
              <a:defRPr>
                <a:solidFill>
                  <a:srgbClr val="73B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717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831C0DA-CDEB-46FB-8048-815015FFBA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9C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9C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9CD1"/>
                </a:solidFill>
              </a:defRPr>
            </a:lvl3pPr>
            <a:lvl4pPr>
              <a:defRPr>
                <a:solidFill>
                  <a:srgbClr val="739CD1"/>
                </a:solidFill>
              </a:defRPr>
            </a:lvl4pPr>
            <a:lvl5pPr>
              <a:defRPr>
                <a:solidFill>
                  <a:srgbClr val="739C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04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C7367DB-54B0-4E4B-9E49-482FCD217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85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85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85D1"/>
                </a:solidFill>
              </a:defRPr>
            </a:lvl3pPr>
            <a:lvl4pPr>
              <a:defRPr>
                <a:solidFill>
                  <a:srgbClr val="7385D1"/>
                </a:solidFill>
              </a:defRPr>
            </a:lvl4pPr>
            <a:lvl5pPr>
              <a:defRPr>
                <a:solidFill>
                  <a:srgbClr val="7385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801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32488C-42DD-45B2-BC5F-796AED45A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907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907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9073D1"/>
                </a:solidFill>
              </a:defRPr>
            </a:lvl3pPr>
            <a:lvl4pPr>
              <a:defRPr>
                <a:solidFill>
                  <a:srgbClr val="9073D1"/>
                </a:solidFill>
              </a:defRPr>
            </a:lvl4pPr>
            <a:lvl5pPr>
              <a:defRPr>
                <a:solidFill>
                  <a:srgbClr val="907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00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5806CBB-B0BC-460C-8CB1-5648902E32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3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177BF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177BF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177BF"/>
                </a:solidFill>
              </a:defRPr>
            </a:lvl3pPr>
            <a:lvl4pPr>
              <a:defRPr>
                <a:solidFill>
                  <a:srgbClr val="B177BF"/>
                </a:solidFill>
              </a:defRPr>
            </a:lvl4pPr>
            <a:lvl5pPr>
              <a:defRPr>
                <a:solidFill>
                  <a:srgbClr val="B177BF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239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F50723-364E-4E6E-BF7D-4DBDB6745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F779D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F779D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F779D"/>
                </a:solidFill>
              </a:defRPr>
            </a:lvl3pPr>
            <a:lvl4pPr>
              <a:defRPr>
                <a:solidFill>
                  <a:srgbClr val="BF779D"/>
                </a:solidFill>
              </a:defRPr>
            </a:lvl4pPr>
            <a:lvl5pPr>
              <a:defRPr>
                <a:solidFill>
                  <a:srgbClr val="BF779D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869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D8F19-2F8F-4068-852D-9F283AA4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20C911-4971-431E-9C8F-E9DEAC1A9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1EA3A6-5F28-4AC1-8DF1-3C5689D03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6C02-C10D-4F70-ADA5-0F3523AD6F2E}" type="datetimeFigureOut">
              <a:rPr lang="fr-CA" smtClean="0"/>
              <a:t>2024-07-22</a:t>
            </a:fld>
            <a:endParaRPr lang="fr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1293-9D7D-422C-8191-3FEAB1028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5EFF0-A580-491E-A7BD-3EF42D054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E6A3-4AEF-4734-8AB8-E4DE745DFB5E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9400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7A1CE-E74F-4ED4-BD88-F5E5E811F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Semaine 12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D0B83-54B8-4E49-8084-D8400451C4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602038"/>
            <a:ext cx="12192000" cy="431011"/>
          </a:xfrm>
        </p:spPr>
        <p:txBody>
          <a:bodyPr>
            <a:normAutofit lnSpcReduction="10000"/>
          </a:bodyPr>
          <a:lstStyle/>
          <a:p>
            <a:r>
              <a:rPr lang="fr-CA" dirty="0"/>
              <a:t>Autres structures de contrôle et création d’éléments HTML</a:t>
            </a:r>
          </a:p>
        </p:txBody>
      </p:sp>
    </p:spTree>
    <p:extLst>
      <p:ext uri="{BB962C8B-B14F-4D97-AF65-F5344CB8AC3E}">
        <p14:creationId xmlns:p14="http://schemas.microsoft.com/office/powerpoint/2010/main" val="358362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ADC4E2D-E5E2-720A-5C38-23868B034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La boucle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/>
              <a:t> peut parcourir des tableaux et les modifier</a:t>
            </a:r>
          </a:p>
          <a:p>
            <a:pPr lvl="1"/>
            <a:r>
              <a:rPr lang="fr-CA" dirty="0"/>
              <a:t> Exemple 2 : Retirer tous les </a:t>
            </a:r>
            <a:r>
              <a:rPr lang="fr-CA" dirty="0">
                <a:solidFill>
                  <a:srgbClr val="FA4098"/>
                </a:solidFill>
              </a:rPr>
              <a:t>"rat"</a:t>
            </a:r>
            <a:r>
              <a:rPr lang="fr-CA" dirty="0"/>
              <a:t> dans le tableau.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96D90D3-5169-7F1D-7725-4591E4178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1DA1730-BD80-509A-5632-F7E2A1B65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09" y="2725124"/>
            <a:ext cx="6288611" cy="209071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5C04145-0B39-C361-A149-2AA8ED3679BE}"/>
              </a:ext>
            </a:extLst>
          </p:cNvPr>
          <p:cNvSpPr/>
          <p:nvPr/>
        </p:nvSpPr>
        <p:spPr>
          <a:xfrm>
            <a:off x="262128" y="3322320"/>
            <a:ext cx="5565648" cy="310896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aphicFrame>
        <p:nvGraphicFramePr>
          <p:cNvPr id="7" name="Tableau 10">
            <a:extLst>
              <a:ext uri="{FF2B5EF4-FFF2-40B4-BE49-F238E27FC236}">
                <a16:creationId xmlns:a16="http://schemas.microsoft.com/office/drawing/2014/main" id="{B944F9F7-E5E7-A3B7-BBDB-0639E4722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213599"/>
              </p:ext>
            </p:extLst>
          </p:nvPr>
        </p:nvGraphicFramePr>
        <p:xfrm>
          <a:off x="1083057" y="5413036"/>
          <a:ext cx="474471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2774">
                  <a:extLst>
                    <a:ext uri="{9D8B030D-6E8A-4147-A177-3AD203B41FA5}">
                      <a16:colId xmlns:a16="http://schemas.microsoft.com/office/drawing/2014/main" val="2360118385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1880712906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705603273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2757710017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1768675870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2274232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Index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3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4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604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Valeur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"chat"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"rat"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"rat"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"chien"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sz="1400" dirty="0"/>
                        <a:t>"chat"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993323"/>
                  </a:ext>
                </a:extLst>
              </a:tr>
            </a:tbl>
          </a:graphicData>
        </a:graphic>
      </p:graphicFrame>
      <p:pic>
        <p:nvPicPr>
          <p:cNvPr id="9" name="Image 8">
            <a:extLst>
              <a:ext uri="{FF2B5EF4-FFF2-40B4-BE49-F238E27FC236}">
                <a16:creationId xmlns:a16="http://schemas.microsoft.com/office/drawing/2014/main" id="{619BECD6-DC2A-9278-B43B-27F6A242B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652" y="4968673"/>
            <a:ext cx="699537" cy="43444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ECE29E4-C0DE-6379-17C9-6543351AB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552" y="4974063"/>
            <a:ext cx="699537" cy="43444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69E8706-99B1-9EC7-0D50-2AC856A37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0452" y="4974063"/>
            <a:ext cx="699537" cy="43444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63C1D0B-D0F9-5F48-67D0-CD1500980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415" y="4958759"/>
            <a:ext cx="699537" cy="43444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5C95C99-00C1-118F-17FD-D1ADD2DA4DFF}"/>
              </a:ext>
            </a:extLst>
          </p:cNvPr>
          <p:cNvSpPr txBox="1"/>
          <p:nvPr/>
        </p:nvSpPr>
        <p:spPr>
          <a:xfrm>
            <a:off x="6720919" y="2139130"/>
            <a:ext cx="534164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• Remarquez qu’on parcourt le tableau </a:t>
            </a:r>
            <a:r>
              <a:rPr lang="fr-CA" b="1" u="sng" dirty="0">
                <a:solidFill>
                  <a:srgbClr val="73B3D1"/>
                </a:solidFill>
              </a:rPr>
              <a:t>à l’envers</a:t>
            </a:r>
            <a:r>
              <a:rPr lang="fr-CA" dirty="0">
                <a:solidFill>
                  <a:srgbClr val="73B3D1"/>
                </a:solidFill>
              </a:rPr>
              <a:t> ! En effet, on commence par l’index </a:t>
            </a:r>
            <a:r>
              <a:rPr lang="fr-CA" dirty="0">
                <a:solidFill>
                  <a:srgbClr val="FA4098"/>
                </a:solidFill>
              </a:rPr>
              <a:t>4</a:t>
            </a:r>
            <a:r>
              <a:rPr lang="fr-CA" dirty="0">
                <a:solidFill>
                  <a:srgbClr val="73B3D1"/>
                </a:solidFill>
              </a:rPr>
              <a:t> (</a:t>
            </a:r>
            <a:r>
              <a:rPr lang="fr-CA" dirty="0" err="1">
                <a:solidFill>
                  <a:srgbClr val="FA4098"/>
                </a:solidFill>
              </a:rPr>
              <a:t>gAnimaux.length</a:t>
            </a:r>
            <a:r>
              <a:rPr lang="fr-CA" dirty="0">
                <a:solidFill>
                  <a:srgbClr val="FA4098"/>
                </a:solidFill>
              </a:rPr>
              <a:t> - 1</a:t>
            </a:r>
            <a:r>
              <a:rPr lang="fr-CA" dirty="0">
                <a:solidFill>
                  <a:srgbClr val="73B3D1"/>
                </a:solidFill>
              </a:rPr>
              <a:t> donne </a:t>
            </a:r>
            <a:r>
              <a:rPr lang="fr-CA" dirty="0">
                <a:solidFill>
                  <a:srgbClr val="FA4098"/>
                </a:solidFill>
              </a:rPr>
              <a:t>4</a:t>
            </a:r>
            <a:r>
              <a:rPr lang="fr-CA" dirty="0">
                <a:solidFill>
                  <a:srgbClr val="73B3D1"/>
                </a:solidFill>
              </a:rPr>
              <a:t>) et on diminue l’index de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B3D1"/>
                </a:solidFill>
              </a:rPr>
              <a:t> jusqu’à ce qu’on atteigne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  <a:p>
            <a:endParaRPr lang="fr-CA" dirty="0">
              <a:solidFill>
                <a:srgbClr val="73B3D1"/>
              </a:solidFill>
            </a:endParaRPr>
          </a:p>
          <a:p>
            <a:r>
              <a:rPr lang="fr-CA" dirty="0">
                <a:solidFill>
                  <a:srgbClr val="73B3D1"/>
                </a:solidFill>
              </a:rPr>
              <a:t>• Pourquoi ? Car si on parcourait le tableau </a:t>
            </a:r>
            <a:r>
              <a:rPr lang="fr-CA" b="1" dirty="0">
                <a:solidFill>
                  <a:srgbClr val="73B3D1"/>
                </a:solidFill>
              </a:rPr>
              <a:t>dans l’ordre</a:t>
            </a:r>
            <a:r>
              <a:rPr lang="fr-CA" dirty="0">
                <a:solidFill>
                  <a:srgbClr val="73B3D1"/>
                </a:solidFill>
              </a:rPr>
              <a:t>, supprimer un élément avec </a:t>
            </a:r>
            <a:r>
              <a:rPr lang="fr-CA" dirty="0" err="1">
                <a:solidFill>
                  <a:srgbClr val="FA4098"/>
                </a:solidFill>
              </a:rPr>
              <a:t>splice</a:t>
            </a:r>
            <a:r>
              <a:rPr lang="fr-CA" dirty="0">
                <a:solidFill>
                  <a:srgbClr val="73B3D1"/>
                </a:solidFill>
              </a:rPr>
              <a:t> déplacerait tous les éléments suivants restants vers la gauche... mais lors de la prochaine itération,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B3D1"/>
                </a:solidFill>
              </a:rPr>
              <a:t> va augmenter de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B3D1"/>
                </a:solidFill>
              </a:rPr>
              <a:t> et on va « </a:t>
            </a:r>
            <a:r>
              <a:rPr lang="fr-CA" b="1" dirty="0">
                <a:solidFill>
                  <a:srgbClr val="73B3D1"/>
                </a:solidFill>
              </a:rPr>
              <a:t>sauter </a:t>
            </a:r>
            <a:r>
              <a:rPr lang="fr-CA" dirty="0">
                <a:solidFill>
                  <a:srgbClr val="73B3D1"/>
                </a:solidFill>
              </a:rPr>
              <a:t>» (skip) le prochain élément. (Pas grave si vous ne comprenez pas totalement)</a:t>
            </a:r>
          </a:p>
        </p:txBody>
      </p:sp>
      <p:pic>
        <p:nvPicPr>
          <p:cNvPr id="35" name="Image 34" descr="Une image contenant Police, capture d’écran, Graphique">
            <a:extLst>
              <a:ext uri="{FF2B5EF4-FFF2-40B4-BE49-F238E27FC236}">
                <a16:creationId xmlns:a16="http://schemas.microsoft.com/office/drawing/2014/main" id="{A3E6AAB8-74B1-F4BE-FBEE-81DA48404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127" y="5707428"/>
            <a:ext cx="5238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83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03777C6-3C9A-8742-5B59-D10B005DF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Jusqu’ici nous avions utilisé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, </a:t>
            </a:r>
            <a:r>
              <a:rPr lang="fr-CA" dirty="0">
                <a:solidFill>
                  <a:srgbClr val="FA4098"/>
                </a:solidFill>
              </a:rPr>
              <a:t>else</a:t>
            </a:r>
            <a:r>
              <a:rPr lang="fr-CA" dirty="0"/>
              <a:t>, et </a:t>
            </a:r>
            <a:r>
              <a:rPr lang="fr-CA" dirty="0">
                <a:solidFill>
                  <a:srgbClr val="FA4098"/>
                </a:solidFill>
              </a:rPr>
              <a:t>else if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89D06D0-11FF-C85A-7239-A61276D29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1D5A934-75B7-769D-8C4F-972313C48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940" y="2383124"/>
            <a:ext cx="4222670" cy="124940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FBE3326-5CB8-20FE-B57F-DE4ACD3E2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33" y="4052635"/>
            <a:ext cx="5297085" cy="1807338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F6A632C-2B8D-F306-6D42-BF19F05D63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9576" y="2617218"/>
            <a:ext cx="5946091" cy="287083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4156031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317432D-FFC5-F1B1-AC53-96ED6AE64A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Nous allons voir deux nouvelles structures conditionnelles</a:t>
            </a:r>
          </a:p>
          <a:p>
            <a:pPr lvl="1"/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switch</a:t>
            </a:r>
          </a:p>
          <a:p>
            <a:pPr lvl="1"/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conditions ternaires</a:t>
            </a:r>
          </a:p>
          <a:p>
            <a:pPr marL="457200" lvl="1" indent="0">
              <a:buNone/>
            </a:pPr>
            <a:endParaRPr lang="fr-CA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Ces deux structures conditionnelles sont </a:t>
            </a:r>
            <a:r>
              <a:rPr lang="fr-CA" b="1" dirty="0"/>
              <a:t>utilisées très fréquemment</a:t>
            </a:r>
            <a:r>
              <a:rPr lang="fr-CA" dirty="0"/>
              <a:t> et il est important de les maîtriser au même titre que les </a:t>
            </a:r>
            <a:r>
              <a:rPr lang="fr-CA" dirty="0">
                <a:solidFill>
                  <a:srgbClr val="FA4098"/>
                </a:solidFill>
              </a:rPr>
              <a:t>if / else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if / else</a:t>
            </a:r>
            <a:r>
              <a:rPr lang="fr-CA" dirty="0"/>
              <a:t> peuvent déjà gérer toutes les situations, mais les </a:t>
            </a:r>
            <a:r>
              <a:rPr lang="fr-CA" dirty="0">
                <a:solidFill>
                  <a:srgbClr val="FA4098"/>
                </a:solidFill>
              </a:rPr>
              <a:t>switch</a:t>
            </a:r>
            <a:r>
              <a:rPr lang="fr-CA" dirty="0"/>
              <a:t> et les </a:t>
            </a:r>
            <a:r>
              <a:rPr lang="fr-CA" dirty="0">
                <a:solidFill>
                  <a:srgbClr val="FA4098"/>
                </a:solidFill>
              </a:rPr>
              <a:t>conditions ternaires</a:t>
            </a:r>
            <a:r>
              <a:rPr lang="fr-CA" dirty="0"/>
              <a:t> permettent de gérer certains problèmes plus </a:t>
            </a:r>
            <a:r>
              <a:rPr lang="fr-CA" b="1" dirty="0"/>
              <a:t>efficacement</a:t>
            </a:r>
            <a:r>
              <a:rPr lang="fr-CA" dirty="0"/>
              <a:t> ou </a:t>
            </a:r>
            <a:r>
              <a:rPr lang="fr-CA" b="1" dirty="0"/>
              <a:t>élégamment</a:t>
            </a:r>
            <a:r>
              <a:rPr lang="fr-CA" dirty="0"/>
              <a:t>.</a:t>
            </a:r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294DB8B-217B-5F16-D03A-DF46886F9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	</a:t>
            </a:r>
          </a:p>
        </p:txBody>
      </p:sp>
    </p:spTree>
    <p:extLst>
      <p:ext uri="{BB962C8B-B14F-4D97-AF65-F5344CB8AC3E}">
        <p14:creationId xmlns:p14="http://schemas.microsoft.com/office/powerpoint/2010/main" val="2109821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3C32FEC-14A2-FC16-7D24-E4B9CB44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switch</a:t>
            </a:r>
          </a:p>
          <a:p>
            <a:pPr lvl="1"/>
            <a:r>
              <a:rPr lang="fr-CA" dirty="0"/>
              <a:t> Permettent d’exécuter un bloc de code selon la valeur reçue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1E3691-3A1F-76D0-6D17-3D461D0D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	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69B7EF-B473-FC8F-48B7-9988CD36B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278" y="2862427"/>
            <a:ext cx="5639587" cy="3096057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C616B08-0736-2C6B-1A51-67E39B2935A8}"/>
              </a:ext>
            </a:extLst>
          </p:cNvPr>
          <p:cNvSpPr txBox="1"/>
          <p:nvPr/>
        </p:nvSpPr>
        <p:spPr>
          <a:xfrm>
            <a:off x="445008" y="3301339"/>
            <a:ext cx="49072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• Dans les parenthèses du switch(</a:t>
            </a:r>
            <a:r>
              <a:rPr lang="fr-CA" dirty="0">
                <a:solidFill>
                  <a:srgbClr val="FA4098"/>
                </a:solidFill>
              </a:rPr>
              <a:t>...</a:t>
            </a:r>
            <a:r>
              <a:rPr lang="fr-CA" dirty="0">
                <a:solidFill>
                  <a:srgbClr val="739CD1"/>
                </a:solidFill>
              </a:rPr>
              <a:t>), on met généralement </a:t>
            </a:r>
            <a:r>
              <a:rPr lang="fr-CA" b="1" dirty="0">
                <a:solidFill>
                  <a:srgbClr val="739CD1"/>
                </a:solidFill>
              </a:rPr>
              <a:t>une simple valeur</a:t>
            </a:r>
            <a:r>
              <a:rPr lang="fr-CA" dirty="0">
                <a:solidFill>
                  <a:srgbClr val="739CD1"/>
                </a:solidFill>
              </a:rPr>
              <a:t>. (Plutôt qu’une </a:t>
            </a:r>
            <a:r>
              <a:rPr lang="fr-CA" b="1" dirty="0">
                <a:solidFill>
                  <a:srgbClr val="739CD1"/>
                </a:solidFill>
              </a:rPr>
              <a:t>condition</a:t>
            </a:r>
            <a:r>
              <a:rPr lang="fr-CA" dirty="0">
                <a:solidFill>
                  <a:srgbClr val="739CD1"/>
                </a:solidFill>
              </a:rPr>
              <a:t> !)</a:t>
            </a:r>
          </a:p>
          <a:p>
            <a:endParaRPr lang="fr-CA" dirty="0">
              <a:solidFill>
                <a:srgbClr val="739CD1"/>
              </a:solidFill>
            </a:endParaRPr>
          </a:p>
          <a:p>
            <a:r>
              <a:rPr lang="fr-CA" dirty="0">
                <a:solidFill>
                  <a:srgbClr val="739CD1"/>
                </a:solidFill>
              </a:rPr>
              <a:t>• Chaque </a:t>
            </a:r>
            <a:r>
              <a:rPr lang="fr-CA" dirty="0">
                <a:solidFill>
                  <a:srgbClr val="FA4098"/>
                </a:solidFill>
              </a:rPr>
              <a:t>case</a:t>
            </a:r>
            <a:r>
              <a:rPr lang="fr-CA" dirty="0">
                <a:solidFill>
                  <a:srgbClr val="739CD1"/>
                </a:solidFill>
              </a:rPr>
              <a:t> contient le </a:t>
            </a:r>
            <a:r>
              <a:rPr lang="fr-CA" b="1" dirty="0">
                <a:solidFill>
                  <a:srgbClr val="739CD1"/>
                </a:solidFill>
              </a:rPr>
              <a:t>code à exécuter </a:t>
            </a:r>
            <a:r>
              <a:rPr lang="fr-CA" dirty="0">
                <a:solidFill>
                  <a:srgbClr val="739CD1"/>
                </a:solidFill>
              </a:rPr>
              <a:t>si la valeur correspond. Par exemple, si la valeur vaut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9CD1"/>
                </a:solidFill>
              </a:rPr>
              <a:t>, le code à exécuter est « </a:t>
            </a:r>
            <a:r>
              <a:rPr lang="fr-CA" dirty="0">
                <a:solidFill>
                  <a:srgbClr val="FA4098"/>
                </a:solidFill>
              </a:rPr>
              <a:t>alert("C’est un 3 !"); </a:t>
            </a:r>
            <a:r>
              <a:rPr lang="fr-CA" dirty="0">
                <a:solidFill>
                  <a:srgbClr val="739CD1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178129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3C32FEC-14A2-FC16-7D24-E4B9CB44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switch</a:t>
            </a:r>
          </a:p>
          <a:p>
            <a:pPr lvl="1"/>
            <a:r>
              <a:rPr lang="fr-CA" dirty="0"/>
              <a:t> L’équivalent avec des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 / </a:t>
            </a:r>
            <a:r>
              <a:rPr lang="fr-CA" dirty="0">
                <a:solidFill>
                  <a:srgbClr val="FA4098"/>
                </a:solidFill>
              </a:rPr>
              <a:t>else if</a:t>
            </a:r>
            <a:r>
              <a:rPr lang="fr-CA" dirty="0"/>
              <a:t> est moins élégant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1E3691-3A1F-76D0-6D17-3D461D0D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	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1816E54-6568-9CF1-5866-7248AD5BA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911" y="3068401"/>
            <a:ext cx="4807090" cy="2639027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620BFA4-DE78-3E44-F76C-CF0F4FDAE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894" y="2317339"/>
            <a:ext cx="2983512" cy="4395557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7" name="Flèche : double flèche horizontale 6">
            <a:extLst>
              <a:ext uri="{FF2B5EF4-FFF2-40B4-BE49-F238E27FC236}">
                <a16:creationId xmlns:a16="http://schemas.microsoft.com/office/drawing/2014/main" id="{01FB7244-BB09-7D17-E1DE-1DC62FAA341E}"/>
              </a:ext>
            </a:extLst>
          </p:cNvPr>
          <p:cNvSpPr/>
          <p:nvPr/>
        </p:nvSpPr>
        <p:spPr>
          <a:xfrm>
            <a:off x="5645290" y="3744786"/>
            <a:ext cx="2413622" cy="1286256"/>
          </a:xfrm>
          <a:prstGeom prst="leftRight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>
                <a:solidFill>
                  <a:schemeClr val="bg1"/>
                </a:solidFill>
              </a:rPr>
              <a:t>Revient au même</a:t>
            </a:r>
          </a:p>
        </p:txBody>
      </p:sp>
    </p:spTree>
    <p:extLst>
      <p:ext uri="{BB962C8B-B14F-4D97-AF65-F5344CB8AC3E}">
        <p14:creationId xmlns:p14="http://schemas.microsoft.com/office/powerpoint/2010/main" val="813805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3C32FEC-14A2-FC16-7D24-E4B9CB44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switch</a:t>
            </a:r>
          </a:p>
          <a:p>
            <a:pPr lvl="1"/>
            <a:r>
              <a:rPr lang="fr-CA" dirty="0"/>
              <a:t> À quoi servent les </a:t>
            </a:r>
            <a:r>
              <a:rPr lang="fr-CA" dirty="0">
                <a:solidFill>
                  <a:srgbClr val="FA4098"/>
                </a:solidFill>
              </a:rPr>
              <a:t>break</a:t>
            </a:r>
            <a:r>
              <a:rPr lang="fr-CA" dirty="0"/>
              <a:t> ?</a:t>
            </a:r>
          </a:p>
          <a:p>
            <a:pPr lvl="2"/>
            <a:r>
              <a:rPr lang="fr-CA" dirty="0"/>
              <a:t> Avec un </a:t>
            </a:r>
            <a:r>
              <a:rPr lang="fr-CA" dirty="0">
                <a:solidFill>
                  <a:srgbClr val="FA4098"/>
                </a:solidFill>
              </a:rPr>
              <a:t>switch</a:t>
            </a:r>
            <a:r>
              <a:rPr lang="fr-CA" dirty="0"/>
              <a:t>, lorsqu’un </a:t>
            </a:r>
            <a:r>
              <a:rPr lang="fr-CA" dirty="0">
                <a:solidFill>
                  <a:srgbClr val="FA4098"/>
                </a:solidFill>
              </a:rPr>
              <a:t>case</a:t>
            </a:r>
            <a:r>
              <a:rPr lang="fr-CA" dirty="0"/>
              <a:t> est choisi, tout le reste des </a:t>
            </a:r>
            <a:r>
              <a:rPr lang="fr-CA" dirty="0">
                <a:solidFill>
                  <a:srgbClr val="FA4098"/>
                </a:solidFill>
              </a:rPr>
              <a:t>case</a:t>
            </a:r>
            <a:r>
              <a:rPr lang="fr-CA" dirty="0"/>
              <a:t> </a:t>
            </a:r>
            <a:r>
              <a:rPr lang="fr-CA" u="sng" dirty="0"/>
              <a:t>suivants</a:t>
            </a:r>
            <a:r>
              <a:rPr lang="fr-CA" dirty="0"/>
              <a:t> sont exécutés ... à moins qu’un </a:t>
            </a:r>
            <a:r>
              <a:rPr lang="fr-CA" dirty="0">
                <a:solidFill>
                  <a:srgbClr val="FA4098"/>
                </a:solidFill>
              </a:rPr>
              <a:t>break</a:t>
            </a:r>
            <a:r>
              <a:rPr lang="fr-CA" dirty="0"/>
              <a:t> soit rencontré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1E3691-3A1F-76D0-6D17-3D461D0D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	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0D2D26F-ED64-7F1C-EFA4-DE9C5C158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270" y="2933679"/>
            <a:ext cx="4126042" cy="228112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E71D9FD-7527-8EA0-404B-577DDAFE2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5423" y="5096175"/>
            <a:ext cx="2697809" cy="160454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63F6162-AE10-5169-AD96-A47496B1777A}"/>
              </a:ext>
            </a:extLst>
          </p:cNvPr>
          <p:cNvSpPr/>
          <p:nvPr/>
        </p:nvSpPr>
        <p:spPr>
          <a:xfrm>
            <a:off x="1414272" y="4187952"/>
            <a:ext cx="3694176" cy="505968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DDD28B30-46E3-01FA-8A32-3A3F9C4014DC}"/>
              </a:ext>
            </a:extLst>
          </p:cNvPr>
          <p:cNvCxnSpPr/>
          <p:nvPr/>
        </p:nvCxnSpPr>
        <p:spPr>
          <a:xfrm>
            <a:off x="838200" y="4303776"/>
            <a:ext cx="573024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8A1CA1C6-CF2D-B60F-C7E5-B01D811EB23C}"/>
              </a:ext>
            </a:extLst>
          </p:cNvPr>
          <p:cNvSpPr txBox="1"/>
          <p:nvPr/>
        </p:nvSpPr>
        <p:spPr>
          <a:xfrm>
            <a:off x="5730240" y="3663768"/>
            <a:ext cx="58750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• Puisque </a:t>
            </a:r>
            <a:r>
              <a:rPr lang="fr-CA" dirty="0" err="1">
                <a:solidFill>
                  <a:srgbClr val="FA4098"/>
                </a:solidFill>
              </a:rPr>
              <a:t>gNombre</a:t>
            </a:r>
            <a:r>
              <a:rPr lang="fr-CA" dirty="0">
                <a:solidFill>
                  <a:srgbClr val="739CD1"/>
                </a:solidFill>
              </a:rPr>
              <a:t> vaut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>
                <a:solidFill>
                  <a:srgbClr val="739CD1"/>
                </a:solidFill>
              </a:rPr>
              <a:t>, on </a:t>
            </a:r>
            <a:r>
              <a:rPr lang="fr-CA" b="1" dirty="0">
                <a:solidFill>
                  <a:srgbClr val="739CD1"/>
                </a:solidFill>
              </a:rPr>
              <a:t>exécute</a:t>
            </a:r>
            <a:r>
              <a:rPr lang="fr-CA" dirty="0">
                <a:solidFill>
                  <a:srgbClr val="739CD1"/>
                </a:solidFill>
              </a:rPr>
              <a:t> le code associé au </a:t>
            </a:r>
            <a:r>
              <a:rPr lang="fr-CA" dirty="0">
                <a:solidFill>
                  <a:srgbClr val="FA4098"/>
                </a:solidFill>
              </a:rPr>
              <a:t>case 2</a:t>
            </a:r>
            <a:r>
              <a:rPr lang="fr-CA" dirty="0">
                <a:solidFill>
                  <a:srgbClr val="739CD1"/>
                </a:solidFill>
              </a:rPr>
              <a:t>.</a:t>
            </a:r>
          </a:p>
          <a:p>
            <a:endParaRPr lang="fr-CA" dirty="0">
              <a:solidFill>
                <a:srgbClr val="739CD1"/>
              </a:solidFill>
            </a:endParaRPr>
          </a:p>
          <a:p>
            <a:r>
              <a:rPr lang="fr-CA" dirty="0">
                <a:solidFill>
                  <a:srgbClr val="739CD1"/>
                </a:solidFill>
              </a:rPr>
              <a:t>• Comme il n’y a pas de </a:t>
            </a:r>
            <a:r>
              <a:rPr lang="fr-CA" dirty="0">
                <a:solidFill>
                  <a:srgbClr val="FA4098"/>
                </a:solidFill>
              </a:rPr>
              <a:t>break</a:t>
            </a:r>
            <a:r>
              <a:rPr lang="fr-CA" dirty="0">
                <a:solidFill>
                  <a:srgbClr val="739CD1"/>
                </a:solidFill>
              </a:rPr>
              <a:t>, on continue d’</a:t>
            </a:r>
            <a:r>
              <a:rPr lang="fr-CA" b="1" dirty="0">
                <a:solidFill>
                  <a:srgbClr val="739CD1"/>
                </a:solidFill>
              </a:rPr>
              <a:t>exécuter </a:t>
            </a:r>
            <a:r>
              <a:rPr lang="fr-CA" dirty="0">
                <a:solidFill>
                  <a:srgbClr val="739CD1"/>
                </a:solidFill>
              </a:rPr>
              <a:t>le code du </a:t>
            </a:r>
            <a:r>
              <a:rPr lang="fr-CA" dirty="0">
                <a:solidFill>
                  <a:srgbClr val="FA4098"/>
                </a:solidFill>
              </a:rPr>
              <a:t>case</a:t>
            </a:r>
            <a:r>
              <a:rPr lang="fr-CA" dirty="0">
                <a:solidFill>
                  <a:srgbClr val="739CD1"/>
                </a:solidFill>
              </a:rPr>
              <a:t> suivant !</a:t>
            </a:r>
          </a:p>
        </p:txBody>
      </p:sp>
    </p:spTree>
    <p:extLst>
      <p:ext uri="{BB962C8B-B14F-4D97-AF65-F5344CB8AC3E}">
        <p14:creationId xmlns:p14="http://schemas.microsoft.com/office/powerpoint/2010/main" val="1804619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3C32FEC-14A2-FC16-7D24-E4B9CB44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switch</a:t>
            </a:r>
          </a:p>
          <a:p>
            <a:pPr lvl="1"/>
            <a:r>
              <a:rPr lang="fr-CA" dirty="0"/>
              <a:t> À quoi servent les </a:t>
            </a:r>
            <a:r>
              <a:rPr lang="fr-CA" dirty="0">
                <a:solidFill>
                  <a:srgbClr val="FA4098"/>
                </a:solidFill>
              </a:rPr>
              <a:t>break</a:t>
            </a:r>
            <a:r>
              <a:rPr lang="fr-CA" dirty="0"/>
              <a:t> ?</a:t>
            </a:r>
          </a:p>
          <a:p>
            <a:pPr lvl="2"/>
            <a:r>
              <a:rPr lang="fr-CA" dirty="0"/>
              <a:t> Avec un </a:t>
            </a:r>
            <a:r>
              <a:rPr lang="fr-CA" dirty="0">
                <a:solidFill>
                  <a:srgbClr val="FA4098"/>
                </a:solidFill>
              </a:rPr>
              <a:t>switch</a:t>
            </a:r>
            <a:r>
              <a:rPr lang="fr-CA" dirty="0"/>
              <a:t>, lorsqu’un </a:t>
            </a:r>
            <a:r>
              <a:rPr lang="fr-CA" dirty="0">
                <a:solidFill>
                  <a:srgbClr val="FA4098"/>
                </a:solidFill>
              </a:rPr>
              <a:t>case</a:t>
            </a:r>
            <a:r>
              <a:rPr lang="fr-CA" dirty="0"/>
              <a:t> est choisi, tout le reste des </a:t>
            </a:r>
            <a:r>
              <a:rPr lang="fr-CA" dirty="0">
                <a:solidFill>
                  <a:srgbClr val="FA4098"/>
                </a:solidFill>
              </a:rPr>
              <a:t>case</a:t>
            </a:r>
            <a:r>
              <a:rPr lang="fr-CA" dirty="0"/>
              <a:t> </a:t>
            </a:r>
            <a:r>
              <a:rPr lang="fr-CA" u="sng" dirty="0"/>
              <a:t>suivants</a:t>
            </a:r>
            <a:r>
              <a:rPr lang="fr-CA" dirty="0"/>
              <a:t> sont exécutés ... à moins qu’un </a:t>
            </a:r>
            <a:r>
              <a:rPr lang="fr-CA" dirty="0">
                <a:solidFill>
                  <a:srgbClr val="FA4098"/>
                </a:solidFill>
              </a:rPr>
              <a:t>break</a:t>
            </a:r>
            <a:r>
              <a:rPr lang="fr-CA" dirty="0"/>
              <a:t> soit rencontré !</a:t>
            </a:r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1E3691-3A1F-76D0-6D17-3D461D0D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	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A44FFD0-8918-7F50-253A-616122CF9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970" y="3073576"/>
            <a:ext cx="4709188" cy="228112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D12B8E0-581B-5831-29C0-5CCE48999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814" y="5141096"/>
            <a:ext cx="2625990" cy="126790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7D938CE-024B-2349-714A-C69CB2BC52C1}"/>
              </a:ext>
            </a:extLst>
          </p:cNvPr>
          <p:cNvSpPr/>
          <p:nvPr/>
        </p:nvSpPr>
        <p:spPr>
          <a:xfrm>
            <a:off x="1154044" y="4333945"/>
            <a:ext cx="4248912" cy="243840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02B76A8-4878-79BF-2955-487B76C6BC1F}"/>
              </a:ext>
            </a:extLst>
          </p:cNvPr>
          <p:cNvCxnSpPr/>
          <p:nvPr/>
        </p:nvCxnSpPr>
        <p:spPr>
          <a:xfrm>
            <a:off x="581020" y="4443673"/>
            <a:ext cx="573024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D08E6706-65BC-1496-9249-7C4F7BD5C2BF}"/>
              </a:ext>
            </a:extLst>
          </p:cNvPr>
          <p:cNvSpPr txBox="1"/>
          <p:nvPr/>
        </p:nvSpPr>
        <p:spPr>
          <a:xfrm>
            <a:off x="5730240" y="3663768"/>
            <a:ext cx="58750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• Puisque </a:t>
            </a:r>
            <a:r>
              <a:rPr lang="fr-CA" dirty="0" err="1">
                <a:solidFill>
                  <a:srgbClr val="FA4098"/>
                </a:solidFill>
              </a:rPr>
              <a:t>gNombre</a:t>
            </a:r>
            <a:r>
              <a:rPr lang="fr-CA" dirty="0">
                <a:solidFill>
                  <a:srgbClr val="739CD1"/>
                </a:solidFill>
              </a:rPr>
              <a:t> vaut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>
                <a:solidFill>
                  <a:srgbClr val="739CD1"/>
                </a:solidFill>
              </a:rPr>
              <a:t>, on </a:t>
            </a:r>
            <a:r>
              <a:rPr lang="fr-CA" b="1" dirty="0">
                <a:solidFill>
                  <a:srgbClr val="739CD1"/>
                </a:solidFill>
              </a:rPr>
              <a:t>exécute</a:t>
            </a:r>
            <a:r>
              <a:rPr lang="fr-CA" dirty="0">
                <a:solidFill>
                  <a:srgbClr val="739CD1"/>
                </a:solidFill>
              </a:rPr>
              <a:t> le code associé au </a:t>
            </a:r>
            <a:r>
              <a:rPr lang="fr-CA" dirty="0">
                <a:solidFill>
                  <a:srgbClr val="FA4098"/>
                </a:solidFill>
              </a:rPr>
              <a:t>case 2</a:t>
            </a:r>
            <a:r>
              <a:rPr lang="fr-CA" dirty="0">
                <a:solidFill>
                  <a:srgbClr val="739CD1"/>
                </a:solidFill>
              </a:rPr>
              <a:t>.</a:t>
            </a:r>
          </a:p>
          <a:p>
            <a:endParaRPr lang="fr-CA" dirty="0">
              <a:solidFill>
                <a:srgbClr val="739CD1"/>
              </a:solidFill>
            </a:endParaRPr>
          </a:p>
          <a:p>
            <a:r>
              <a:rPr lang="fr-CA" dirty="0">
                <a:solidFill>
                  <a:srgbClr val="739CD1"/>
                </a:solidFill>
              </a:rPr>
              <a:t>• Comme un </a:t>
            </a:r>
            <a:r>
              <a:rPr lang="fr-CA" dirty="0">
                <a:solidFill>
                  <a:srgbClr val="FA4098"/>
                </a:solidFill>
              </a:rPr>
              <a:t>break</a:t>
            </a:r>
            <a:r>
              <a:rPr lang="fr-CA" dirty="0">
                <a:solidFill>
                  <a:srgbClr val="739CD1"/>
                </a:solidFill>
              </a:rPr>
              <a:t> est rencontré, on s’arrête !</a:t>
            </a:r>
          </a:p>
        </p:txBody>
      </p:sp>
    </p:spTree>
    <p:extLst>
      <p:ext uri="{BB962C8B-B14F-4D97-AF65-F5344CB8AC3E}">
        <p14:creationId xmlns:p14="http://schemas.microsoft.com/office/powerpoint/2010/main" val="3398969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3C32FEC-14A2-FC16-7D24-E4B9CB44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switch</a:t>
            </a:r>
          </a:p>
          <a:p>
            <a:pPr lvl="1"/>
            <a:r>
              <a:rPr lang="fr-CA" dirty="0"/>
              <a:t> Cas par défaut</a:t>
            </a:r>
          </a:p>
          <a:p>
            <a:pPr lvl="2"/>
            <a:r>
              <a:rPr lang="fr-CA" dirty="0"/>
              <a:t> Si on veut, on peut ajouter un « </a:t>
            </a:r>
            <a:r>
              <a:rPr lang="fr-CA" dirty="0">
                <a:solidFill>
                  <a:srgbClr val="FA4098"/>
                </a:solidFill>
              </a:rPr>
              <a:t>cas par défaut </a:t>
            </a:r>
            <a:r>
              <a:rPr lang="fr-CA" dirty="0"/>
              <a:t>». Si aucun </a:t>
            </a:r>
            <a:r>
              <a:rPr lang="fr-CA" dirty="0">
                <a:solidFill>
                  <a:srgbClr val="FA4098"/>
                </a:solidFill>
              </a:rPr>
              <a:t>case</a:t>
            </a:r>
            <a:r>
              <a:rPr lang="fr-CA" dirty="0"/>
              <a:t> n’est validé, ce sera le code associé au bloc </a:t>
            </a:r>
            <a:r>
              <a:rPr lang="fr-CA" dirty="0">
                <a:solidFill>
                  <a:srgbClr val="FA4098"/>
                </a:solidFill>
              </a:rPr>
              <a:t>default</a:t>
            </a:r>
            <a:r>
              <a:rPr lang="fr-CA" dirty="0"/>
              <a:t> qui va s’</a:t>
            </a:r>
            <a:r>
              <a:rPr lang="fr-CA" b="1" dirty="0"/>
              <a:t>exécuter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1E3691-3A1F-76D0-6D17-3D461D0D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	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0800A33-52A6-561B-A14A-45BAD124F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035" y="2818402"/>
            <a:ext cx="5003165" cy="266237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AD2650B-C54C-24B0-F306-18F907C6A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062" y="5049094"/>
            <a:ext cx="3352460" cy="166260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74EFDE4-C1CB-1D6D-E6A2-0225150F1452}"/>
              </a:ext>
            </a:extLst>
          </p:cNvPr>
          <p:cNvSpPr txBox="1"/>
          <p:nvPr/>
        </p:nvSpPr>
        <p:spPr>
          <a:xfrm>
            <a:off x="6547104" y="3663768"/>
            <a:ext cx="5058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• Comme </a:t>
            </a:r>
            <a:r>
              <a:rPr lang="fr-CA" dirty="0">
                <a:solidFill>
                  <a:srgbClr val="FA4098"/>
                </a:solidFill>
              </a:rPr>
              <a:t>-4</a:t>
            </a:r>
            <a:r>
              <a:rPr lang="fr-CA" dirty="0">
                <a:solidFill>
                  <a:srgbClr val="739CD1"/>
                </a:solidFill>
              </a:rPr>
              <a:t> ne correspond ni à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9CD1"/>
                </a:solidFill>
              </a:rPr>
              <a:t>, ni à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>
                <a:solidFill>
                  <a:srgbClr val="739CD1"/>
                </a:solidFill>
              </a:rPr>
              <a:t>, ni à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9CD1"/>
                </a:solidFill>
              </a:rPr>
              <a:t>, on </a:t>
            </a:r>
            <a:r>
              <a:rPr lang="fr-CA" b="1" dirty="0">
                <a:solidFill>
                  <a:srgbClr val="739CD1"/>
                </a:solidFill>
              </a:rPr>
              <a:t>exécute</a:t>
            </a:r>
            <a:r>
              <a:rPr lang="fr-CA" dirty="0">
                <a:solidFill>
                  <a:srgbClr val="739CD1"/>
                </a:solidFill>
              </a:rPr>
              <a:t> le code associé au bloc </a:t>
            </a:r>
            <a:r>
              <a:rPr lang="fr-CA" dirty="0">
                <a:solidFill>
                  <a:srgbClr val="FA4098"/>
                </a:solidFill>
              </a:rPr>
              <a:t>default</a:t>
            </a:r>
            <a:r>
              <a:rPr lang="fr-CA" dirty="0">
                <a:solidFill>
                  <a:srgbClr val="739C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5276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3C32FEC-14A2-FC16-7D24-E4B9CB44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switch</a:t>
            </a:r>
          </a:p>
          <a:p>
            <a:pPr lvl="1"/>
            <a:r>
              <a:rPr lang="fr-CA" dirty="0"/>
              <a:t> On peut aussi utiliser des </a:t>
            </a:r>
            <a:r>
              <a:rPr lang="fr-CA" dirty="0">
                <a:solidFill>
                  <a:srgbClr val="FA4098"/>
                </a:solidFill>
              </a:rPr>
              <a:t>chaînes de caractères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1E3691-3A1F-76D0-6D17-3D461D0D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	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0FFA917-5F91-FFAF-5711-D14669F09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7683" y="2432532"/>
            <a:ext cx="6536633" cy="3373463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2688134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3C32FEC-14A2-FC16-7D24-E4B9CB44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conditions ternaires</a:t>
            </a:r>
          </a:p>
          <a:p>
            <a:pPr lvl="1"/>
            <a:r>
              <a:rPr lang="fr-CA" dirty="0"/>
              <a:t> Grossièrement, ce sont des « </a:t>
            </a:r>
            <a:r>
              <a:rPr lang="fr-CA" dirty="0">
                <a:solidFill>
                  <a:srgbClr val="FA4098"/>
                </a:solidFill>
              </a:rPr>
              <a:t>if ... else</a:t>
            </a:r>
            <a:r>
              <a:rPr lang="fr-CA" dirty="0"/>
              <a:t> » miniatures pour choisir une valeur selon une </a:t>
            </a:r>
            <a:r>
              <a:rPr lang="fr-CA" dirty="0">
                <a:solidFill>
                  <a:srgbClr val="FA4098"/>
                </a:solidFill>
              </a:rPr>
              <a:t>condition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1E3691-3A1F-76D0-6D17-3D461D0D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	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D5C1F7C-08A8-D353-472D-45C675B53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4082" y="4571151"/>
            <a:ext cx="4213718" cy="208121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EEE233-F0B9-7491-0B95-708AAFB45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1858" y="2969856"/>
            <a:ext cx="8684683" cy="452571"/>
          </a:xfrm>
          <a:prstGeom prst="rect">
            <a:avLst/>
          </a:prstGeom>
          <a:ln w="28575">
            <a:noFill/>
          </a:ln>
        </p:spPr>
      </p:pic>
      <p:sp>
        <p:nvSpPr>
          <p:cNvPr id="8" name="Accolade fermante 7">
            <a:extLst>
              <a:ext uri="{FF2B5EF4-FFF2-40B4-BE49-F238E27FC236}">
                <a16:creationId xmlns:a16="http://schemas.microsoft.com/office/drawing/2014/main" id="{63E114D5-4729-4C54-D78A-EA8A5395C9FC}"/>
              </a:ext>
            </a:extLst>
          </p:cNvPr>
          <p:cNvSpPr/>
          <p:nvPr/>
        </p:nvSpPr>
        <p:spPr>
          <a:xfrm rot="5400000">
            <a:off x="3768878" y="2915438"/>
            <a:ext cx="196543" cy="1153668"/>
          </a:xfrm>
          <a:prstGeom prst="rightBrace">
            <a:avLst>
              <a:gd name="adj1" fmla="val 68333"/>
              <a:gd name="adj2" fmla="val 50000"/>
            </a:avLst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Accolade fermante 8">
            <a:extLst>
              <a:ext uri="{FF2B5EF4-FFF2-40B4-BE49-F238E27FC236}">
                <a16:creationId xmlns:a16="http://schemas.microsoft.com/office/drawing/2014/main" id="{820A06BB-E2A8-E592-FB26-E659EB482E3E}"/>
              </a:ext>
            </a:extLst>
          </p:cNvPr>
          <p:cNvSpPr/>
          <p:nvPr/>
        </p:nvSpPr>
        <p:spPr>
          <a:xfrm rot="5400000">
            <a:off x="5863985" y="2352274"/>
            <a:ext cx="196546" cy="2266971"/>
          </a:xfrm>
          <a:prstGeom prst="rightBrace">
            <a:avLst>
              <a:gd name="adj1" fmla="val 68333"/>
              <a:gd name="adj2" fmla="val 50000"/>
            </a:avLst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Accolade fermante 9">
            <a:extLst>
              <a:ext uri="{FF2B5EF4-FFF2-40B4-BE49-F238E27FC236}">
                <a16:creationId xmlns:a16="http://schemas.microsoft.com/office/drawing/2014/main" id="{E49AF417-3F40-10AD-CC94-F9A5F201CD20}"/>
              </a:ext>
            </a:extLst>
          </p:cNvPr>
          <p:cNvSpPr/>
          <p:nvPr/>
        </p:nvSpPr>
        <p:spPr>
          <a:xfrm rot="5400000">
            <a:off x="8671193" y="2111481"/>
            <a:ext cx="196546" cy="2748554"/>
          </a:xfrm>
          <a:prstGeom prst="rightBrace">
            <a:avLst>
              <a:gd name="adj1" fmla="val 68333"/>
              <a:gd name="adj2" fmla="val 50000"/>
            </a:avLst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C5BDBDB-9397-0608-8981-1488ABBAA013}"/>
              </a:ext>
            </a:extLst>
          </p:cNvPr>
          <p:cNvSpPr txBox="1"/>
          <p:nvPr/>
        </p:nvSpPr>
        <p:spPr>
          <a:xfrm>
            <a:off x="3129533" y="3579614"/>
            <a:ext cx="147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Condition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AF0222-B98D-76BF-880A-0C7D1C3E7C17}"/>
              </a:ext>
            </a:extLst>
          </p:cNvPr>
          <p:cNvSpPr txBox="1"/>
          <p:nvPr/>
        </p:nvSpPr>
        <p:spPr>
          <a:xfrm>
            <a:off x="5224642" y="3575614"/>
            <a:ext cx="147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Valeur si true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2DCAAF8-9413-1B14-31ED-5AEB35B059C9}"/>
              </a:ext>
            </a:extLst>
          </p:cNvPr>
          <p:cNvSpPr txBox="1"/>
          <p:nvPr/>
        </p:nvSpPr>
        <p:spPr>
          <a:xfrm>
            <a:off x="8031850" y="3575198"/>
            <a:ext cx="1475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Valeur si false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EF770E2-5BE1-E4AF-6D65-4452047AC55E}"/>
              </a:ext>
            </a:extLst>
          </p:cNvPr>
          <p:cNvSpPr txBox="1"/>
          <p:nvPr/>
        </p:nvSpPr>
        <p:spPr>
          <a:xfrm>
            <a:off x="1309877" y="5427090"/>
            <a:ext cx="5114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 • Ceci est l’équivalent si on avait utilisé un </a:t>
            </a:r>
            <a:r>
              <a:rPr lang="fr-CA" dirty="0">
                <a:solidFill>
                  <a:srgbClr val="FA4098"/>
                </a:solidFill>
              </a:rPr>
              <a:t>if ... else</a:t>
            </a:r>
            <a:r>
              <a:rPr lang="fr-CA" dirty="0">
                <a:solidFill>
                  <a:srgbClr val="739CD1"/>
                </a:solidFill>
              </a:rPr>
              <a:t>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CF51E9D-C241-C0E0-6285-DBC00D93D9AF}"/>
              </a:ext>
            </a:extLst>
          </p:cNvPr>
          <p:cNvSpPr txBox="1"/>
          <p:nvPr/>
        </p:nvSpPr>
        <p:spPr>
          <a:xfrm>
            <a:off x="4721351" y="2395860"/>
            <a:ext cx="24818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FA4098"/>
                </a:solidFill>
              </a:rPr>
              <a:t>Ces symboles sont importants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879AE7B2-9ED7-AF0C-8D9C-7CD3E5951896}"/>
              </a:ext>
            </a:extLst>
          </p:cNvPr>
          <p:cNvCxnSpPr>
            <a:cxnSpLocks/>
          </p:cNvCxnSpPr>
          <p:nvPr/>
        </p:nvCxnSpPr>
        <p:spPr>
          <a:xfrm flipH="1">
            <a:off x="4675632" y="2703637"/>
            <a:ext cx="549010" cy="384459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9DA4A1B0-14E9-8D55-3F87-D9869C2E32B5}"/>
              </a:ext>
            </a:extLst>
          </p:cNvPr>
          <p:cNvCxnSpPr>
            <a:cxnSpLocks/>
          </p:cNvCxnSpPr>
          <p:nvPr/>
        </p:nvCxnSpPr>
        <p:spPr>
          <a:xfrm>
            <a:off x="6565392" y="2701696"/>
            <a:ext cx="613758" cy="399483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007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7C9F40-FC41-479B-9703-FD2B2A1A8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for</a:t>
            </a:r>
          </a:p>
          <a:p>
            <a:r>
              <a:rPr lang="fr-CA" dirty="0">
                <a:solidFill>
                  <a:srgbClr val="739CD1"/>
                </a:solidFill>
              </a:rPr>
              <a:t> Conditions</a:t>
            </a:r>
          </a:p>
          <a:p>
            <a:pPr lvl="1"/>
            <a:r>
              <a:rPr lang="fr-CA" dirty="0">
                <a:solidFill>
                  <a:srgbClr val="739CD1"/>
                </a:solidFill>
              </a:rPr>
              <a:t> switch</a:t>
            </a:r>
          </a:p>
          <a:p>
            <a:pPr lvl="1"/>
            <a:r>
              <a:rPr lang="fr-CA" dirty="0">
                <a:solidFill>
                  <a:srgbClr val="739CD1"/>
                </a:solidFill>
              </a:rPr>
              <a:t> Condition ternaire</a:t>
            </a:r>
          </a:p>
          <a:p>
            <a:r>
              <a:rPr lang="fr-CA" dirty="0">
                <a:solidFill>
                  <a:srgbClr val="7385D1"/>
                </a:solidFill>
              </a:rPr>
              <a:t> Création d’éléments HTML</a:t>
            </a:r>
          </a:p>
          <a:p>
            <a:pPr lvl="1"/>
            <a:r>
              <a:rPr lang="fr-CA" dirty="0">
                <a:solidFill>
                  <a:srgbClr val="7385D1"/>
                </a:solidFill>
              </a:rPr>
              <a:t> Créer un élément</a:t>
            </a:r>
          </a:p>
          <a:p>
            <a:pPr lvl="1"/>
            <a:r>
              <a:rPr lang="fr-CA" dirty="0">
                <a:solidFill>
                  <a:srgbClr val="7385D1"/>
                </a:solidFill>
              </a:rPr>
              <a:t> Ajouter l’élément dans le DOM (Dans la page Web)</a:t>
            </a:r>
          </a:p>
          <a:p>
            <a:pPr lvl="1"/>
            <a:r>
              <a:rPr lang="fr-CA" dirty="0">
                <a:solidFill>
                  <a:srgbClr val="7385D1"/>
                </a:solidFill>
              </a:rPr>
              <a:t> Personnaliser l’élément</a:t>
            </a:r>
          </a:p>
          <a:p>
            <a:pPr lvl="1"/>
            <a:r>
              <a:rPr lang="fr-CA" dirty="0">
                <a:solidFill>
                  <a:srgbClr val="7385D1"/>
                </a:solidFill>
              </a:rPr>
              <a:t> Supprimer un élément HTML</a:t>
            </a:r>
          </a:p>
          <a:p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 err="1">
                <a:solidFill>
                  <a:srgbClr val="9073D1"/>
                </a:solidFill>
              </a:rPr>
              <a:t>null</a:t>
            </a:r>
            <a:r>
              <a:rPr lang="fr-CA" dirty="0">
                <a:solidFill>
                  <a:srgbClr val="9073D1"/>
                </a:solidFill>
              </a:rPr>
              <a:t> et </a:t>
            </a:r>
            <a:r>
              <a:rPr lang="fr-CA" dirty="0" err="1">
                <a:solidFill>
                  <a:srgbClr val="9073D1"/>
                </a:solidFill>
              </a:rPr>
              <a:t>undefined</a:t>
            </a:r>
            <a:endParaRPr lang="fr-CA" dirty="0">
              <a:solidFill>
                <a:srgbClr val="9073D1"/>
              </a:solidFill>
            </a:endParaRPr>
          </a:p>
          <a:p>
            <a:pPr lvl="1"/>
            <a:r>
              <a:rPr lang="fr-CA" dirty="0">
                <a:solidFill>
                  <a:srgbClr val="9073D1"/>
                </a:solidFill>
              </a:rPr>
              <a:t> Vérifier si un élément HTML existe avant de le supprimer</a:t>
            </a:r>
          </a:p>
          <a:p>
            <a:pPr lvl="1"/>
            <a:endParaRPr lang="fr-CA" dirty="0">
              <a:solidFill>
                <a:srgbClr val="739CD1"/>
              </a:solidFill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95017CD-4398-4A31-BAF2-D2A5CB579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Menu du jour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9E9406-E6B4-481A-8643-C2BD1E5DF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780" y="357829"/>
            <a:ext cx="372636" cy="37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51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3C32FEC-14A2-FC16-7D24-E4B9CB44B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</a:t>
            </a:r>
            <a:r>
              <a:rPr lang="fr-CA" dirty="0">
                <a:solidFill>
                  <a:srgbClr val="FA4098"/>
                </a:solidFill>
              </a:rPr>
              <a:t>conditions ternaires</a:t>
            </a:r>
          </a:p>
          <a:p>
            <a:pPr lvl="1"/>
            <a:r>
              <a:rPr lang="fr-CA" dirty="0"/>
              <a:t> Autre exemple</a:t>
            </a:r>
          </a:p>
          <a:p>
            <a:pPr lvl="2"/>
            <a:r>
              <a:rPr lang="fr-CA" dirty="0"/>
              <a:t> On peut se servir d’une </a:t>
            </a:r>
            <a:r>
              <a:rPr lang="fr-CA" dirty="0">
                <a:solidFill>
                  <a:srgbClr val="FA4098"/>
                </a:solidFill>
              </a:rPr>
              <a:t>condition ternaire </a:t>
            </a:r>
            <a:r>
              <a:rPr lang="fr-CA" dirty="0"/>
              <a:t>pour </a:t>
            </a:r>
            <a:r>
              <a:rPr lang="fr-CA" dirty="0">
                <a:solidFill>
                  <a:srgbClr val="FA4098"/>
                </a:solidFill>
              </a:rPr>
              <a:t>retourner une valeur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71E3691-3A1F-76D0-6D17-3D461D0D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Conditions	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C3FF03-6B66-09DA-05B0-1A108D9AB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479" y="3611880"/>
            <a:ext cx="2826491" cy="149047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35A8DFC-31ED-4FB7-E64E-0CCC5D3333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914" y="3151781"/>
            <a:ext cx="2855049" cy="295641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8" name="Flèche : double flèche horizontale 7">
            <a:extLst>
              <a:ext uri="{FF2B5EF4-FFF2-40B4-BE49-F238E27FC236}">
                <a16:creationId xmlns:a16="http://schemas.microsoft.com/office/drawing/2014/main" id="{BADD0F94-3C65-FCDA-98B1-4D77CD61B239}"/>
              </a:ext>
            </a:extLst>
          </p:cNvPr>
          <p:cNvSpPr/>
          <p:nvPr/>
        </p:nvSpPr>
        <p:spPr>
          <a:xfrm>
            <a:off x="4865631" y="3713988"/>
            <a:ext cx="2413622" cy="1286256"/>
          </a:xfrm>
          <a:prstGeom prst="leftRight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>
                <a:solidFill>
                  <a:schemeClr val="bg1"/>
                </a:solidFill>
              </a:rPr>
              <a:t>Revient au même</a:t>
            </a:r>
          </a:p>
        </p:txBody>
      </p:sp>
    </p:spTree>
    <p:extLst>
      <p:ext uri="{BB962C8B-B14F-4D97-AF65-F5344CB8AC3E}">
        <p14:creationId xmlns:p14="http://schemas.microsoft.com/office/powerpoint/2010/main" val="2293167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4346E4-6018-610B-C753-6A199777E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 Créer un élément HTML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Étape 1</a:t>
            </a:r>
            <a:r>
              <a:rPr lang="fr-CA" dirty="0"/>
              <a:t> : Le préparer</a:t>
            </a:r>
          </a:p>
          <a:p>
            <a:pPr lvl="2"/>
            <a:r>
              <a:rPr lang="fr-CA" dirty="0"/>
              <a:t> Pour le moment, c’est un </a:t>
            </a:r>
            <a:r>
              <a:rPr lang="fr-CA" dirty="0">
                <a:solidFill>
                  <a:srgbClr val="FA4098"/>
                </a:solidFill>
              </a:rPr>
              <a:t>&lt;p&gt;&lt;/p&gt; </a:t>
            </a:r>
            <a:r>
              <a:rPr lang="fr-CA" dirty="0"/>
              <a:t>vide qui n’a pas encore été ajouté dans la page Web.</a:t>
            </a:r>
          </a:p>
          <a:p>
            <a:pPr lvl="2"/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Étape 2</a:t>
            </a:r>
            <a:r>
              <a:rPr lang="fr-CA" dirty="0"/>
              <a:t> : Le personnaliser</a:t>
            </a:r>
          </a:p>
          <a:p>
            <a:pPr lvl="2"/>
            <a:r>
              <a:rPr lang="fr-CA" dirty="0"/>
              <a:t> On peut lui ajouter du texte, des attributs, des classes, etc.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Étape 3</a:t>
            </a:r>
            <a:r>
              <a:rPr lang="fr-CA" dirty="0"/>
              <a:t> : L’ajouter dans la page Web</a:t>
            </a:r>
          </a:p>
          <a:p>
            <a:pPr lvl="2"/>
            <a:r>
              <a:rPr lang="fr-CA" dirty="0"/>
              <a:t> Pour cela, il faut le « glisser dans un </a:t>
            </a:r>
            <a:r>
              <a:rPr lang="fr-CA" dirty="0">
                <a:solidFill>
                  <a:srgbClr val="FA4098"/>
                </a:solidFill>
              </a:rPr>
              <a:t>élément parent</a:t>
            </a:r>
            <a:r>
              <a:rPr lang="fr-CA" dirty="0"/>
              <a:t> de notre choix ».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6ADBE6E-26F3-713F-A257-50FFB4506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Création d’éléments HTML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E2BCCAB-8B5A-11DE-900C-7B6F0077C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038" y="2487136"/>
            <a:ext cx="4601923" cy="371248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CDFA0B2E-BB9E-A870-DE69-DD6EACDC2455}"/>
              </a:ext>
            </a:extLst>
          </p:cNvPr>
          <p:cNvSpPr txBox="1"/>
          <p:nvPr/>
        </p:nvSpPr>
        <p:spPr>
          <a:xfrm>
            <a:off x="8668512" y="2971819"/>
            <a:ext cx="2749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7385D1"/>
                </a:solidFill>
              </a:rPr>
              <a:t>Ici il faut mettre le </a:t>
            </a:r>
            <a:r>
              <a:rPr lang="fr-CA" sz="1400" b="1" dirty="0">
                <a:solidFill>
                  <a:srgbClr val="7385D1"/>
                </a:solidFill>
              </a:rPr>
              <a:t>type d’élément</a:t>
            </a:r>
            <a:r>
              <a:rPr lang="fr-CA" sz="1400" dirty="0">
                <a:solidFill>
                  <a:srgbClr val="7385D1"/>
                </a:solidFill>
              </a:rPr>
              <a:t> : </a:t>
            </a:r>
            <a:r>
              <a:rPr lang="fr-CA" sz="1400" dirty="0">
                <a:solidFill>
                  <a:srgbClr val="FA4098"/>
                </a:solidFill>
              </a:rPr>
              <a:t>"p"</a:t>
            </a:r>
            <a:r>
              <a:rPr lang="fr-CA" sz="1400" dirty="0">
                <a:solidFill>
                  <a:srgbClr val="7385D1"/>
                </a:solidFill>
              </a:rPr>
              <a:t>,</a:t>
            </a:r>
            <a:r>
              <a:rPr lang="fr-CA" sz="1400" dirty="0">
                <a:solidFill>
                  <a:srgbClr val="FA4098"/>
                </a:solidFill>
              </a:rPr>
              <a:t> "img"</a:t>
            </a:r>
            <a:r>
              <a:rPr lang="fr-CA" sz="1400" dirty="0">
                <a:solidFill>
                  <a:srgbClr val="7385D1"/>
                </a:solidFill>
              </a:rPr>
              <a:t>,</a:t>
            </a:r>
            <a:r>
              <a:rPr lang="fr-CA" sz="1400" dirty="0">
                <a:solidFill>
                  <a:srgbClr val="FA4098"/>
                </a:solidFill>
              </a:rPr>
              <a:t> "div"</a:t>
            </a:r>
            <a:r>
              <a:rPr lang="fr-CA" sz="1400" dirty="0">
                <a:solidFill>
                  <a:srgbClr val="7385D1"/>
                </a:solidFill>
              </a:rPr>
              <a:t>, etc...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3DFE7705-F1E5-D3CD-014C-926298C91A8B}"/>
              </a:ext>
            </a:extLst>
          </p:cNvPr>
          <p:cNvCxnSpPr>
            <a:cxnSpLocks/>
            <a:stCxn id="16" idx="1"/>
          </p:cNvCxnSpPr>
          <p:nvPr/>
        </p:nvCxnSpPr>
        <p:spPr>
          <a:xfrm flipH="1" flipV="1">
            <a:off x="8046720" y="2812343"/>
            <a:ext cx="621792" cy="421086"/>
          </a:xfrm>
          <a:prstGeom prst="straightConnector1">
            <a:avLst/>
          </a:prstGeom>
          <a:ln w="3810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ccolade fermante 21">
            <a:extLst>
              <a:ext uri="{FF2B5EF4-FFF2-40B4-BE49-F238E27FC236}">
                <a16:creationId xmlns:a16="http://schemas.microsoft.com/office/drawing/2014/main" id="{B983B395-DF36-9473-86D2-FB5C70E58EC3}"/>
              </a:ext>
            </a:extLst>
          </p:cNvPr>
          <p:cNvSpPr/>
          <p:nvPr/>
        </p:nvSpPr>
        <p:spPr>
          <a:xfrm rot="5400000">
            <a:off x="4739273" y="4514922"/>
            <a:ext cx="196546" cy="3809259"/>
          </a:xfrm>
          <a:prstGeom prst="rightBrace">
            <a:avLst>
              <a:gd name="adj1" fmla="val 68333"/>
              <a:gd name="adj2" fmla="val 50000"/>
            </a:avLst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6D690BFB-E6A6-5C86-B02D-87359465E8A0}"/>
              </a:ext>
            </a:extLst>
          </p:cNvPr>
          <p:cNvSpPr txBox="1"/>
          <p:nvPr/>
        </p:nvSpPr>
        <p:spPr>
          <a:xfrm>
            <a:off x="4143611" y="6470975"/>
            <a:ext cx="14907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FA4098"/>
                </a:solidFill>
              </a:rPr>
              <a:t>Élément parent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5163BAE-B537-E1FC-5E1E-B258DB55A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457" y="3981292"/>
            <a:ext cx="7049484" cy="943107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87D3E4E-78AA-33DC-88E6-78158A7B8B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1" y="5852017"/>
            <a:ext cx="6687483" cy="39058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9185784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F3972D6C-264E-E070-6619-365772CE15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5173" y="4814898"/>
            <a:ext cx="8589573" cy="129147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4346E4-6018-610B-C753-6A199777E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Créer un élément HTML</a:t>
            </a:r>
          </a:p>
          <a:p>
            <a:pPr lvl="1"/>
            <a:r>
              <a:rPr lang="fr-CA" dirty="0"/>
              <a:t> Pour récapituler :</a:t>
            </a:r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6ADBE6E-26F3-713F-A257-50FFB4506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Création d’éléments HTML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472A8C04-5349-3685-2044-B435FA8F36B6}"/>
              </a:ext>
            </a:extLst>
          </p:cNvPr>
          <p:cNvCxnSpPr/>
          <p:nvPr/>
        </p:nvCxnSpPr>
        <p:spPr>
          <a:xfrm>
            <a:off x="2394947" y="5481093"/>
            <a:ext cx="914400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97ACFEB2-B292-712E-3AF8-38A1440A445F}"/>
              </a:ext>
            </a:extLst>
          </p:cNvPr>
          <p:cNvSpPr txBox="1"/>
          <p:nvPr/>
        </p:nvSpPr>
        <p:spPr>
          <a:xfrm>
            <a:off x="1218278" y="5296427"/>
            <a:ext cx="1344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 err="1">
                <a:solidFill>
                  <a:srgbClr val="FA4098"/>
                </a:solidFill>
              </a:rPr>
              <a:t>Tada</a:t>
            </a:r>
            <a:r>
              <a:rPr lang="fr-CA" dirty="0">
                <a:solidFill>
                  <a:srgbClr val="FA4098"/>
                </a:solidFill>
              </a:rPr>
              <a:t> ! </a:t>
            </a:r>
            <a:r>
              <a:rPr lang="en-CA" dirty="0">
                <a:solidFill>
                  <a:srgbClr val="FA4098"/>
                </a:solidFill>
              </a:rPr>
              <a:t>🥱</a:t>
            </a:r>
            <a:endParaRPr lang="fr-CA" dirty="0">
              <a:solidFill>
                <a:srgbClr val="FA4098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26457CE-09BC-E852-8A23-5BC9B33F72B5}"/>
              </a:ext>
            </a:extLst>
          </p:cNvPr>
          <p:cNvSpPr txBox="1"/>
          <p:nvPr/>
        </p:nvSpPr>
        <p:spPr>
          <a:xfrm>
            <a:off x="1063894" y="4266745"/>
            <a:ext cx="1807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Élément parent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49C48DC3-ABF3-9239-0A6A-7091C7D39D43}"/>
              </a:ext>
            </a:extLst>
          </p:cNvPr>
          <p:cNvCxnSpPr>
            <a:cxnSpLocks/>
          </p:cNvCxnSpPr>
          <p:nvPr/>
        </p:nvCxnSpPr>
        <p:spPr>
          <a:xfrm>
            <a:off x="2359435" y="4602480"/>
            <a:ext cx="682752" cy="399932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51D90099-399B-2545-77AB-3F0958CAF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319" y="2096465"/>
            <a:ext cx="6173760" cy="250601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995549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4346E4-6018-610B-C753-6A199777E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Créer un élément HTML</a:t>
            </a:r>
          </a:p>
          <a:p>
            <a:pPr lvl="1"/>
            <a:r>
              <a:rPr lang="fr-CA" dirty="0"/>
              <a:t> Exemple pour créer un élément </a:t>
            </a:r>
            <a:r>
              <a:rPr lang="fr-CA" dirty="0">
                <a:solidFill>
                  <a:srgbClr val="FA4098"/>
                </a:solidFill>
              </a:rPr>
              <a:t>&lt;img&gt;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6ADBE6E-26F3-713F-A257-50FFB4506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Création d’éléments HTML</a:t>
            </a:r>
          </a:p>
        </p:txBody>
      </p:sp>
      <p:sp>
        <p:nvSpPr>
          <p:cNvPr id="8" name="Flèche : bas 7">
            <a:extLst>
              <a:ext uri="{FF2B5EF4-FFF2-40B4-BE49-F238E27FC236}">
                <a16:creationId xmlns:a16="http://schemas.microsoft.com/office/drawing/2014/main" id="{5E058919-DAEF-8FB8-B257-B9C9CD9CEC8F}"/>
              </a:ext>
            </a:extLst>
          </p:cNvPr>
          <p:cNvSpPr/>
          <p:nvPr/>
        </p:nvSpPr>
        <p:spPr>
          <a:xfrm>
            <a:off x="5713198" y="4552905"/>
            <a:ext cx="762000" cy="463296"/>
          </a:xfrm>
          <a:prstGeom prst="down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F9375B9-1E78-2D5C-0049-34222CB33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956" y="2266112"/>
            <a:ext cx="6506483" cy="207674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40E5034-CECB-E745-2025-542CFF280D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839" y="5226254"/>
            <a:ext cx="8722321" cy="133918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12929266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FEBC2137-CB8E-1E8E-E49E-C29D00EA1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2296" y="3292776"/>
            <a:ext cx="4385795" cy="1644673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4346E4-6018-610B-C753-6A199777E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Créer un élément HTML</a:t>
            </a:r>
          </a:p>
          <a:p>
            <a:pPr lvl="1"/>
            <a:r>
              <a:rPr lang="fr-CA" dirty="0"/>
              <a:t> Précision pour la fonction </a:t>
            </a:r>
            <a:r>
              <a:rPr lang="fr-CA" dirty="0" err="1">
                <a:solidFill>
                  <a:srgbClr val="FA4098"/>
                </a:solidFill>
              </a:rPr>
              <a:t>appendChild</a:t>
            </a:r>
            <a:r>
              <a:rPr lang="fr-CA" dirty="0">
                <a:solidFill>
                  <a:srgbClr val="FA4098"/>
                </a:solidFill>
              </a:rPr>
              <a:t>()</a:t>
            </a:r>
          </a:p>
          <a:p>
            <a:pPr lvl="2"/>
            <a:r>
              <a:rPr lang="fr-CA" dirty="0"/>
              <a:t> </a:t>
            </a:r>
            <a:r>
              <a:rPr lang="fr-CA" dirty="0" err="1">
                <a:solidFill>
                  <a:srgbClr val="FA4098"/>
                </a:solidFill>
              </a:rPr>
              <a:t>appendChild</a:t>
            </a:r>
            <a:r>
              <a:rPr lang="fr-CA" dirty="0">
                <a:solidFill>
                  <a:srgbClr val="FA4098"/>
                </a:solidFill>
              </a:rPr>
              <a:t>()</a:t>
            </a:r>
            <a:r>
              <a:rPr lang="fr-CA" dirty="0"/>
              <a:t> permet d’</a:t>
            </a:r>
            <a:r>
              <a:rPr lang="fr-CA" b="1" dirty="0"/>
              <a:t>ajouter le nouvel élément </a:t>
            </a:r>
            <a:r>
              <a:rPr lang="fr-CA" u="sng" dirty="0"/>
              <a:t>à la fin</a:t>
            </a:r>
            <a:r>
              <a:rPr lang="fr-CA" dirty="0"/>
              <a:t> de l’</a:t>
            </a:r>
            <a:r>
              <a:rPr lang="fr-CA" dirty="0">
                <a:solidFill>
                  <a:srgbClr val="FA4098"/>
                </a:solidFill>
              </a:rPr>
              <a:t>élément parent </a:t>
            </a:r>
            <a:r>
              <a:rPr lang="fr-CA" dirty="0"/>
              <a:t>choisi.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66ADBE6E-26F3-713F-A257-50FFB4506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Création d’éléments HTML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3BEDF0-731D-0FB7-1868-AEE4BD8FBDD1}"/>
              </a:ext>
            </a:extLst>
          </p:cNvPr>
          <p:cNvSpPr/>
          <p:nvPr/>
        </p:nvSpPr>
        <p:spPr>
          <a:xfrm>
            <a:off x="7984574" y="4407629"/>
            <a:ext cx="3133804" cy="22159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9A56D1F-CB1B-39BC-3549-5C1E09024E25}"/>
              </a:ext>
            </a:extLst>
          </p:cNvPr>
          <p:cNvSpPr txBox="1"/>
          <p:nvPr/>
        </p:nvSpPr>
        <p:spPr>
          <a:xfrm>
            <a:off x="821966" y="5416904"/>
            <a:ext cx="10625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Il y avait déjà </a:t>
            </a:r>
            <a:r>
              <a:rPr lang="fr-CA" u="sng" dirty="0">
                <a:solidFill>
                  <a:srgbClr val="7385D1"/>
                </a:solidFill>
              </a:rPr>
              <a:t>trois éléments</a:t>
            </a:r>
            <a:r>
              <a:rPr lang="fr-CA" dirty="0">
                <a:solidFill>
                  <a:srgbClr val="7385D1"/>
                </a:solidFill>
              </a:rPr>
              <a:t> dans </a:t>
            </a:r>
            <a:r>
              <a:rPr lang="fr-CA" dirty="0">
                <a:solidFill>
                  <a:srgbClr val="FA4098"/>
                </a:solidFill>
              </a:rPr>
              <a:t>.animaux</a:t>
            </a:r>
            <a:r>
              <a:rPr lang="fr-CA" dirty="0">
                <a:solidFill>
                  <a:srgbClr val="7385D1"/>
                </a:solidFill>
              </a:rPr>
              <a:t>. Le nouvel élément (</a:t>
            </a:r>
            <a:r>
              <a:rPr lang="fr-CA" dirty="0">
                <a:solidFill>
                  <a:srgbClr val="FA4098"/>
                </a:solidFill>
              </a:rPr>
              <a:t>.animal4</a:t>
            </a:r>
            <a:r>
              <a:rPr lang="fr-CA" dirty="0">
                <a:solidFill>
                  <a:srgbClr val="7385D1"/>
                </a:solidFill>
              </a:rPr>
              <a:t>) a été ajouté en-dessous de ceux-ci.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E9B05D-42D7-9CCF-65F4-4BBE700F4A13}"/>
              </a:ext>
            </a:extLst>
          </p:cNvPr>
          <p:cNvSpPr txBox="1"/>
          <p:nvPr/>
        </p:nvSpPr>
        <p:spPr>
          <a:xfrm>
            <a:off x="0" y="6573908"/>
            <a:ext cx="990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200" dirty="0">
                <a:solidFill>
                  <a:srgbClr val="7385D1"/>
                </a:solidFill>
              </a:rPr>
              <a:t>Il existe d’autres méthodes que </a:t>
            </a:r>
            <a:r>
              <a:rPr lang="fr-CA" sz="1200" dirty="0" err="1">
                <a:solidFill>
                  <a:srgbClr val="FA4098"/>
                </a:solidFill>
              </a:rPr>
              <a:t>appendChild</a:t>
            </a:r>
            <a:r>
              <a:rPr lang="fr-CA" sz="1200" dirty="0">
                <a:solidFill>
                  <a:srgbClr val="FA4098"/>
                </a:solidFill>
              </a:rPr>
              <a:t>()</a:t>
            </a:r>
            <a:r>
              <a:rPr lang="fr-CA" sz="1200" dirty="0">
                <a:solidFill>
                  <a:srgbClr val="7385D1"/>
                </a:solidFill>
              </a:rPr>
              <a:t> pour ajouter un élément HTML dans la page Web, mais nous nous contenterons de celle-ci.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856F41-EA00-23F7-99C2-3F81FDF625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31" y="3051186"/>
            <a:ext cx="5696395" cy="1644673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DE8396D-D1DB-566D-0F52-3684435C68B9}"/>
              </a:ext>
            </a:extLst>
          </p:cNvPr>
          <p:cNvCxnSpPr>
            <a:cxnSpLocks/>
          </p:cNvCxnSpPr>
          <p:nvPr/>
        </p:nvCxnSpPr>
        <p:spPr>
          <a:xfrm>
            <a:off x="5938752" y="4529017"/>
            <a:ext cx="1973856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1104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8BCD07B-E4E2-D26D-1BC7-AA7B6780BE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Supprimer un élément HTML</a:t>
            </a:r>
          </a:p>
          <a:p>
            <a:pPr lvl="1"/>
            <a:r>
              <a:rPr lang="fr-CA" dirty="0"/>
              <a:t> On peut aussi </a:t>
            </a:r>
            <a:r>
              <a:rPr lang="fr-CA" dirty="0">
                <a:solidFill>
                  <a:srgbClr val="FA4098"/>
                </a:solidFill>
              </a:rPr>
              <a:t>supprimer</a:t>
            </a:r>
            <a:r>
              <a:rPr lang="fr-CA" dirty="0"/>
              <a:t> des éléments HTML</a:t>
            </a:r>
          </a:p>
          <a:p>
            <a:pPr lvl="2"/>
            <a:r>
              <a:rPr lang="fr-CA" dirty="0"/>
              <a:t> Il suffit de trouver l’élément HTML avec </a:t>
            </a:r>
            <a:r>
              <a:rPr lang="fr-CA" dirty="0" err="1">
                <a:solidFill>
                  <a:srgbClr val="FA4098"/>
                </a:solidFill>
              </a:rPr>
              <a:t>querySelector</a:t>
            </a:r>
            <a:r>
              <a:rPr lang="fr-CA" dirty="0"/>
              <a:t> et d’utiliser la fonction </a:t>
            </a:r>
            <a:r>
              <a:rPr lang="fr-CA" dirty="0">
                <a:solidFill>
                  <a:srgbClr val="FA4098"/>
                </a:solidFill>
              </a:rPr>
              <a:t>.remove()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L’élément HTML sera alors </a:t>
            </a:r>
            <a:r>
              <a:rPr lang="fr-CA" b="1" dirty="0"/>
              <a:t>retiré de la page Web</a:t>
            </a:r>
            <a:r>
              <a:rPr lang="fr-CA" dirty="0"/>
              <a:t>. (Donc du </a:t>
            </a:r>
            <a:r>
              <a:rPr lang="fr-CA" dirty="0">
                <a:solidFill>
                  <a:srgbClr val="FA4098"/>
                </a:solidFill>
              </a:rPr>
              <a:t>DOM</a:t>
            </a:r>
            <a:r>
              <a:rPr lang="fr-CA" dirty="0"/>
              <a:t>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1F83507-4141-937A-0918-EFEF6AF6B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Création d’éléments HTML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7D9E988-2602-4B2E-B9ED-975AE47EB2F3}"/>
              </a:ext>
            </a:extLst>
          </p:cNvPr>
          <p:cNvSpPr txBox="1"/>
          <p:nvPr/>
        </p:nvSpPr>
        <p:spPr>
          <a:xfrm>
            <a:off x="3254090" y="3598663"/>
            <a:ext cx="5680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7385D1"/>
                </a:solidFill>
              </a:rPr>
              <a:t>Par exemple, je supprime l’élément avec la classe </a:t>
            </a:r>
            <a:r>
              <a:rPr lang="fr-CA" sz="1600" dirty="0">
                <a:solidFill>
                  <a:srgbClr val="FA4098"/>
                </a:solidFill>
              </a:rPr>
              <a:t>.</a:t>
            </a:r>
            <a:r>
              <a:rPr lang="fr-CA" sz="1600" dirty="0" err="1">
                <a:solidFill>
                  <a:srgbClr val="FA4098"/>
                </a:solidFill>
              </a:rPr>
              <a:t>mario</a:t>
            </a:r>
            <a:endParaRPr lang="fr-CA" sz="1600" dirty="0">
              <a:solidFill>
                <a:srgbClr val="FA4098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C73E784-A49E-6B07-D083-F1CE908F4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757" y="4406920"/>
            <a:ext cx="5292885" cy="94328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20C243C6-DFFB-1403-80E2-BF8E29CE6051}"/>
              </a:ext>
            </a:extLst>
          </p:cNvPr>
          <p:cNvSpPr txBox="1"/>
          <p:nvPr/>
        </p:nvSpPr>
        <p:spPr>
          <a:xfrm>
            <a:off x="1037567" y="5411218"/>
            <a:ext cx="10113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7385D1"/>
                </a:solidFill>
              </a:rPr>
              <a:t>Par exemple, j’obtiens un tableau avec tous les éléments qui possèdent la classe </a:t>
            </a:r>
            <a:r>
              <a:rPr lang="fr-CA" sz="1600" dirty="0">
                <a:solidFill>
                  <a:srgbClr val="FA4098"/>
                </a:solidFill>
              </a:rPr>
              <a:t>.animal</a:t>
            </a:r>
            <a:r>
              <a:rPr lang="fr-CA" sz="1600" dirty="0">
                <a:solidFill>
                  <a:srgbClr val="7385D1"/>
                </a:solidFill>
              </a:rPr>
              <a:t>, puis je supprime celui à l’</a:t>
            </a:r>
            <a:r>
              <a:rPr lang="fr-CA" sz="1600" dirty="0">
                <a:solidFill>
                  <a:srgbClr val="FA4098"/>
                </a:solidFill>
              </a:rPr>
              <a:t>index 3 </a:t>
            </a:r>
            <a:r>
              <a:rPr lang="fr-CA" sz="1600" dirty="0">
                <a:solidFill>
                  <a:srgbClr val="7385D1"/>
                </a:solidFill>
              </a:rPr>
              <a:t>dans le tableau. (Donc le 4</a:t>
            </a:r>
            <a:r>
              <a:rPr lang="fr-CA" sz="1600" baseline="30000" dirty="0">
                <a:solidFill>
                  <a:srgbClr val="7385D1"/>
                </a:solidFill>
              </a:rPr>
              <a:t>e</a:t>
            </a:r>
            <a:r>
              <a:rPr lang="fr-CA" sz="1600" dirty="0">
                <a:solidFill>
                  <a:srgbClr val="7385D1"/>
                </a:solidFill>
              </a:rPr>
              <a:t> dans la page Web) Attention de ne pas oublier de supprimer l’élément du tableau avec </a:t>
            </a:r>
            <a:r>
              <a:rPr lang="fr-CA" sz="1600" dirty="0" err="1">
                <a:solidFill>
                  <a:srgbClr val="FA4098"/>
                </a:solidFill>
              </a:rPr>
              <a:t>splice</a:t>
            </a:r>
            <a:r>
              <a:rPr lang="fr-CA" sz="1600" dirty="0">
                <a:solidFill>
                  <a:srgbClr val="FA4098"/>
                </a:solidFill>
              </a:rPr>
              <a:t>()</a:t>
            </a:r>
            <a:r>
              <a:rPr lang="fr-CA" sz="1600" dirty="0">
                <a:solidFill>
                  <a:srgbClr val="7385D1"/>
                </a:solidFill>
              </a:rPr>
              <a:t> ensuite ! On ne veut pas garder un élément HTML « zombie </a:t>
            </a:r>
            <a:r>
              <a:rPr lang="en-CA" sz="1600" dirty="0">
                <a:solidFill>
                  <a:srgbClr val="7385D1"/>
                </a:solidFill>
              </a:rPr>
              <a:t>🧟‍♂️ </a:t>
            </a:r>
            <a:r>
              <a:rPr lang="fr-CA" sz="1600" dirty="0">
                <a:solidFill>
                  <a:srgbClr val="7385D1"/>
                </a:solidFill>
              </a:rPr>
              <a:t>» dans notre tableau.</a:t>
            </a:r>
            <a:endParaRPr lang="fr-CA" sz="1600" dirty="0">
              <a:solidFill>
                <a:srgbClr val="FA4098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C3592C-8D16-A15D-8238-7A64BD3A29B9}"/>
              </a:ext>
            </a:extLst>
          </p:cNvPr>
          <p:cNvSpPr/>
          <p:nvPr/>
        </p:nvSpPr>
        <p:spPr>
          <a:xfrm>
            <a:off x="3566160" y="4748784"/>
            <a:ext cx="2237231" cy="499872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CEA0E69-1489-E04D-979B-8B095BFD5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7757" y="2879558"/>
            <a:ext cx="5382376" cy="64779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560B1A-3E18-2405-80AD-439A2DD6E366}"/>
              </a:ext>
            </a:extLst>
          </p:cNvPr>
          <p:cNvSpPr/>
          <p:nvPr/>
        </p:nvSpPr>
        <p:spPr>
          <a:xfrm>
            <a:off x="3509802" y="3224313"/>
            <a:ext cx="1967720" cy="231321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3" name="Image 12" descr="Une image contenant dessin humoristique, jouet, sourire, Visage humain&#10;&#10;Description générée automatiquement">
            <a:extLst>
              <a:ext uri="{FF2B5EF4-FFF2-40B4-BE49-F238E27FC236}">
                <a16:creationId xmlns:a16="http://schemas.microsoft.com/office/drawing/2014/main" id="{64409AD7-4703-81BE-D6CF-5848B67758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288" y="2516819"/>
            <a:ext cx="1731542" cy="182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3634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A053DFED-ED43-D524-D2AA-0A3927B62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variables « vides »</a:t>
            </a:r>
          </a:p>
          <a:p>
            <a:pPr lvl="1"/>
            <a:r>
              <a:rPr lang="fr-CA" dirty="0"/>
              <a:t> Lorsqu’une variable est déclarée, mais qu’aucune valeur ne lui est affectée, elle est « </a:t>
            </a:r>
            <a:r>
              <a:rPr lang="fr-CA" dirty="0" err="1">
                <a:solidFill>
                  <a:srgbClr val="FA4098"/>
                </a:solidFill>
              </a:rPr>
              <a:t>undefined</a:t>
            </a:r>
            <a:r>
              <a:rPr lang="fr-CA" dirty="0"/>
              <a:t> »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8E62359-6A03-04BB-F98B-FD7B70927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null</a:t>
            </a:r>
            <a:r>
              <a:rPr lang="fr-CA" dirty="0"/>
              <a:t> et </a:t>
            </a:r>
            <a:r>
              <a:rPr lang="fr-CA" dirty="0" err="1"/>
              <a:t>undefined</a:t>
            </a:r>
            <a:endParaRPr lang="fr-CA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FE352FF-7530-A70C-6B9F-9BAC5E6E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637" y="2434258"/>
            <a:ext cx="1733792" cy="1457528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EC12AAA-CD2A-6450-083F-484EFDA2A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492" y="2434258"/>
            <a:ext cx="1629002" cy="141942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7529F07-FBAC-6E2D-1FB8-69BB5DF89347}"/>
              </a:ext>
            </a:extLst>
          </p:cNvPr>
          <p:cNvSpPr/>
          <p:nvPr/>
        </p:nvSpPr>
        <p:spPr>
          <a:xfrm>
            <a:off x="2360881" y="3527428"/>
            <a:ext cx="1615321" cy="326253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46CC64C-A807-5F66-A1BC-ED7912477AB2}"/>
              </a:ext>
            </a:extLst>
          </p:cNvPr>
          <p:cNvSpPr txBox="1"/>
          <p:nvPr/>
        </p:nvSpPr>
        <p:spPr>
          <a:xfrm>
            <a:off x="1359967" y="4035471"/>
            <a:ext cx="395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Comme on n’a mis aucune valeur dans la variable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9073D1"/>
                </a:solidFill>
              </a:rPr>
              <a:t>, elle est </a:t>
            </a:r>
            <a:r>
              <a:rPr lang="fr-CA" dirty="0" err="1">
                <a:solidFill>
                  <a:srgbClr val="FA4098"/>
                </a:solidFill>
              </a:rPr>
              <a:t>undefined</a:t>
            </a:r>
            <a:r>
              <a:rPr lang="fr-CA" dirty="0">
                <a:solidFill>
                  <a:srgbClr val="9073D1"/>
                </a:solidFill>
              </a:rPr>
              <a:t>.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AB1DCE39-EA41-13FD-9F7A-D3CFAE1A1288}"/>
              </a:ext>
            </a:extLst>
          </p:cNvPr>
          <p:cNvCxnSpPr/>
          <p:nvPr/>
        </p:nvCxnSpPr>
        <p:spPr>
          <a:xfrm flipH="1">
            <a:off x="3886200" y="3664974"/>
            <a:ext cx="612058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5EE7BE1-6ECC-AFBA-56D7-5702C98B9B0E}"/>
              </a:ext>
            </a:extLst>
          </p:cNvPr>
          <p:cNvSpPr/>
          <p:nvPr/>
        </p:nvSpPr>
        <p:spPr>
          <a:xfrm>
            <a:off x="7655454" y="3501847"/>
            <a:ext cx="1554913" cy="326253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F606F997-5CA9-5BA6-9707-1CCCEC7E6B4F}"/>
              </a:ext>
            </a:extLst>
          </p:cNvPr>
          <p:cNvCxnSpPr>
            <a:cxnSpLocks/>
          </p:cNvCxnSpPr>
          <p:nvPr/>
        </p:nvCxnSpPr>
        <p:spPr>
          <a:xfrm>
            <a:off x="7152086" y="3677265"/>
            <a:ext cx="599767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73D80822-694F-C514-E46F-F807202B247B}"/>
              </a:ext>
            </a:extLst>
          </p:cNvPr>
          <p:cNvSpPr txBox="1"/>
          <p:nvPr/>
        </p:nvSpPr>
        <p:spPr>
          <a:xfrm>
            <a:off x="6615967" y="4029099"/>
            <a:ext cx="395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On a mis une valeur dans la variable </a:t>
            </a:r>
            <a:r>
              <a:rPr lang="fr-CA" dirty="0">
                <a:solidFill>
                  <a:srgbClr val="FA4098"/>
                </a:solidFill>
              </a:rPr>
              <a:t>y</a:t>
            </a:r>
            <a:r>
              <a:rPr lang="fr-CA" dirty="0">
                <a:solidFill>
                  <a:srgbClr val="9073D1"/>
                </a:solidFill>
              </a:rPr>
              <a:t>, elle </a:t>
            </a:r>
            <a:r>
              <a:rPr lang="fr-CA" b="1" dirty="0">
                <a:solidFill>
                  <a:srgbClr val="9073D1"/>
                </a:solidFill>
              </a:rPr>
              <a:t>n</a:t>
            </a:r>
            <a:r>
              <a:rPr lang="fr-CA" dirty="0">
                <a:solidFill>
                  <a:srgbClr val="9073D1"/>
                </a:solidFill>
              </a:rPr>
              <a:t>’est </a:t>
            </a:r>
            <a:r>
              <a:rPr lang="fr-CA" b="1" dirty="0">
                <a:solidFill>
                  <a:srgbClr val="9073D1"/>
                </a:solidFill>
              </a:rPr>
              <a:t>pas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 err="1">
                <a:solidFill>
                  <a:srgbClr val="FA4098"/>
                </a:solidFill>
              </a:rPr>
              <a:t>undefined</a:t>
            </a:r>
            <a:r>
              <a:rPr lang="fr-CA" dirty="0">
                <a:solidFill>
                  <a:srgbClr val="9073D1"/>
                </a:solidFill>
              </a:rPr>
              <a:t>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38572C9-DD54-5A54-3126-8AD036B6EA55}"/>
              </a:ext>
            </a:extLst>
          </p:cNvPr>
          <p:cNvSpPr txBox="1"/>
          <p:nvPr/>
        </p:nvSpPr>
        <p:spPr>
          <a:xfrm>
            <a:off x="700548" y="4813557"/>
            <a:ext cx="10891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Généralement, on n’aime pas qu’une variable soit </a:t>
            </a:r>
            <a:r>
              <a:rPr lang="fr-CA" dirty="0" err="1">
                <a:solidFill>
                  <a:srgbClr val="FA4098"/>
                </a:solidFill>
              </a:rPr>
              <a:t>undefined</a:t>
            </a:r>
            <a:r>
              <a:rPr lang="fr-CA" dirty="0">
                <a:solidFill>
                  <a:srgbClr val="9073D1"/>
                </a:solidFill>
              </a:rPr>
              <a:t>. On doit lui donner une valeur dès que possible pour éviter que cela génère des problèmes !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193219A3-1089-EA17-6D4B-7FC7ED15EA71}"/>
              </a:ext>
            </a:extLst>
          </p:cNvPr>
          <p:cNvCxnSpPr>
            <a:cxnSpLocks/>
          </p:cNvCxnSpPr>
          <p:nvPr/>
        </p:nvCxnSpPr>
        <p:spPr>
          <a:xfrm>
            <a:off x="317090" y="4741606"/>
            <a:ext cx="11547987" cy="0"/>
          </a:xfrm>
          <a:prstGeom prst="line">
            <a:avLst/>
          </a:prstGeom>
          <a:ln w="12700">
            <a:solidFill>
              <a:srgbClr val="907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age 23">
            <a:extLst>
              <a:ext uri="{FF2B5EF4-FFF2-40B4-BE49-F238E27FC236}">
                <a16:creationId xmlns:a16="http://schemas.microsoft.com/office/drawing/2014/main" id="{5081EE6D-8628-0BB8-F815-E900DEB37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454" y="5290164"/>
            <a:ext cx="1630579" cy="1416463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F65A6311-A01E-052A-D6C9-D1CDB9B2E279}"/>
              </a:ext>
            </a:extLst>
          </p:cNvPr>
          <p:cNvSpPr txBox="1"/>
          <p:nvPr/>
        </p:nvSpPr>
        <p:spPr>
          <a:xfrm>
            <a:off x="1426906" y="5621061"/>
            <a:ext cx="6142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9073D1"/>
                </a:solidFill>
              </a:rPr>
              <a:t>• Par exemple, ici, on additionne </a:t>
            </a:r>
            <a:r>
              <a:rPr lang="fr-CA" sz="1600" dirty="0">
                <a:solidFill>
                  <a:srgbClr val="FA4098"/>
                </a:solidFill>
              </a:rPr>
              <a:t>x</a:t>
            </a:r>
            <a:r>
              <a:rPr lang="fr-CA" sz="1600" dirty="0">
                <a:solidFill>
                  <a:srgbClr val="9073D1"/>
                </a:solidFill>
              </a:rPr>
              <a:t> et </a:t>
            </a:r>
            <a:r>
              <a:rPr lang="fr-CA" sz="1600" dirty="0">
                <a:solidFill>
                  <a:srgbClr val="FA4098"/>
                </a:solidFill>
              </a:rPr>
              <a:t>y</a:t>
            </a:r>
            <a:r>
              <a:rPr lang="fr-CA" sz="1600" dirty="0">
                <a:solidFill>
                  <a:srgbClr val="9073D1"/>
                </a:solidFill>
              </a:rPr>
              <a:t> alors que </a:t>
            </a:r>
            <a:r>
              <a:rPr lang="fr-CA" sz="1600" dirty="0">
                <a:solidFill>
                  <a:srgbClr val="FA4098"/>
                </a:solidFill>
              </a:rPr>
              <a:t>x</a:t>
            </a:r>
            <a:r>
              <a:rPr lang="fr-CA" sz="1600" dirty="0">
                <a:solidFill>
                  <a:srgbClr val="9073D1"/>
                </a:solidFill>
              </a:rPr>
              <a:t> est </a:t>
            </a:r>
            <a:r>
              <a:rPr lang="fr-CA" sz="1600" dirty="0" err="1">
                <a:solidFill>
                  <a:srgbClr val="FA4098"/>
                </a:solidFill>
              </a:rPr>
              <a:t>undefined</a:t>
            </a:r>
            <a:r>
              <a:rPr lang="fr-CA" sz="1600" dirty="0">
                <a:solidFill>
                  <a:srgbClr val="9073D1"/>
                </a:solidFill>
              </a:rPr>
              <a:t>.</a:t>
            </a:r>
          </a:p>
          <a:p>
            <a:r>
              <a:rPr lang="fr-CA" sz="1600" dirty="0">
                <a:solidFill>
                  <a:srgbClr val="9073D1"/>
                </a:solidFill>
              </a:rPr>
              <a:t>• On obtient </a:t>
            </a:r>
            <a:r>
              <a:rPr lang="fr-CA" sz="1600" dirty="0">
                <a:solidFill>
                  <a:srgbClr val="FA4098"/>
                </a:solidFill>
              </a:rPr>
              <a:t>NaN</a:t>
            </a:r>
            <a:r>
              <a:rPr lang="fr-CA" sz="1600" dirty="0">
                <a:solidFill>
                  <a:srgbClr val="9073D1"/>
                </a:solidFill>
              </a:rPr>
              <a:t> (</a:t>
            </a:r>
            <a:r>
              <a:rPr lang="fr-CA" sz="1600" dirty="0">
                <a:solidFill>
                  <a:srgbClr val="FA4098"/>
                </a:solidFill>
              </a:rPr>
              <a:t>N</a:t>
            </a:r>
            <a:r>
              <a:rPr lang="fr-CA" sz="1600" dirty="0">
                <a:solidFill>
                  <a:srgbClr val="9073D1"/>
                </a:solidFill>
              </a:rPr>
              <a:t>ot </a:t>
            </a:r>
            <a:r>
              <a:rPr lang="fr-CA" sz="1600" dirty="0">
                <a:solidFill>
                  <a:srgbClr val="FA4098"/>
                </a:solidFill>
              </a:rPr>
              <a:t>a</a:t>
            </a:r>
            <a:r>
              <a:rPr lang="fr-CA" sz="1600" dirty="0">
                <a:solidFill>
                  <a:srgbClr val="9073D1"/>
                </a:solidFill>
              </a:rPr>
              <a:t> </a:t>
            </a:r>
            <a:r>
              <a:rPr lang="fr-CA" sz="1600" dirty="0" err="1">
                <a:solidFill>
                  <a:srgbClr val="FA4098"/>
                </a:solidFill>
              </a:rPr>
              <a:t>N</a:t>
            </a:r>
            <a:r>
              <a:rPr lang="fr-CA" sz="1600" dirty="0" err="1">
                <a:solidFill>
                  <a:srgbClr val="9073D1"/>
                </a:solidFill>
              </a:rPr>
              <a:t>umber</a:t>
            </a:r>
            <a:r>
              <a:rPr lang="fr-CA" sz="1600" dirty="0">
                <a:solidFill>
                  <a:srgbClr val="9073D1"/>
                </a:solidFill>
              </a:rPr>
              <a:t>), qui n’était sûrement pas le résultat qu’on espérait.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28A67E0-6D2D-8906-C7B2-04435894689E}"/>
              </a:ext>
            </a:extLst>
          </p:cNvPr>
          <p:cNvSpPr/>
          <p:nvPr/>
        </p:nvSpPr>
        <p:spPr>
          <a:xfrm>
            <a:off x="8090719" y="5291508"/>
            <a:ext cx="669823" cy="27793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0A6FD3E-69D0-774E-6869-4A5E5A228B3A}"/>
              </a:ext>
            </a:extLst>
          </p:cNvPr>
          <p:cNvSpPr/>
          <p:nvPr/>
        </p:nvSpPr>
        <p:spPr>
          <a:xfrm>
            <a:off x="8068597" y="6396005"/>
            <a:ext cx="455972" cy="277935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219206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8EFDC74-99F6-0F88-94F8-907697CF64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variables « vides »</a:t>
            </a:r>
          </a:p>
          <a:p>
            <a:pPr lvl="1"/>
            <a:r>
              <a:rPr lang="fr-CA" dirty="0"/>
              <a:t> Il existe également des variables « </a:t>
            </a:r>
            <a:r>
              <a:rPr lang="fr-CA" dirty="0" err="1">
                <a:solidFill>
                  <a:srgbClr val="FA4098"/>
                </a:solidFill>
              </a:rPr>
              <a:t>null</a:t>
            </a:r>
            <a:r>
              <a:rPr lang="fr-CA" dirty="0"/>
              <a:t> ». Contrairement à une variable </a:t>
            </a:r>
            <a:r>
              <a:rPr lang="fr-CA" dirty="0" err="1">
                <a:solidFill>
                  <a:srgbClr val="FA4098"/>
                </a:solidFill>
              </a:rPr>
              <a:t>undefined</a:t>
            </a:r>
            <a:r>
              <a:rPr lang="fr-CA" dirty="0"/>
              <a:t>, lorsqu’une variable est </a:t>
            </a:r>
            <a:r>
              <a:rPr lang="fr-CA" dirty="0" err="1">
                <a:solidFill>
                  <a:srgbClr val="FA4098"/>
                </a:solidFill>
              </a:rPr>
              <a:t>null</a:t>
            </a:r>
            <a:r>
              <a:rPr lang="fr-CA" dirty="0"/>
              <a:t>, c’est généralement </a:t>
            </a:r>
            <a:r>
              <a:rPr lang="fr-CA" b="1" u="sng" dirty="0"/>
              <a:t>volontaire</a:t>
            </a:r>
            <a:r>
              <a:rPr lang="fr-CA" dirty="0"/>
              <a:t> plutôt que d’être une </a:t>
            </a:r>
            <a:r>
              <a:rPr lang="fr-CA" b="1" dirty="0"/>
              <a:t>maladresse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56688D6-7EF5-28CC-CDC8-0C27CDE51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err="1"/>
              <a:t>null</a:t>
            </a:r>
            <a:r>
              <a:rPr lang="fr-CA" dirty="0"/>
              <a:t> et </a:t>
            </a:r>
            <a:r>
              <a:rPr lang="fr-CA" dirty="0" err="1"/>
              <a:t>undefined</a:t>
            </a:r>
            <a:endParaRPr lang="fr-CA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FE69100-236C-794B-0772-E97BA2D5A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3635" y="3502825"/>
            <a:ext cx="6548990" cy="2592801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DC1C4DF-DB40-5D3D-F7B5-21BE663A5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4630" y="3269430"/>
            <a:ext cx="2829320" cy="466790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353BB08-8D81-8207-2929-F96AE8CFD292}"/>
              </a:ext>
            </a:extLst>
          </p:cNvPr>
          <p:cNvSpPr txBox="1"/>
          <p:nvPr/>
        </p:nvSpPr>
        <p:spPr>
          <a:xfrm>
            <a:off x="147484" y="3119284"/>
            <a:ext cx="4594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• Par exemple, parmi les </a:t>
            </a:r>
            <a:r>
              <a:rPr lang="fr-CA" dirty="0">
                <a:solidFill>
                  <a:srgbClr val="FA4098"/>
                </a:solidFill>
              </a:rPr>
              <a:t>variables globales</a:t>
            </a:r>
            <a:r>
              <a:rPr lang="fr-CA" dirty="0">
                <a:solidFill>
                  <a:srgbClr val="9073D1"/>
                </a:solidFill>
              </a:rPr>
              <a:t>, on a déclaré </a:t>
            </a:r>
            <a:r>
              <a:rPr lang="fr-CA" dirty="0" err="1">
                <a:solidFill>
                  <a:srgbClr val="FA4098"/>
                </a:solidFill>
              </a:rPr>
              <a:t>gPlanifJeu</a:t>
            </a:r>
            <a:r>
              <a:rPr lang="fr-CA" dirty="0">
                <a:solidFill>
                  <a:srgbClr val="9073D1"/>
                </a:solidFill>
              </a:rPr>
              <a:t>, qui servira à stocker un </a:t>
            </a:r>
            <a:r>
              <a:rPr lang="fr-CA" b="1" dirty="0">
                <a:solidFill>
                  <a:srgbClr val="9073D1"/>
                </a:solidFill>
              </a:rPr>
              <a:t>planificateur à intervalles</a:t>
            </a:r>
            <a:r>
              <a:rPr lang="fr-CA" dirty="0">
                <a:solidFill>
                  <a:srgbClr val="9073D1"/>
                </a:solidFill>
              </a:rPr>
              <a:t>. Initialement, on lui donne la valeur « </a:t>
            </a:r>
            <a:r>
              <a:rPr lang="fr-CA" dirty="0" err="1">
                <a:solidFill>
                  <a:srgbClr val="FA4098"/>
                </a:solidFill>
              </a:rPr>
              <a:t>null</a:t>
            </a:r>
            <a:r>
              <a:rPr lang="fr-CA" dirty="0">
                <a:solidFill>
                  <a:srgbClr val="9073D1"/>
                </a:solidFill>
              </a:rPr>
              <a:t> », pour indiquer clairement qu’il n’y a pas encore de </a:t>
            </a:r>
            <a:r>
              <a:rPr lang="fr-CA" b="1" dirty="0">
                <a:solidFill>
                  <a:srgbClr val="9073D1"/>
                </a:solidFill>
              </a:rPr>
              <a:t>planificateur</a:t>
            </a:r>
            <a:r>
              <a:rPr lang="fr-CA" dirty="0">
                <a:solidFill>
                  <a:srgbClr val="9073D1"/>
                </a:solidFill>
              </a:rPr>
              <a:t> stocké dans cette variable.</a:t>
            </a:r>
          </a:p>
          <a:p>
            <a:endParaRPr lang="fr-CA" dirty="0">
              <a:solidFill>
                <a:srgbClr val="9073D1"/>
              </a:solidFill>
            </a:endParaRPr>
          </a:p>
          <a:p>
            <a:r>
              <a:rPr lang="fr-CA" dirty="0">
                <a:solidFill>
                  <a:srgbClr val="9073D1"/>
                </a:solidFill>
              </a:rPr>
              <a:t>• Au moment de créer et stocker le </a:t>
            </a:r>
            <a:r>
              <a:rPr lang="fr-CA" b="1" dirty="0">
                <a:solidFill>
                  <a:srgbClr val="9073D1"/>
                </a:solidFill>
              </a:rPr>
              <a:t>planificateur</a:t>
            </a:r>
            <a:r>
              <a:rPr lang="fr-CA" dirty="0">
                <a:solidFill>
                  <a:srgbClr val="9073D1"/>
                </a:solidFill>
              </a:rPr>
              <a:t>, on pourrait commencer par vérifier que </a:t>
            </a:r>
            <a:r>
              <a:rPr lang="fr-CA" dirty="0" err="1">
                <a:solidFill>
                  <a:srgbClr val="FA4098"/>
                </a:solidFill>
              </a:rPr>
              <a:t>gPlanifJeu</a:t>
            </a:r>
            <a:r>
              <a:rPr lang="fr-CA" dirty="0">
                <a:solidFill>
                  <a:srgbClr val="9073D1"/>
                </a:solidFill>
              </a:rPr>
              <a:t> est </a:t>
            </a:r>
            <a:r>
              <a:rPr lang="fr-CA" dirty="0" err="1">
                <a:solidFill>
                  <a:srgbClr val="FA4098"/>
                </a:solidFill>
              </a:rPr>
              <a:t>null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>
                <a:solidFill>
                  <a:srgbClr val="9073D1"/>
                </a:solidFill>
              </a:rPr>
              <a:t>(donc vide) pour s’assurer de ne pas écraser un autre </a:t>
            </a:r>
            <a:r>
              <a:rPr lang="fr-CA" b="1" dirty="0">
                <a:solidFill>
                  <a:srgbClr val="9073D1"/>
                </a:solidFill>
              </a:rPr>
              <a:t>planificateur</a:t>
            </a:r>
            <a:r>
              <a:rPr lang="fr-CA" dirty="0">
                <a:solidFill>
                  <a:srgbClr val="9073D1"/>
                </a:solidFill>
              </a:rPr>
              <a:t> existant.</a:t>
            </a:r>
          </a:p>
        </p:txBody>
      </p:sp>
    </p:spTree>
    <p:extLst>
      <p:ext uri="{BB962C8B-B14F-4D97-AF65-F5344CB8AC3E}">
        <p14:creationId xmlns:p14="http://schemas.microsoft.com/office/powerpoint/2010/main" val="15372948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8EFDC74-99F6-0F88-94F8-907697CF64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Vérifier qu’un élément HTML existe avant de le supprimer</a:t>
            </a:r>
          </a:p>
          <a:p>
            <a:pPr lvl="1"/>
            <a:r>
              <a:rPr lang="fr-CA" dirty="0"/>
              <a:t> Nous avons vu comment supprimer un élément HTML d’une page Web 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Cela dit, il arrive qu’on essaye de supprimer un élément qui n’existe pas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56688D6-7EF5-28CC-CDC8-0C27CDE51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Supprimer un élément HTML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DF4857A-E55B-DD72-0D91-08107B6027FF}"/>
              </a:ext>
            </a:extLst>
          </p:cNvPr>
          <p:cNvSpPr txBox="1"/>
          <p:nvPr/>
        </p:nvSpPr>
        <p:spPr>
          <a:xfrm>
            <a:off x="3254089" y="2773358"/>
            <a:ext cx="5680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9073D1"/>
                </a:solidFill>
              </a:rPr>
              <a:t>Par exemple, je supprime l’élément avec la classe </a:t>
            </a:r>
            <a:r>
              <a:rPr lang="fr-CA" sz="1600" dirty="0">
                <a:solidFill>
                  <a:srgbClr val="FA4098"/>
                </a:solidFill>
              </a:rPr>
              <a:t>.</a:t>
            </a:r>
            <a:r>
              <a:rPr lang="fr-CA" sz="1600" dirty="0" err="1">
                <a:solidFill>
                  <a:srgbClr val="FA4098"/>
                </a:solidFill>
              </a:rPr>
              <a:t>mario</a:t>
            </a:r>
            <a:endParaRPr lang="fr-CA" sz="1600" dirty="0">
              <a:solidFill>
                <a:srgbClr val="FA4098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45F5C1F-093B-3965-0981-C6B20D220B5D}"/>
              </a:ext>
            </a:extLst>
          </p:cNvPr>
          <p:cNvSpPr txBox="1"/>
          <p:nvPr/>
        </p:nvSpPr>
        <p:spPr>
          <a:xfrm>
            <a:off x="633720" y="4238897"/>
            <a:ext cx="56802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9073D1"/>
                </a:solidFill>
              </a:rPr>
              <a:t>• Ici, on tente d’aller récupérer l’élément avec la classe </a:t>
            </a:r>
            <a:r>
              <a:rPr lang="fr-CA" sz="1600" dirty="0">
                <a:solidFill>
                  <a:srgbClr val="FA4098"/>
                </a:solidFill>
              </a:rPr>
              <a:t>.</a:t>
            </a:r>
            <a:r>
              <a:rPr lang="fr-CA" sz="1600" dirty="0" err="1">
                <a:solidFill>
                  <a:srgbClr val="FA4098"/>
                </a:solidFill>
              </a:rPr>
              <a:t>mario</a:t>
            </a:r>
            <a:r>
              <a:rPr lang="fr-CA" sz="1600" dirty="0">
                <a:solidFill>
                  <a:srgbClr val="9073D1"/>
                </a:solidFill>
              </a:rPr>
              <a:t>, mais on réalise ensuite que la variable </a:t>
            </a:r>
            <a:r>
              <a:rPr lang="fr-CA" sz="1600" dirty="0" err="1">
                <a:solidFill>
                  <a:srgbClr val="FA4098"/>
                </a:solidFill>
              </a:rPr>
              <a:t>element</a:t>
            </a:r>
            <a:r>
              <a:rPr lang="fr-CA" sz="1600" dirty="0">
                <a:solidFill>
                  <a:srgbClr val="9073D1"/>
                </a:solidFill>
              </a:rPr>
              <a:t> contient </a:t>
            </a:r>
            <a:r>
              <a:rPr lang="fr-CA" sz="1600" dirty="0" err="1">
                <a:solidFill>
                  <a:srgbClr val="FA4098"/>
                </a:solidFill>
              </a:rPr>
              <a:t>null</a:t>
            </a:r>
            <a:r>
              <a:rPr lang="fr-CA" sz="1600" dirty="0">
                <a:solidFill>
                  <a:srgbClr val="9073D1"/>
                </a:solidFill>
              </a:rPr>
              <a:t> : ça veut dire qu’</a:t>
            </a:r>
            <a:r>
              <a:rPr lang="fr-CA" sz="1600" b="1" dirty="0">
                <a:solidFill>
                  <a:srgbClr val="9073D1"/>
                </a:solidFill>
              </a:rPr>
              <a:t>aucun élément avec cette classe n’existe </a:t>
            </a:r>
            <a:r>
              <a:rPr lang="fr-CA" sz="1600" dirty="0">
                <a:solidFill>
                  <a:srgbClr val="9073D1"/>
                </a:solidFill>
              </a:rPr>
              <a:t>! (Ou qu’on a mal écrit la </a:t>
            </a:r>
            <a:r>
              <a:rPr lang="fr-CA" sz="1600" dirty="0">
                <a:solidFill>
                  <a:srgbClr val="FA4098"/>
                </a:solidFill>
              </a:rPr>
              <a:t>classe</a:t>
            </a:r>
            <a:r>
              <a:rPr lang="fr-CA" sz="1600" dirty="0">
                <a:solidFill>
                  <a:srgbClr val="9073D1"/>
                </a:solidFill>
              </a:rPr>
              <a:t>)</a:t>
            </a:r>
          </a:p>
          <a:p>
            <a:endParaRPr lang="fr-CA" sz="1600" dirty="0">
              <a:solidFill>
                <a:srgbClr val="9073D1"/>
              </a:solidFill>
            </a:endParaRPr>
          </a:p>
          <a:p>
            <a:endParaRPr lang="fr-CA" sz="1600" dirty="0">
              <a:solidFill>
                <a:srgbClr val="9073D1"/>
              </a:solidFill>
            </a:endParaRPr>
          </a:p>
          <a:p>
            <a:endParaRPr lang="fr-CA" sz="1600" dirty="0">
              <a:solidFill>
                <a:srgbClr val="9073D1"/>
              </a:solidFill>
            </a:endParaRPr>
          </a:p>
          <a:p>
            <a:r>
              <a:rPr lang="fr-CA" sz="1600" dirty="0">
                <a:solidFill>
                  <a:srgbClr val="9073D1"/>
                </a:solidFill>
              </a:rPr>
              <a:t>• Si on tente de le supprimer, cela provoque une </a:t>
            </a:r>
            <a:r>
              <a:rPr lang="fr-CA" sz="1600" dirty="0">
                <a:solidFill>
                  <a:srgbClr val="FA4098"/>
                </a:solidFill>
              </a:rPr>
              <a:t>erreur</a:t>
            </a:r>
            <a:r>
              <a:rPr lang="fr-CA" sz="1600" dirty="0">
                <a:solidFill>
                  <a:srgbClr val="9073D1"/>
                </a:solidFill>
              </a:rPr>
              <a:t>.</a:t>
            </a:r>
            <a:endParaRPr lang="fr-CA" sz="1600" dirty="0">
              <a:solidFill>
                <a:srgbClr val="FA4098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B447574-AB78-CE06-3F6F-7386E9754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5701" y="5917675"/>
            <a:ext cx="4238682" cy="631647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23B851B-D763-8DC3-270E-7ACD73A9D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812" y="2103823"/>
            <a:ext cx="5382376" cy="647790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4642708-EAFF-F5F6-845A-5BD2E1027BCD}"/>
              </a:ext>
            </a:extLst>
          </p:cNvPr>
          <p:cNvSpPr/>
          <p:nvPr/>
        </p:nvSpPr>
        <p:spPr>
          <a:xfrm>
            <a:off x="3466857" y="2448578"/>
            <a:ext cx="1967720" cy="231321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5605BF6-AB19-D7EC-6503-E8DC23AE4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6904" y="3746088"/>
            <a:ext cx="4257037" cy="1811287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5450793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8EFDC74-99F6-0F88-94F8-907697CF64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Vérifier qu’un élément HTML existe avant de le supprimer</a:t>
            </a:r>
          </a:p>
          <a:p>
            <a:pPr lvl="1"/>
            <a:r>
              <a:rPr lang="fr-CA" dirty="0"/>
              <a:t> Pour éviter ce problème, lorsqu’on n’est pas sûr qu’un élément existe, on peut le supprimer comme ceci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56688D6-7EF5-28CC-CDC8-0C27CDE51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Supprimer un élément HTML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E71E30E-F405-01EA-412B-D274EBE5AB7C}"/>
              </a:ext>
            </a:extLst>
          </p:cNvPr>
          <p:cNvSpPr txBox="1"/>
          <p:nvPr/>
        </p:nvSpPr>
        <p:spPr>
          <a:xfrm>
            <a:off x="413980" y="3928793"/>
            <a:ext cx="568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</a:rPr>
              <a:t>• Grâce au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9073D1"/>
                </a:solidFill>
              </a:rPr>
              <a:t>, on tente seulement de supprimer l’élément s’il n’est pas </a:t>
            </a:r>
            <a:r>
              <a:rPr lang="fr-CA" dirty="0" err="1">
                <a:solidFill>
                  <a:srgbClr val="FA4098"/>
                </a:solidFill>
              </a:rPr>
              <a:t>null</a:t>
            </a:r>
            <a:r>
              <a:rPr lang="fr-CA" dirty="0">
                <a:solidFill>
                  <a:srgbClr val="9073D1"/>
                </a:solidFill>
              </a:rPr>
              <a:t>, donc seulement s’il existe bel et bien.</a:t>
            </a:r>
            <a:endParaRPr lang="fr-CA" dirty="0">
              <a:solidFill>
                <a:srgbClr val="FA4098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FE23A6B-BE3F-0A47-AC4E-D98362BD3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849" y="3329995"/>
            <a:ext cx="5553850" cy="1495634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14C2D24-0631-FD2C-1833-9B2998BE4794}"/>
              </a:ext>
            </a:extLst>
          </p:cNvPr>
          <p:cNvSpPr/>
          <p:nvPr/>
        </p:nvSpPr>
        <p:spPr>
          <a:xfrm>
            <a:off x="6400760" y="3923931"/>
            <a:ext cx="2423643" cy="315345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97342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ADC4E2D-E5E2-720A-5C38-23868B034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Il y a plusieurs types de </a:t>
            </a:r>
            <a:r>
              <a:rPr lang="fr-CA" dirty="0">
                <a:solidFill>
                  <a:srgbClr val="FA4098"/>
                </a:solidFill>
              </a:rPr>
              <a:t>boucles</a:t>
            </a:r>
          </a:p>
          <a:p>
            <a:pPr lvl="1"/>
            <a:r>
              <a:rPr lang="fr-CA" dirty="0"/>
              <a:t> ... mais nous avons surtout pratiqué avec </a:t>
            </a:r>
            <a:r>
              <a:rPr lang="fr-CA" dirty="0" err="1">
                <a:solidFill>
                  <a:srgbClr val="FA4098"/>
                </a:solidFill>
              </a:rPr>
              <a:t>while</a:t>
            </a:r>
            <a:endParaRPr lang="fr-CA" dirty="0">
              <a:solidFill>
                <a:srgbClr val="FA4098"/>
              </a:solidFill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96D90D3-5169-7F1D-7725-4591E4178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F5DD7C1-338B-704A-1B05-6EADCA09D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48" y="2694909"/>
            <a:ext cx="1889515" cy="230940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BD0742B-AFED-51BF-D5DE-8EC7B901B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5121" y="2694909"/>
            <a:ext cx="1936472" cy="2077759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47AE8A4-841B-2E19-002C-54C2FA856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4270" y="3663768"/>
            <a:ext cx="1774624" cy="255713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DEFE4E9-E321-2F1C-EA19-5C38CFE539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1380" y="2694909"/>
            <a:ext cx="3060404" cy="83983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EEC28AA-F588-5FC7-B8BC-FBF61779CD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1571" y="2694909"/>
            <a:ext cx="3122881" cy="109858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BCB3F45A-9256-0CB5-D6C6-9B4363473D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38404" y="3956360"/>
            <a:ext cx="2429214" cy="1971950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D65F54E-6873-06CB-E6F5-B2F3694FC39A}"/>
              </a:ext>
            </a:extLst>
          </p:cNvPr>
          <p:cNvCxnSpPr/>
          <p:nvPr/>
        </p:nvCxnSpPr>
        <p:spPr>
          <a:xfrm>
            <a:off x="2615184" y="2304288"/>
            <a:ext cx="0" cy="4248912"/>
          </a:xfrm>
          <a:prstGeom prst="line">
            <a:avLst/>
          </a:prstGeom>
          <a:ln w="19050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99D4DEA-4005-2D77-6FDD-E28D7D80E0EE}"/>
              </a:ext>
            </a:extLst>
          </p:cNvPr>
          <p:cNvCxnSpPr/>
          <p:nvPr/>
        </p:nvCxnSpPr>
        <p:spPr>
          <a:xfrm>
            <a:off x="4931664" y="2304288"/>
            <a:ext cx="0" cy="4248912"/>
          </a:xfrm>
          <a:prstGeom prst="line">
            <a:avLst/>
          </a:prstGeom>
          <a:ln w="19050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83CA7EDA-5B92-6D9E-68D4-DCF33E29935B}"/>
              </a:ext>
            </a:extLst>
          </p:cNvPr>
          <p:cNvCxnSpPr/>
          <p:nvPr/>
        </p:nvCxnSpPr>
        <p:spPr>
          <a:xfrm>
            <a:off x="8369808" y="2394207"/>
            <a:ext cx="0" cy="4248912"/>
          </a:xfrm>
          <a:prstGeom prst="line">
            <a:avLst/>
          </a:prstGeom>
          <a:ln w="19050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3A1C6359-4E5F-F98F-D3CB-5B2F5ED70F9F}"/>
              </a:ext>
            </a:extLst>
          </p:cNvPr>
          <p:cNvSpPr txBox="1"/>
          <p:nvPr/>
        </p:nvSpPr>
        <p:spPr>
          <a:xfrm>
            <a:off x="505845" y="2308997"/>
            <a:ext cx="195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rgbClr val="FA4098"/>
                </a:solidFill>
              </a:rPr>
              <a:t>⭐ </a:t>
            </a:r>
            <a:r>
              <a:rPr lang="fr-CA" dirty="0">
                <a:solidFill>
                  <a:srgbClr val="FA4098"/>
                </a:solidFill>
              </a:rPr>
              <a:t>while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853B954-4EBD-AEC7-023A-37DB23FF4207}"/>
              </a:ext>
            </a:extLst>
          </p:cNvPr>
          <p:cNvSpPr txBox="1"/>
          <p:nvPr/>
        </p:nvSpPr>
        <p:spPr>
          <a:xfrm>
            <a:off x="2773804" y="2312518"/>
            <a:ext cx="195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do ... while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7056CFC-1392-A612-7255-32BEADFD144D}"/>
              </a:ext>
            </a:extLst>
          </p:cNvPr>
          <p:cNvSpPr txBox="1"/>
          <p:nvPr/>
        </p:nvSpPr>
        <p:spPr>
          <a:xfrm>
            <a:off x="5721178" y="2318674"/>
            <a:ext cx="195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for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0F8973-04B9-97DF-6E57-94A406E336A4}"/>
              </a:ext>
            </a:extLst>
          </p:cNvPr>
          <p:cNvSpPr txBox="1"/>
          <p:nvPr/>
        </p:nvSpPr>
        <p:spPr>
          <a:xfrm>
            <a:off x="8591571" y="2308021"/>
            <a:ext cx="3122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FA4098"/>
                </a:solidFill>
              </a:rPr>
              <a:t>for-of </a:t>
            </a:r>
            <a:r>
              <a:rPr lang="fr-CA" dirty="0">
                <a:solidFill>
                  <a:srgbClr val="73B3D1"/>
                </a:solidFill>
              </a:rPr>
              <a:t>(for pour tableau)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BF4B6D4-9264-E09F-EF1C-B3940F5619E7}"/>
              </a:ext>
            </a:extLst>
          </p:cNvPr>
          <p:cNvSpPr txBox="1"/>
          <p:nvPr/>
        </p:nvSpPr>
        <p:spPr>
          <a:xfrm>
            <a:off x="8843941" y="6039683"/>
            <a:ext cx="2617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dirty="0">
                <a:solidFill>
                  <a:srgbClr val="FA4098"/>
                </a:solidFill>
              </a:rPr>
              <a:t>Vous verrez cette boucle dans un autre cours !</a:t>
            </a:r>
            <a:endParaRPr lang="fr-CA" sz="1400" dirty="0">
              <a:solidFill>
                <a:srgbClr val="73B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645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ADC4E2D-E5E2-720A-5C38-23868B034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Nous avons peu pratiqué </a:t>
            </a:r>
            <a:r>
              <a:rPr lang="fr-CA" dirty="0">
                <a:solidFill>
                  <a:srgbClr val="FA4098"/>
                </a:solidFill>
              </a:rPr>
              <a:t>do ... while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/>
              <a:t> </a:t>
            </a:r>
            <a:r>
              <a:rPr lang="en-CA" dirty="0"/>
              <a:t>😭</a:t>
            </a:r>
            <a:endParaRPr lang="fr-CA" dirty="0"/>
          </a:p>
          <a:p>
            <a:pPr lvl="1"/>
            <a:r>
              <a:rPr lang="fr-CA" dirty="0"/>
              <a:t> Les boucles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/>
              <a:t> sont généralement utilisées dans </a:t>
            </a:r>
            <a:r>
              <a:rPr lang="fr-CA" dirty="0">
                <a:solidFill>
                  <a:srgbClr val="FA4098"/>
                </a:solidFill>
              </a:rPr>
              <a:t>99% des cas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96D90D3-5169-7F1D-7725-4591E4178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0A21DB8-7C7D-E428-0C0F-0391ACF53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750" y="3663768"/>
            <a:ext cx="1175927" cy="582024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593F933-D49B-58CD-2E1B-07504351D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751" y="4385020"/>
            <a:ext cx="1195300" cy="58202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E2417F4-7171-745A-FE1D-786F9DDCB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928" y="3362342"/>
            <a:ext cx="4891520" cy="220387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4" name="Accolade ouvrante 13">
            <a:extLst>
              <a:ext uri="{FF2B5EF4-FFF2-40B4-BE49-F238E27FC236}">
                <a16:creationId xmlns:a16="http://schemas.microsoft.com/office/drawing/2014/main" id="{DFA0C13D-9D68-A648-E08E-6F351D342400}"/>
              </a:ext>
            </a:extLst>
          </p:cNvPr>
          <p:cNvSpPr/>
          <p:nvPr/>
        </p:nvSpPr>
        <p:spPr>
          <a:xfrm>
            <a:off x="1721879" y="3663768"/>
            <a:ext cx="316992" cy="1303277"/>
          </a:xfrm>
          <a:prstGeom prst="leftBrace">
            <a:avLst>
              <a:gd name="adj1" fmla="val 31410"/>
              <a:gd name="adj2" fmla="val 50000"/>
            </a:avLst>
          </a:prstGeom>
          <a:ln w="19050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DF6B029-C95F-CFA8-1FA9-3CA640520139}"/>
              </a:ext>
            </a:extLst>
          </p:cNvPr>
          <p:cNvSpPr txBox="1"/>
          <p:nvPr/>
        </p:nvSpPr>
        <p:spPr>
          <a:xfrm>
            <a:off x="700463" y="4156501"/>
            <a:ext cx="1089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FA4098"/>
                </a:solidFill>
              </a:rPr>
              <a:t>1% des cas</a:t>
            </a:r>
          </a:p>
        </p:txBody>
      </p:sp>
      <p:sp>
        <p:nvSpPr>
          <p:cNvPr id="16" name="Accolade fermante 15">
            <a:extLst>
              <a:ext uri="{FF2B5EF4-FFF2-40B4-BE49-F238E27FC236}">
                <a16:creationId xmlns:a16="http://schemas.microsoft.com/office/drawing/2014/main" id="{C04BD20D-04E4-39E7-0808-FECB5613D76D}"/>
              </a:ext>
            </a:extLst>
          </p:cNvPr>
          <p:cNvSpPr/>
          <p:nvPr/>
        </p:nvSpPr>
        <p:spPr>
          <a:xfrm>
            <a:off x="9070848" y="3362342"/>
            <a:ext cx="432816" cy="2203872"/>
          </a:xfrm>
          <a:prstGeom prst="rightBrace">
            <a:avLst>
              <a:gd name="adj1" fmla="val 44953"/>
              <a:gd name="adj2" fmla="val 50000"/>
            </a:avLst>
          </a:prstGeom>
          <a:ln w="19050">
            <a:solidFill>
              <a:srgbClr val="73B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FAB15B0-1667-07FC-3AD4-C87138F6C584}"/>
              </a:ext>
            </a:extLst>
          </p:cNvPr>
          <p:cNvSpPr txBox="1"/>
          <p:nvPr/>
        </p:nvSpPr>
        <p:spPr>
          <a:xfrm>
            <a:off x="9552432" y="4202668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dirty="0">
                <a:solidFill>
                  <a:srgbClr val="FA4098"/>
                </a:solidFill>
              </a:rPr>
              <a:t>99% des cas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3293FD02-A10B-3B22-B1D8-7FB3989312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70" y="4550884"/>
            <a:ext cx="575728" cy="66700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F5DC3294-68DB-037C-58BE-08A5D2AA90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31680" y="4725888"/>
            <a:ext cx="1797768" cy="2060583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5007C8FE-6AE1-791A-20C4-4959D95E499D}"/>
              </a:ext>
            </a:extLst>
          </p:cNvPr>
          <p:cNvSpPr txBox="1"/>
          <p:nvPr/>
        </p:nvSpPr>
        <p:spPr>
          <a:xfrm>
            <a:off x="96549" y="5863141"/>
            <a:ext cx="3252184" cy="923330"/>
          </a:xfrm>
          <a:prstGeom prst="rect">
            <a:avLst/>
          </a:prstGeom>
          <a:noFill/>
          <a:ln w="19050">
            <a:solidFill>
              <a:srgbClr val="FA4098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Avoir peu pratiqué </a:t>
            </a:r>
            <a:r>
              <a:rPr lang="fr-CA" dirty="0">
                <a:solidFill>
                  <a:srgbClr val="FA4098"/>
                </a:solidFill>
              </a:rPr>
              <a:t>do while </a:t>
            </a:r>
            <a:r>
              <a:rPr lang="fr-CA" dirty="0">
                <a:solidFill>
                  <a:srgbClr val="73B3D1"/>
                </a:solidFill>
              </a:rPr>
              <a:t>n’est pas grave du tout. Cela dit, on va devoir pratiquer </a:t>
            </a:r>
            <a:r>
              <a:rPr lang="fr-CA" dirty="0">
                <a:solidFill>
                  <a:srgbClr val="FA4098"/>
                </a:solidFill>
              </a:rPr>
              <a:t>for </a:t>
            </a:r>
            <a:r>
              <a:rPr lang="fr-CA" dirty="0">
                <a:solidFill>
                  <a:srgbClr val="73B3D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25786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6A98855-7C55-49E0-0E13-ADA25D38E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Fonctionnement de la boucle </a:t>
            </a:r>
            <a:r>
              <a:rPr lang="fr-CA" dirty="0">
                <a:solidFill>
                  <a:srgbClr val="FA4098"/>
                </a:solidFill>
              </a:rPr>
              <a:t>for</a:t>
            </a:r>
          </a:p>
          <a:p>
            <a:pPr lvl="1"/>
            <a:r>
              <a:rPr lang="fr-CA" dirty="0"/>
              <a:t> Pour les boucles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/>
              <a:t>, une variable et une condition sont </a:t>
            </a:r>
            <a:r>
              <a:rPr lang="fr-CA" b="1" dirty="0"/>
              <a:t>intégrées directement </a:t>
            </a:r>
            <a:r>
              <a:rPr lang="fr-CA" dirty="0"/>
              <a:t>dans la structure de la boucle. C’est idéal quand on sait d’avance le </a:t>
            </a:r>
            <a:r>
              <a:rPr lang="fr-CA" b="1" dirty="0"/>
              <a:t>nombre d’itérations</a:t>
            </a:r>
            <a:r>
              <a:rPr lang="fr-CA" dirty="0"/>
              <a:t> qu’on souhaite faire.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C988DAA-C0F2-B0E6-1D42-4D0918970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	</a:t>
            </a: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28479DF5-AFB4-8001-4E78-F136DED59DB2}"/>
              </a:ext>
            </a:extLst>
          </p:cNvPr>
          <p:cNvSpPr/>
          <p:nvPr/>
        </p:nvSpPr>
        <p:spPr>
          <a:xfrm>
            <a:off x="9169732" y="3521928"/>
            <a:ext cx="633984" cy="640080"/>
          </a:xfrm>
          <a:prstGeom prst="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Flèche : droite 11">
            <a:extLst>
              <a:ext uri="{FF2B5EF4-FFF2-40B4-BE49-F238E27FC236}">
                <a16:creationId xmlns:a16="http://schemas.microsoft.com/office/drawing/2014/main" id="{4637093D-67E0-5015-57F8-7B4FABEDF18D}"/>
              </a:ext>
            </a:extLst>
          </p:cNvPr>
          <p:cNvSpPr/>
          <p:nvPr/>
        </p:nvSpPr>
        <p:spPr>
          <a:xfrm>
            <a:off x="9180049" y="5470172"/>
            <a:ext cx="633984" cy="640080"/>
          </a:xfrm>
          <a:prstGeom prst="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02D817B-A569-9129-DC35-97DBFA372E14}"/>
              </a:ext>
            </a:extLst>
          </p:cNvPr>
          <p:cNvSpPr txBox="1"/>
          <p:nvPr/>
        </p:nvSpPr>
        <p:spPr>
          <a:xfrm>
            <a:off x="157681" y="3324344"/>
            <a:ext cx="44070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• La variable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est déclarée </a:t>
            </a:r>
            <a:r>
              <a:rPr lang="fr-CA" b="1" dirty="0">
                <a:solidFill>
                  <a:srgbClr val="73B3D1"/>
                </a:solidFill>
              </a:rPr>
              <a:t>avant la boucle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  <a:p>
            <a:r>
              <a:rPr lang="fr-CA" dirty="0">
                <a:solidFill>
                  <a:srgbClr val="73B3D1"/>
                </a:solidFill>
              </a:rPr>
              <a:t>• La valeur de la variable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</a:t>
            </a:r>
            <a:r>
              <a:rPr lang="fr-CA" b="1" dirty="0">
                <a:solidFill>
                  <a:srgbClr val="73B3D1"/>
                </a:solidFill>
              </a:rPr>
              <a:t>évolue</a:t>
            </a:r>
            <a:r>
              <a:rPr lang="fr-CA" dirty="0">
                <a:solidFill>
                  <a:srgbClr val="73B3D1"/>
                </a:solidFill>
              </a:rPr>
              <a:t> à l’intérieur de la boucle. (</a:t>
            </a:r>
            <a:r>
              <a:rPr lang="fr-CA" dirty="0">
                <a:solidFill>
                  <a:srgbClr val="FA4098"/>
                </a:solidFill>
              </a:rPr>
              <a:t>i += 1</a:t>
            </a:r>
            <a:r>
              <a:rPr lang="fr-CA" dirty="0">
                <a:solidFill>
                  <a:srgbClr val="73B3D1"/>
                </a:solidFill>
              </a:rPr>
              <a:t>)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ED922E8-DCB0-EB57-13CE-4279B0CDE916}"/>
              </a:ext>
            </a:extLst>
          </p:cNvPr>
          <p:cNvSpPr txBox="1"/>
          <p:nvPr/>
        </p:nvSpPr>
        <p:spPr>
          <a:xfrm>
            <a:off x="157681" y="4652293"/>
            <a:ext cx="43803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• Avec la boucle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>
                <a:solidFill>
                  <a:srgbClr val="73B3D1"/>
                </a:solidFill>
              </a:rPr>
              <a:t>, la déclaration de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B3D1"/>
                </a:solidFill>
              </a:rPr>
              <a:t>, la </a:t>
            </a:r>
            <a:r>
              <a:rPr lang="fr-CA" b="1" dirty="0">
                <a:solidFill>
                  <a:srgbClr val="73B3D1"/>
                </a:solidFill>
              </a:rPr>
              <a:t>condition</a:t>
            </a:r>
            <a:r>
              <a:rPr lang="fr-CA" dirty="0">
                <a:solidFill>
                  <a:srgbClr val="73B3D1"/>
                </a:solidFill>
              </a:rPr>
              <a:t> et l’</a:t>
            </a:r>
            <a:r>
              <a:rPr lang="fr-CA" b="1" dirty="0">
                <a:solidFill>
                  <a:srgbClr val="73B3D1"/>
                </a:solidFill>
              </a:rPr>
              <a:t>évolution de la variable </a:t>
            </a:r>
            <a:r>
              <a:rPr lang="fr-CA" dirty="0">
                <a:solidFill>
                  <a:srgbClr val="73B3D1"/>
                </a:solidFill>
              </a:rPr>
              <a:t>sont tous intégrés dans la déclaration de la boucle.</a:t>
            </a:r>
          </a:p>
          <a:p>
            <a:r>
              <a:rPr lang="fr-CA" dirty="0">
                <a:solidFill>
                  <a:srgbClr val="73B3D1"/>
                </a:solidFill>
              </a:rPr>
              <a:t>•</a:t>
            </a:r>
            <a:r>
              <a:rPr lang="fr-CA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commence à</a:t>
            </a:r>
            <a:r>
              <a:rPr lang="fr-CA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B3D1"/>
                </a:solidFill>
              </a:rPr>
              <a:t>, avant chaque itération, on vérifie que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est </a:t>
            </a:r>
            <a:r>
              <a:rPr lang="fr-CA" dirty="0">
                <a:solidFill>
                  <a:srgbClr val="FA4098"/>
                </a:solidFill>
              </a:rPr>
              <a:t>&lt; 5 </a:t>
            </a:r>
            <a:r>
              <a:rPr lang="fr-CA" dirty="0">
                <a:solidFill>
                  <a:srgbClr val="73B3D1"/>
                </a:solidFill>
              </a:rPr>
              <a:t>et après chaque itération, on </a:t>
            </a:r>
            <a:r>
              <a:rPr lang="fr-CA" b="1" dirty="0">
                <a:solidFill>
                  <a:srgbClr val="73B3D1"/>
                </a:solidFill>
              </a:rPr>
              <a:t>augmente</a:t>
            </a:r>
            <a:r>
              <a:rPr lang="fr-CA" dirty="0">
                <a:solidFill>
                  <a:srgbClr val="73B3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de</a:t>
            </a:r>
            <a:r>
              <a:rPr lang="fr-CA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B4A4CBE-75DF-A8F1-19F8-C055685FD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368" y="2984930"/>
            <a:ext cx="3734321" cy="1790950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68F7650-9991-D3AB-264C-A3C984FEF684}"/>
              </a:ext>
            </a:extLst>
          </p:cNvPr>
          <p:cNvSpPr/>
          <p:nvPr/>
        </p:nvSpPr>
        <p:spPr>
          <a:xfrm>
            <a:off x="5132383" y="3091276"/>
            <a:ext cx="1108857" cy="265104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E0D5B2-6E57-3088-2449-CC9D5E957EDE}"/>
              </a:ext>
            </a:extLst>
          </p:cNvPr>
          <p:cNvSpPr/>
          <p:nvPr/>
        </p:nvSpPr>
        <p:spPr>
          <a:xfrm>
            <a:off x="5757835" y="3610370"/>
            <a:ext cx="665146" cy="265104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2760945-06BA-7353-0EA4-06C0DB345DFF}"/>
              </a:ext>
            </a:extLst>
          </p:cNvPr>
          <p:cNvSpPr/>
          <p:nvPr/>
        </p:nvSpPr>
        <p:spPr>
          <a:xfrm>
            <a:off x="5587221" y="4162008"/>
            <a:ext cx="775863" cy="265104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4FA5B9A0-F7E8-1B42-C5B6-5A4E93EE6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15" y="5293857"/>
            <a:ext cx="3591426" cy="962159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C8956F5-296E-01CC-6E3D-981F8783CB14}"/>
              </a:ext>
            </a:extLst>
          </p:cNvPr>
          <p:cNvSpPr/>
          <p:nvPr/>
        </p:nvSpPr>
        <p:spPr>
          <a:xfrm>
            <a:off x="5587221" y="5402851"/>
            <a:ext cx="2680711" cy="265104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0BE6D242-0941-7D04-107B-1D0053D714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3760" y="2994288"/>
            <a:ext cx="1409897" cy="1762371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9B23A29-1782-2A3A-C6D1-2F32E0734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3760" y="4957441"/>
            <a:ext cx="1409897" cy="1762371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3406446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ADC4E2D-E5E2-720A-5C38-23868B034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Les boucles </a:t>
            </a:r>
            <a:r>
              <a:rPr lang="fr-CA" dirty="0">
                <a:solidFill>
                  <a:srgbClr val="FA4098"/>
                </a:solidFill>
              </a:rPr>
              <a:t>while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/>
              <a:t> sont </a:t>
            </a:r>
            <a:r>
              <a:rPr lang="fr-CA" b="1" dirty="0"/>
              <a:t>interchangeables</a:t>
            </a:r>
          </a:p>
          <a:p>
            <a:pPr lvl="1"/>
            <a:r>
              <a:rPr lang="fr-CA" dirty="0"/>
              <a:t> Les deux peuvent faire le même travail ! </a:t>
            </a:r>
            <a:r>
              <a:rPr lang="fr-CA" sz="1100" dirty="0"/>
              <a:t>(Dans la majorité des cas)</a:t>
            </a:r>
            <a:endParaRPr lang="fr-CA" dirty="0"/>
          </a:p>
          <a:p>
            <a:pPr lvl="1"/>
            <a:r>
              <a:rPr lang="fr-CA" dirty="0"/>
              <a:t> La principale différence est la </a:t>
            </a:r>
            <a:r>
              <a:rPr lang="fr-CA" dirty="0">
                <a:solidFill>
                  <a:srgbClr val="FA4098"/>
                </a:solidFill>
              </a:rPr>
              <a:t>syntaxe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96D90D3-5169-7F1D-7725-4591E4178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9F7A4C-0B55-4359-D864-8CB5659C1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123" y="2874880"/>
            <a:ext cx="2734057" cy="209579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0676DD5-DE35-EDF4-02B9-5E64CA0B5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729" y="3341670"/>
            <a:ext cx="4305901" cy="116221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8" name="Flèche : double flèche horizontale 7">
            <a:extLst>
              <a:ext uri="{FF2B5EF4-FFF2-40B4-BE49-F238E27FC236}">
                <a16:creationId xmlns:a16="http://schemas.microsoft.com/office/drawing/2014/main" id="{75927E67-7CA8-6062-933B-0661BFE85397}"/>
              </a:ext>
            </a:extLst>
          </p:cNvPr>
          <p:cNvSpPr/>
          <p:nvPr/>
        </p:nvSpPr>
        <p:spPr>
          <a:xfrm>
            <a:off x="4749336" y="3493008"/>
            <a:ext cx="1639823" cy="870666"/>
          </a:xfrm>
          <a:prstGeom prst="left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1100" b="1" dirty="0">
                <a:solidFill>
                  <a:schemeClr val="bg1"/>
                </a:solidFill>
              </a:rPr>
              <a:t>Même fonctionnement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B004FB6-D636-67DC-9031-4B2C7E774B9A}"/>
              </a:ext>
            </a:extLst>
          </p:cNvPr>
          <p:cNvSpPr txBox="1"/>
          <p:nvPr/>
        </p:nvSpPr>
        <p:spPr>
          <a:xfrm>
            <a:off x="1135104" y="5277153"/>
            <a:ext cx="9825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• La syntaxe de la boucle </a:t>
            </a:r>
            <a:r>
              <a:rPr lang="fr-CA" dirty="0">
                <a:solidFill>
                  <a:srgbClr val="FA4098"/>
                </a:solidFill>
              </a:rPr>
              <a:t>for </a:t>
            </a:r>
            <a:r>
              <a:rPr lang="fr-CA" dirty="0">
                <a:solidFill>
                  <a:srgbClr val="73B3D1"/>
                </a:solidFill>
              </a:rPr>
              <a:t>est généralement considérée comme </a:t>
            </a:r>
            <a:r>
              <a:rPr lang="fr-CA" b="1" dirty="0">
                <a:solidFill>
                  <a:srgbClr val="73B3D1"/>
                </a:solidFill>
              </a:rPr>
              <a:t>plus élégante</a:t>
            </a:r>
            <a:r>
              <a:rPr lang="fr-CA" dirty="0">
                <a:solidFill>
                  <a:srgbClr val="73B3D1"/>
                </a:solidFill>
              </a:rPr>
              <a:t>. (Et on a moins de chances d’oublier de mettre le </a:t>
            </a:r>
            <a:r>
              <a:rPr lang="fr-CA" dirty="0">
                <a:solidFill>
                  <a:srgbClr val="FA4098"/>
                </a:solidFill>
              </a:rPr>
              <a:t>i += 1 </a:t>
            </a:r>
            <a:r>
              <a:rPr lang="fr-CA" dirty="0">
                <a:solidFill>
                  <a:srgbClr val="73B3D1"/>
                </a:solidFill>
              </a:rPr>
              <a:t>!) </a:t>
            </a:r>
          </a:p>
          <a:p>
            <a:r>
              <a:rPr lang="fr-CA" dirty="0">
                <a:solidFill>
                  <a:srgbClr val="73B3D1"/>
                </a:solidFill>
              </a:rPr>
              <a:t>• Quand on connait d’avance le </a:t>
            </a:r>
            <a:r>
              <a:rPr lang="fr-CA" b="1" dirty="0">
                <a:solidFill>
                  <a:srgbClr val="73B3D1"/>
                </a:solidFill>
              </a:rPr>
              <a:t>nombre d’itérations</a:t>
            </a:r>
            <a:r>
              <a:rPr lang="fr-CA" dirty="0">
                <a:solidFill>
                  <a:srgbClr val="73B3D1"/>
                </a:solidFill>
              </a:rPr>
              <a:t> que doit faire la boucle, (ici, </a:t>
            </a:r>
            <a:r>
              <a:rPr lang="fr-CA" dirty="0">
                <a:solidFill>
                  <a:srgbClr val="FA4098"/>
                </a:solidFill>
              </a:rPr>
              <a:t>10</a:t>
            </a:r>
            <a:r>
              <a:rPr lang="fr-CA" dirty="0">
                <a:solidFill>
                  <a:srgbClr val="73B3D1"/>
                </a:solidFill>
              </a:rPr>
              <a:t>, car on va de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B3D1"/>
                </a:solidFill>
              </a:rPr>
              <a:t> à </a:t>
            </a:r>
            <a:r>
              <a:rPr lang="fr-CA" dirty="0">
                <a:solidFill>
                  <a:srgbClr val="FA4098"/>
                </a:solidFill>
              </a:rPr>
              <a:t>9</a:t>
            </a:r>
            <a:r>
              <a:rPr lang="fr-CA" dirty="0">
                <a:solidFill>
                  <a:srgbClr val="73B3D1"/>
                </a:solidFill>
              </a:rPr>
              <a:t>) la boucle à favoriser est la boucle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>
                <a:solidFill>
                  <a:srgbClr val="73B3D1"/>
                </a:solidFill>
              </a:rPr>
              <a:t>. (Rien ne vous empêche d’utiliser </a:t>
            </a:r>
            <a:r>
              <a:rPr lang="fr-CA" dirty="0">
                <a:solidFill>
                  <a:srgbClr val="FA4098"/>
                </a:solidFill>
              </a:rPr>
              <a:t>while</a:t>
            </a:r>
            <a:r>
              <a:rPr lang="fr-CA" dirty="0">
                <a:solidFill>
                  <a:srgbClr val="73B3D1"/>
                </a:solidFill>
              </a:rPr>
              <a:t> si vous y tenez absolument)</a:t>
            </a:r>
          </a:p>
        </p:txBody>
      </p:sp>
    </p:spTree>
    <p:extLst>
      <p:ext uri="{BB962C8B-B14F-4D97-AF65-F5344CB8AC3E}">
        <p14:creationId xmlns:p14="http://schemas.microsoft.com/office/powerpoint/2010/main" val="1051031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ADC4E2D-E5E2-720A-5C38-23868B034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62764"/>
            <a:ext cx="10512000" cy="5026393"/>
          </a:xfrm>
        </p:spPr>
        <p:txBody>
          <a:bodyPr/>
          <a:lstStyle/>
          <a:p>
            <a:r>
              <a:rPr lang="fr-CA" dirty="0"/>
              <a:t> Boucles </a:t>
            </a:r>
            <a:r>
              <a:rPr lang="fr-CA" dirty="0">
                <a:solidFill>
                  <a:srgbClr val="FA4098"/>
                </a:solidFill>
              </a:rPr>
              <a:t>while</a:t>
            </a:r>
          </a:p>
          <a:p>
            <a:pPr lvl="1"/>
            <a:r>
              <a:rPr lang="fr-CA" dirty="0"/>
              <a:t> On doit essayer de les utiliser surtout </a:t>
            </a:r>
            <a:r>
              <a:rPr lang="fr-CA" b="1" dirty="0"/>
              <a:t>quand on ne sait pas d’avance combien d’itérations la boucle doit faire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Exemple : J’achète des potions tant que j’ai assez d’argent pour en acheter.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96D90D3-5169-7F1D-7725-4591E4178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14E30A6-EF73-FEAA-795B-05E775074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568" y="2846950"/>
            <a:ext cx="4273261" cy="244430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9" name="Image 8" descr="Une image contenant pixel, Caractère coloré, carré, motif&#10;&#10;Description générée automatiquement">
            <a:extLst>
              <a:ext uri="{FF2B5EF4-FFF2-40B4-BE49-F238E27FC236}">
                <a16:creationId xmlns:a16="http://schemas.microsoft.com/office/drawing/2014/main" id="{AED94D7E-CC87-9A85-75C9-C4CA56126F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729" y="3860746"/>
            <a:ext cx="1019279" cy="101927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54AE788-917C-472F-7B02-11553A8B2CC1}"/>
              </a:ext>
            </a:extLst>
          </p:cNvPr>
          <p:cNvSpPr txBox="1"/>
          <p:nvPr/>
        </p:nvSpPr>
        <p:spPr>
          <a:xfrm>
            <a:off x="359664" y="5496298"/>
            <a:ext cx="11631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dirty="0">
                <a:solidFill>
                  <a:srgbClr val="73B3D1"/>
                </a:solidFill>
              </a:rPr>
              <a:t>Pourquoi avoir principalement utilisé les boucles </a:t>
            </a:r>
            <a:r>
              <a:rPr lang="fr-CA" dirty="0">
                <a:solidFill>
                  <a:srgbClr val="FA4098"/>
                </a:solidFill>
              </a:rPr>
              <a:t>while</a:t>
            </a:r>
            <a:r>
              <a:rPr lang="fr-CA" dirty="0">
                <a:solidFill>
                  <a:srgbClr val="73B3D1"/>
                </a:solidFill>
              </a:rPr>
              <a:t> jusqu’ici dans ce cas ?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fr-CA" dirty="0">
                <a:solidFill>
                  <a:srgbClr val="73B3D1"/>
                </a:solidFill>
              </a:rPr>
              <a:t>Car ce sont les plus </a:t>
            </a:r>
            <a:r>
              <a:rPr lang="fr-CA" dirty="0">
                <a:solidFill>
                  <a:srgbClr val="FA4098"/>
                </a:solidFill>
              </a:rPr>
              <a:t>flexibles</a:t>
            </a:r>
            <a:r>
              <a:rPr lang="fr-CA" dirty="0">
                <a:solidFill>
                  <a:srgbClr val="73B3D1"/>
                </a:solidFill>
              </a:rPr>
              <a:t>. (Avec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>
                <a:solidFill>
                  <a:srgbClr val="73B3D1"/>
                </a:solidFill>
              </a:rPr>
              <a:t>, on veut connaître le nombre d’itérations d’avance)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fr-CA" dirty="0">
                <a:solidFill>
                  <a:srgbClr val="73B3D1"/>
                </a:solidFill>
              </a:rPr>
              <a:t>Elles sont un </a:t>
            </a:r>
            <a:r>
              <a:rPr lang="fr-CA" dirty="0">
                <a:solidFill>
                  <a:srgbClr val="FA4098"/>
                </a:solidFill>
              </a:rPr>
              <a:t>bon point de départ pour apprendre</a:t>
            </a:r>
            <a:r>
              <a:rPr lang="fr-CA" dirty="0">
                <a:solidFill>
                  <a:srgbClr val="73B3D1"/>
                </a:solidFill>
              </a:rPr>
              <a:t>. </a:t>
            </a:r>
          </a:p>
        </p:txBody>
      </p:sp>
      <p:pic>
        <p:nvPicPr>
          <p:cNvPr id="12" name="Image 11" descr="Une image contenant dessin humoristique, cercle, art&#10;&#10;Description générée automatiquement">
            <a:extLst>
              <a:ext uri="{FF2B5EF4-FFF2-40B4-BE49-F238E27FC236}">
                <a16:creationId xmlns:a16="http://schemas.microsoft.com/office/drawing/2014/main" id="{7BB99F85-5E38-3FDB-0D6B-0F56CA5E8F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868" y="2975894"/>
            <a:ext cx="668843" cy="668843"/>
          </a:xfrm>
          <a:prstGeom prst="rect">
            <a:avLst/>
          </a:prstGeom>
        </p:spPr>
      </p:pic>
      <p:pic>
        <p:nvPicPr>
          <p:cNvPr id="14" name="Image 13" descr="Une image contenant bouteille, nature morte, Photographie de nature morte, art&#10;&#10;Description générée automatiquement">
            <a:extLst>
              <a:ext uri="{FF2B5EF4-FFF2-40B4-BE49-F238E27FC236}">
                <a16:creationId xmlns:a16="http://schemas.microsoft.com/office/drawing/2014/main" id="{5B65D531-ADA2-E275-D18D-72793C3F85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404" y="2735905"/>
            <a:ext cx="999017" cy="99901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990BAEA-7101-5026-754E-AEE937FD65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1713" y="3841556"/>
            <a:ext cx="1527128" cy="1441475"/>
          </a:xfrm>
          <a:prstGeom prst="rect">
            <a:avLst/>
          </a:prstGeom>
        </p:spPr>
      </p:pic>
      <p:pic>
        <p:nvPicPr>
          <p:cNvPr id="18" name="Image 17" descr="Une image contenant Magenta, violette, violet, conception&#10;&#10;Description générée automatiquement">
            <a:extLst>
              <a:ext uri="{FF2B5EF4-FFF2-40B4-BE49-F238E27FC236}">
                <a16:creationId xmlns:a16="http://schemas.microsoft.com/office/drawing/2014/main" id="{6C267382-80F3-0237-6E0D-044FDDDF58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016" y="2782423"/>
            <a:ext cx="952500" cy="95250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29A222E3-3555-21FF-1ADC-28A6F95F73D0}"/>
              </a:ext>
            </a:extLst>
          </p:cNvPr>
          <p:cNvSpPr txBox="1"/>
          <p:nvPr/>
        </p:nvSpPr>
        <p:spPr>
          <a:xfrm>
            <a:off x="334548" y="3771297"/>
            <a:ext cx="33027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100" dirty="0">
                <a:solidFill>
                  <a:srgbClr val="73B3D1"/>
                </a:solidFill>
              </a:rPr>
              <a:t>(On aurait pu faire un calcul mathématique à la place d’utiliser une boucle, mais à notre niveau les exemples pertinents sont limités pour une boucle while)</a:t>
            </a:r>
          </a:p>
        </p:txBody>
      </p:sp>
    </p:spTree>
    <p:extLst>
      <p:ext uri="{BB962C8B-B14F-4D97-AF65-F5344CB8AC3E}">
        <p14:creationId xmlns:p14="http://schemas.microsoft.com/office/powerpoint/2010/main" val="2169874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ADC4E2D-E5E2-720A-5C38-23868B034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Bref, pratiquons les boucles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/>
              <a:t> !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96D90D3-5169-7F1D-7725-4591E4178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8C45A26-D231-2151-57AA-E9FEB85F6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085" y="4969847"/>
            <a:ext cx="3972479" cy="133368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2A5180B-9598-0675-3487-1A83156ED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596736"/>
            <a:ext cx="4305901" cy="2286319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3BF09AE-C102-6776-8CD7-9E691E42C2C3}"/>
              </a:ext>
            </a:extLst>
          </p:cNvPr>
          <p:cNvSpPr txBox="1"/>
          <p:nvPr/>
        </p:nvSpPr>
        <p:spPr>
          <a:xfrm>
            <a:off x="631998" y="2199716"/>
            <a:ext cx="471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B3D1"/>
                </a:solidFill>
              </a:rPr>
              <a:t>Calculer la </a:t>
            </a:r>
            <a:r>
              <a:rPr lang="fr-CA" dirty="0">
                <a:solidFill>
                  <a:srgbClr val="FA4098"/>
                </a:solidFill>
              </a:rPr>
              <a:t>somme </a:t>
            </a:r>
            <a:r>
              <a:rPr lang="fr-CA" dirty="0">
                <a:solidFill>
                  <a:srgbClr val="73B3D1"/>
                </a:solidFill>
              </a:rPr>
              <a:t>des nombres de </a:t>
            </a:r>
            <a:r>
              <a:rPr lang="fr-CA" dirty="0">
                <a:solidFill>
                  <a:srgbClr val="FA4098"/>
                </a:solidFill>
              </a:rPr>
              <a:t>1 </a:t>
            </a:r>
            <a:r>
              <a:rPr lang="fr-CA" dirty="0">
                <a:solidFill>
                  <a:srgbClr val="73B3D1"/>
                </a:solidFill>
              </a:rPr>
              <a:t>à</a:t>
            </a:r>
            <a:r>
              <a:rPr lang="fr-CA" dirty="0">
                <a:solidFill>
                  <a:srgbClr val="FA4098"/>
                </a:solidFill>
              </a:rPr>
              <a:t> 100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A65A1C1-BDFA-0269-83E2-BE361C017630}"/>
              </a:ext>
            </a:extLst>
          </p:cNvPr>
          <p:cNvSpPr txBox="1"/>
          <p:nvPr/>
        </p:nvSpPr>
        <p:spPr>
          <a:xfrm>
            <a:off x="6121534" y="1922717"/>
            <a:ext cx="5121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73B3D1"/>
                </a:solidFill>
              </a:rPr>
              <a:t>Donner une largeur de </a:t>
            </a:r>
            <a:r>
              <a:rPr lang="fr-CA" dirty="0">
                <a:solidFill>
                  <a:srgbClr val="FA4098"/>
                </a:solidFill>
              </a:rPr>
              <a:t>200 pixels </a:t>
            </a:r>
            <a:r>
              <a:rPr lang="fr-CA" dirty="0">
                <a:solidFill>
                  <a:srgbClr val="73B3D1"/>
                </a:solidFill>
              </a:rPr>
              <a:t>aux éléments avec les classes </a:t>
            </a:r>
            <a:r>
              <a:rPr lang="fr-CA" dirty="0">
                <a:solidFill>
                  <a:srgbClr val="FA4098"/>
                </a:solidFill>
              </a:rPr>
              <a:t>.chien1</a:t>
            </a:r>
            <a:r>
              <a:rPr lang="fr-CA" dirty="0">
                <a:solidFill>
                  <a:srgbClr val="73B3D1"/>
                </a:solidFill>
              </a:rPr>
              <a:t>,</a:t>
            </a:r>
            <a:r>
              <a:rPr lang="fr-CA" dirty="0">
                <a:solidFill>
                  <a:srgbClr val="FA4098"/>
                </a:solidFill>
              </a:rPr>
              <a:t> .chien2</a:t>
            </a:r>
            <a:r>
              <a:rPr lang="fr-CA" dirty="0">
                <a:solidFill>
                  <a:srgbClr val="73B3D1"/>
                </a:solidFill>
              </a:rPr>
              <a:t>,</a:t>
            </a:r>
            <a:r>
              <a:rPr lang="fr-CA" dirty="0">
                <a:solidFill>
                  <a:srgbClr val="FA4098"/>
                </a:solidFill>
              </a:rPr>
              <a:t> .chien3</a:t>
            </a:r>
            <a:r>
              <a:rPr lang="fr-CA" dirty="0">
                <a:solidFill>
                  <a:srgbClr val="73B3D1"/>
                </a:solidFill>
              </a:rPr>
              <a:t>, ..., </a:t>
            </a:r>
            <a:r>
              <a:rPr lang="fr-CA" dirty="0">
                <a:solidFill>
                  <a:srgbClr val="FA4098"/>
                </a:solidFill>
              </a:rPr>
              <a:t>.chien16</a:t>
            </a:r>
          </a:p>
        </p:txBody>
      </p:sp>
      <p:pic>
        <p:nvPicPr>
          <p:cNvPr id="21" name="Image 20" descr="Une image contenant Race de chien, produits de boulangerie, animal domestique, pâtisserie&#10;&#10;Description générée automatiquement">
            <a:extLst>
              <a:ext uri="{FF2B5EF4-FFF2-40B4-BE49-F238E27FC236}">
                <a16:creationId xmlns:a16="http://schemas.microsoft.com/office/drawing/2014/main" id="{B03E53D3-22F6-506F-8A07-3DD4DE894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386" y="3636263"/>
            <a:ext cx="3026470" cy="304160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EF7736-B622-6491-1F58-56B3EAA4CB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0302" y="2620749"/>
            <a:ext cx="6712509" cy="853511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</p:spTree>
    <p:extLst>
      <p:ext uri="{BB962C8B-B14F-4D97-AF65-F5344CB8AC3E}">
        <p14:creationId xmlns:p14="http://schemas.microsoft.com/office/powerpoint/2010/main" val="1861640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ADC4E2D-E5E2-720A-5C38-23868B034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La boucle </a:t>
            </a:r>
            <a:r>
              <a:rPr lang="fr-CA" dirty="0">
                <a:solidFill>
                  <a:srgbClr val="FA4098"/>
                </a:solidFill>
              </a:rPr>
              <a:t>for</a:t>
            </a:r>
            <a:r>
              <a:rPr lang="fr-CA" dirty="0"/>
              <a:t> peut parcourir des tableaux et les modifier</a:t>
            </a:r>
          </a:p>
          <a:p>
            <a:pPr lvl="1"/>
            <a:r>
              <a:rPr lang="fr-CA" dirty="0"/>
              <a:t> Exemple 1 : Augmenter toutes les valeurs de </a:t>
            </a:r>
            <a:r>
              <a:rPr lang="fr-CA" dirty="0">
                <a:solidFill>
                  <a:srgbClr val="FA4098"/>
                </a:solidFill>
              </a:rPr>
              <a:t>4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96D90D3-5169-7F1D-7725-4591E4178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819C7C8-1721-CB4E-50F3-E59631C22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42" y="2856613"/>
            <a:ext cx="5167715" cy="1605836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EDD7113-7D2A-CE81-C4F4-4D1862F21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975" y="4644899"/>
            <a:ext cx="4286848" cy="819264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0FF029D-F50C-1E62-FB1E-C2E4FAE76B4F}"/>
              </a:ext>
            </a:extLst>
          </p:cNvPr>
          <p:cNvSpPr/>
          <p:nvPr/>
        </p:nvSpPr>
        <p:spPr>
          <a:xfrm>
            <a:off x="2706624" y="3496056"/>
            <a:ext cx="2279904" cy="368985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07C3A49-8B6E-7F8E-D91B-E2BCB97AFFF7}"/>
              </a:ext>
            </a:extLst>
          </p:cNvPr>
          <p:cNvSpPr txBox="1"/>
          <p:nvPr/>
        </p:nvSpPr>
        <p:spPr>
          <a:xfrm>
            <a:off x="6587452" y="2803385"/>
            <a:ext cx="50924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• La condition d’exécution doit toujours être </a:t>
            </a:r>
          </a:p>
          <a:p>
            <a:r>
              <a:rPr lang="fr-CA" dirty="0">
                <a:solidFill>
                  <a:srgbClr val="FA4098"/>
                </a:solidFill>
              </a:rPr>
              <a:t>i &lt; </a:t>
            </a:r>
            <a:r>
              <a:rPr lang="fr-CA" dirty="0" err="1">
                <a:solidFill>
                  <a:srgbClr val="FA4098"/>
                </a:solidFill>
              </a:rPr>
              <a:t>tableau.length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>
                <a:solidFill>
                  <a:srgbClr val="73B3D1"/>
                </a:solidFill>
              </a:rPr>
              <a:t>!</a:t>
            </a:r>
          </a:p>
          <a:p>
            <a:endParaRPr lang="fr-CA" dirty="0">
              <a:solidFill>
                <a:srgbClr val="73B3D1"/>
              </a:solidFill>
            </a:endParaRPr>
          </a:p>
          <a:p>
            <a:r>
              <a:rPr lang="fr-CA" dirty="0">
                <a:solidFill>
                  <a:srgbClr val="73B3D1"/>
                </a:solidFill>
              </a:rPr>
              <a:t>• Par exemple, ici </a:t>
            </a:r>
            <a:r>
              <a:rPr lang="fr-CA" dirty="0" err="1">
                <a:solidFill>
                  <a:srgbClr val="FA4098"/>
                </a:solidFill>
              </a:rPr>
              <a:t>nombres.length</a:t>
            </a:r>
            <a:r>
              <a:rPr lang="fr-CA" dirty="0">
                <a:solidFill>
                  <a:srgbClr val="73B3D1"/>
                </a:solidFill>
              </a:rPr>
              <a:t> vaut </a:t>
            </a:r>
            <a:r>
              <a:rPr lang="fr-CA" dirty="0">
                <a:solidFill>
                  <a:srgbClr val="FA4098"/>
                </a:solidFill>
              </a:rPr>
              <a:t>5</a:t>
            </a:r>
            <a:r>
              <a:rPr lang="fr-CA" dirty="0">
                <a:solidFill>
                  <a:srgbClr val="73B3D1"/>
                </a:solidFill>
              </a:rPr>
              <a:t>. Ça tombe bien, on peut utiliser les index </a:t>
            </a:r>
            <a:r>
              <a:rPr lang="fr-CA" dirty="0">
                <a:solidFill>
                  <a:srgbClr val="FA4098"/>
                </a:solidFill>
              </a:rPr>
              <a:t>0</a:t>
            </a:r>
            <a:r>
              <a:rPr lang="fr-CA" dirty="0">
                <a:solidFill>
                  <a:srgbClr val="73B3D1"/>
                </a:solidFill>
              </a:rPr>
              <a:t>,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B3D1"/>
                </a:solidFill>
              </a:rPr>
              <a:t>,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>
                <a:solidFill>
                  <a:srgbClr val="73B3D1"/>
                </a:solidFill>
              </a:rPr>
              <a:t>,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B3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4</a:t>
            </a:r>
            <a:r>
              <a:rPr lang="fr-CA" dirty="0">
                <a:solidFill>
                  <a:srgbClr val="73B3D1"/>
                </a:solidFill>
              </a:rPr>
              <a:t> pour ce tableau, donc on s’arrête </a:t>
            </a:r>
            <a:r>
              <a:rPr lang="fr-CA" u="sng" dirty="0">
                <a:solidFill>
                  <a:srgbClr val="73B3D1"/>
                </a:solidFill>
              </a:rPr>
              <a:t>juste avant</a:t>
            </a:r>
            <a:r>
              <a:rPr lang="fr-CA" dirty="0">
                <a:solidFill>
                  <a:srgbClr val="73B3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5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graphicFrame>
        <p:nvGraphicFramePr>
          <p:cNvPr id="10" name="Tableau 10">
            <a:extLst>
              <a:ext uri="{FF2B5EF4-FFF2-40B4-BE49-F238E27FC236}">
                <a16:creationId xmlns:a16="http://schemas.microsoft.com/office/drawing/2014/main" id="{A5480735-AD0E-DB6E-ACA8-0CD0B38F2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240857"/>
              </p:ext>
            </p:extLst>
          </p:nvPr>
        </p:nvGraphicFramePr>
        <p:xfrm>
          <a:off x="6700873" y="4819003"/>
          <a:ext cx="474471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2774">
                  <a:extLst>
                    <a:ext uri="{9D8B030D-6E8A-4147-A177-3AD203B41FA5}">
                      <a16:colId xmlns:a16="http://schemas.microsoft.com/office/drawing/2014/main" val="2360118385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1880712906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705603273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2757710017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1768675870"/>
                    </a:ext>
                  </a:extLst>
                </a:gridCol>
                <a:gridCol w="744389">
                  <a:extLst>
                    <a:ext uri="{9D8B030D-6E8A-4147-A177-3AD203B41FA5}">
                      <a16:colId xmlns:a16="http://schemas.microsoft.com/office/drawing/2014/main" val="22742325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Index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0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3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4</a:t>
                      </a:r>
                    </a:p>
                  </a:txBody>
                  <a:tcPr>
                    <a:solidFill>
                      <a:srgbClr val="73B3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0604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Valeur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17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993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2069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BB6C25E90EF841B03A4ACF3E770C99" ma:contentTypeVersion="4" ma:contentTypeDescription="Crée un document." ma:contentTypeScope="" ma:versionID="eef614af57a58a4319398c000e70e693">
  <xsd:schema xmlns:xsd="http://www.w3.org/2001/XMLSchema" xmlns:xs="http://www.w3.org/2001/XMLSchema" xmlns:p="http://schemas.microsoft.com/office/2006/metadata/properties" xmlns:ns2="f58e85c7-fc25-4ada-adcf-b475e6768b6a" targetNamespace="http://schemas.microsoft.com/office/2006/metadata/properties" ma:root="true" ma:fieldsID="18b248599a21bd7404ad934027204094" ns2:_="">
    <xsd:import namespace="f58e85c7-fc25-4ada-adcf-b475e6768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85c7-fc25-4ada-adcf-b475e6768b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BD4E3F-366D-4C21-B678-CD16BECA3845}">
  <ds:schemaRefs>
    <ds:schemaRef ds:uri="http://purl.org/dc/elements/1.1/"/>
    <ds:schemaRef ds:uri="http://schemas.microsoft.com/office/2006/metadata/properties"/>
    <ds:schemaRef ds:uri="83ab252c-4429-4d3c-b354-a26bac7f17c4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CFC1EEA-B388-4EBC-805D-C0D321BA15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931A73-F8E0-48B0-B155-7D518F221F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85c7-fc25-4ada-adcf-b475e6768b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19601</TotalTime>
  <Words>2011</Words>
  <Application>Microsoft Office PowerPoint</Application>
  <PresentationFormat>Grand écran</PresentationFormat>
  <Paragraphs>215</Paragraphs>
  <Slides>29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Courier New</vt:lpstr>
      <vt:lpstr>Symbol</vt:lpstr>
      <vt:lpstr>Wingdings</vt:lpstr>
      <vt:lpstr>Thème Office</vt:lpstr>
      <vt:lpstr>Semaine 12</vt:lpstr>
      <vt:lpstr>Menu du jour</vt:lpstr>
      <vt:lpstr>Boucles</vt:lpstr>
      <vt:lpstr>Boucles</vt:lpstr>
      <vt:lpstr>Boucles </vt:lpstr>
      <vt:lpstr>Boucles</vt:lpstr>
      <vt:lpstr>Boucles</vt:lpstr>
      <vt:lpstr>Boucles</vt:lpstr>
      <vt:lpstr>Boucles</vt:lpstr>
      <vt:lpstr>Boucles</vt:lpstr>
      <vt:lpstr>Conditions</vt:lpstr>
      <vt:lpstr>Conditions </vt:lpstr>
      <vt:lpstr>Conditions </vt:lpstr>
      <vt:lpstr>Conditions </vt:lpstr>
      <vt:lpstr>Conditions </vt:lpstr>
      <vt:lpstr>Conditions </vt:lpstr>
      <vt:lpstr>Conditions </vt:lpstr>
      <vt:lpstr>Conditions </vt:lpstr>
      <vt:lpstr>Conditions </vt:lpstr>
      <vt:lpstr>Conditions </vt:lpstr>
      <vt:lpstr>Création d’éléments HTML</vt:lpstr>
      <vt:lpstr>Création d’éléments HTML</vt:lpstr>
      <vt:lpstr>Création d’éléments HTML</vt:lpstr>
      <vt:lpstr>Création d’éléments HTML</vt:lpstr>
      <vt:lpstr>Création d’éléments HTML</vt:lpstr>
      <vt:lpstr>null et undefined</vt:lpstr>
      <vt:lpstr>null et undefined</vt:lpstr>
      <vt:lpstr>Supprimer un élément HTML</vt:lpstr>
      <vt:lpstr>Supprimer un élément HTML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</dc:creator>
  <cp:lastModifiedBy>Maxime Pelletier</cp:lastModifiedBy>
  <cp:revision>4465</cp:revision>
  <dcterms:created xsi:type="dcterms:W3CDTF">2021-06-05T18:50:42Z</dcterms:created>
  <dcterms:modified xsi:type="dcterms:W3CDTF">2024-07-22T23:51:16Z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0x010100ECBB6C25E90EF841B03A4ACF3E770C99</vt:lpwstr>
  </property>
</Properties>
</file>