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1" r:id="rId7"/>
    <p:sldId id="260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9CD1"/>
    <a:srgbClr val="73B3D1"/>
    <a:srgbClr val="BF779D"/>
    <a:srgbClr val="B177BF"/>
    <a:srgbClr val="9073D1"/>
    <a:srgbClr val="7385D1"/>
    <a:srgbClr val="FA4098"/>
    <a:srgbClr val="797CDE"/>
    <a:srgbClr val="0066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41" autoAdjust="0"/>
    <p:restoredTop sz="96727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6E42FB-D061-48BA-903E-AFF7EF71A837}"/>
              </a:ext>
            </a:extLst>
          </p:cNvPr>
          <p:cNvSpPr/>
          <p:nvPr userDrawn="1"/>
        </p:nvSpPr>
        <p:spPr>
          <a:xfrm>
            <a:off x="0" y="2301139"/>
            <a:ext cx="12192000" cy="1208824"/>
          </a:xfrm>
          <a:prstGeom prst="rect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8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3DEB06-7C55-4A88-98CA-A7C7CC955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01139"/>
            <a:ext cx="12192000" cy="1208824"/>
          </a:xfrm>
          <a:noFill/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E8436A-24DF-47BF-A4ED-DF71FDEF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2000" cy="431011"/>
          </a:xfrm>
          <a:solidFill>
            <a:srgbClr val="73B3D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2DB9B7-CCEC-4820-965B-F911976D9690}"/>
              </a:ext>
            </a:extLst>
          </p:cNvPr>
          <p:cNvSpPr txBox="1"/>
          <p:nvPr userDrawn="1"/>
        </p:nvSpPr>
        <p:spPr>
          <a:xfrm>
            <a:off x="4610097" y="4119689"/>
            <a:ext cx="297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3B3D1"/>
                </a:solidFill>
              </a:rPr>
              <a:t>Intro. à </a:t>
            </a:r>
            <a:r>
              <a:rPr lang="fr-CA" sz="1400" b="1">
                <a:solidFill>
                  <a:srgbClr val="73B3D1"/>
                </a:solidFill>
              </a:rPr>
              <a:t>la programmation</a:t>
            </a:r>
            <a:endParaRPr lang="fr-CA" sz="1400" b="1" dirty="0">
              <a:solidFill>
                <a:srgbClr val="73B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02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7BF9C4-08FF-48BA-ACF1-CA268AE92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474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B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B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B3D1"/>
                </a:solidFill>
              </a:defRPr>
            </a:lvl3pPr>
            <a:lvl4pPr>
              <a:defRPr>
                <a:solidFill>
                  <a:srgbClr val="73B3D1"/>
                </a:solidFill>
              </a:defRPr>
            </a:lvl4pPr>
            <a:lvl5pPr>
              <a:defRPr>
                <a:solidFill>
                  <a:srgbClr val="73B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717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831C0DA-CDEB-46FB-8048-815015FFBA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9C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9C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9CD1"/>
                </a:solidFill>
              </a:defRPr>
            </a:lvl3pPr>
            <a:lvl4pPr>
              <a:defRPr>
                <a:solidFill>
                  <a:srgbClr val="739CD1"/>
                </a:solidFill>
              </a:defRPr>
            </a:lvl4pPr>
            <a:lvl5pPr>
              <a:defRPr>
                <a:solidFill>
                  <a:srgbClr val="739C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04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C7367DB-54B0-4E4B-9E49-482FCD217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85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85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85D1"/>
                </a:solidFill>
              </a:defRPr>
            </a:lvl3pPr>
            <a:lvl4pPr>
              <a:defRPr>
                <a:solidFill>
                  <a:srgbClr val="7385D1"/>
                </a:solidFill>
              </a:defRPr>
            </a:lvl4pPr>
            <a:lvl5pPr>
              <a:defRPr>
                <a:solidFill>
                  <a:srgbClr val="7385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801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32488C-42DD-45B2-BC5F-796AED45A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907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907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9073D1"/>
                </a:solidFill>
              </a:defRPr>
            </a:lvl3pPr>
            <a:lvl4pPr>
              <a:defRPr>
                <a:solidFill>
                  <a:srgbClr val="9073D1"/>
                </a:solidFill>
              </a:defRPr>
            </a:lvl4pPr>
            <a:lvl5pPr>
              <a:defRPr>
                <a:solidFill>
                  <a:srgbClr val="907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00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5806CBB-B0BC-460C-8CB1-5648902E32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3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177BF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177BF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177BF"/>
                </a:solidFill>
              </a:defRPr>
            </a:lvl3pPr>
            <a:lvl4pPr>
              <a:defRPr>
                <a:solidFill>
                  <a:srgbClr val="B177BF"/>
                </a:solidFill>
              </a:defRPr>
            </a:lvl4pPr>
            <a:lvl5pPr>
              <a:defRPr>
                <a:solidFill>
                  <a:srgbClr val="B177BF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239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F50723-364E-4E6E-BF7D-4DBDB6745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F779D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F779D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F779D"/>
                </a:solidFill>
              </a:defRPr>
            </a:lvl3pPr>
            <a:lvl4pPr>
              <a:defRPr>
                <a:solidFill>
                  <a:srgbClr val="BF779D"/>
                </a:solidFill>
              </a:defRPr>
            </a:lvl4pPr>
            <a:lvl5pPr>
              <a:defRPr>
                <a:solidFill>
                  <a:srgbClr val="BF779D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869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D8F19-2F8F-4068-852D-9F283AA4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20C911-4971-431E-9C8F-E9DEAC1A9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1EA3A6-5F28-4AC1-8DF1-3C5689D03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6C02-C10D-4F70-ADA5-0F3523AD6F2E}" type="datetimeFigureOut">
              <a:rPr lang="fr-CA" smtClean="0"/>
              <a:t>2024-07-22</a:t>
            </a:fld>
            <a:endParaRPr lang="fr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1293-9D7D-422C-8191-3FEAB1028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5EFF0-A580-491E-A7BD-3EF42D054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E6A3-4AEF-4734-8AB8-E4DE745DFB5E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9400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7A1CE-E74F-4ED4-BD88-F5E5E811F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Semaine 13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D0B83-54B8-4E49-8084-D8400451C4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602038"/>
            <a:ext cx="12192000" cy="431011"/>
          </a:xfrm>
        </p:spPr>
        <p:txBody>
          <a:bodyPr>
            <a:normAutofit lnSpcReduction="10000"/>
          </a:bodyPr>
          <a:lstStyle/>
          <a:p>
            <a:r>
              <a:rPr lang="fr-CA" dirty="0"/>
              <a:t>Fonctions utilitaires et résolution de problèmes</a:t>
            </a:r>
          </a:p>
        </p:txBody>
      </p:sp>
    </p:spTree>
    <p:extLst>
      <p:ext uri="{BB962C8B-B14F-4D97-AF65-F5344CB8AC3E}">
        <p14:creationId xmlns:p14="http://schemas.microsoft.com/office/powerpoint/2010/main" val="358362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2623F68-467E-9BAE-FB61-D09F3B380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Fonctions mathématiques</a:t>
            </a:r>
          </a:p>
          <a:p>
            <a:pPr lvl="1"/>
            <a:r>
              <a:rPr lang="fr-CA" dirty="0"/>
              <a:t> </a:t>
            </a:r>
            <a:r>
              <a:rPr lang="fr-CA" dirty="0" err="1"/>
              <a:t>Math.round</a:t>
            </a:r>
            <a:r>
              <a:rPr lang="fr-CA" dirty="0"/>
              <a:t>()</a:t>
            </a:r>
          </a:p>
          <a:p>
            <a:pPr lvl="1"/>
            <a:r>
              <a:rPr lang="fr-CA" dirty="0"/>
              <a:t> </a:t>
            </a:r>
            <a:r>
              <a:rPr lang="fr-CA" dirty="0" err="1"/>
              <a:t>Math.ceil</a:t>
            </a:r>
            <a:r>
              <a:rPr lang="fr-CA" dirty="0"/>
              <a:t>() et </a:t>
            </a:r>
            <a:r>
              <a:rPr lang="fr-CA" dirty="0" err="1"/>
              <a:t>Math.floor</a:t>
            </a:r>
            <a:r>
              <a:rPr lang="fr-CA" dirty="0"/>
              <a:t>()</a:t>
            </a:r>
          </a:p>
          <a:p>
            <a:pPr lvl="1"/>
            <a:r>
              <a:rPr lang="fr-CA" dirty="0"/>
              <a:t> </a:t>
            </a:r>
            <a:r>
              <a:rPr lang="fr-CA" dirty="0" err="1"/>
              <a:t>Math.min</a:t>
            </a:r>
            <a:r>
              <a:rPr lang="fr-CA" dirty="0"/>
              <a:t>() et </a:t>
            </a:r>
            <a:r>
              <a:rPr lang="fr-CA" dirty="0" err="1"/>
              <a:t>Math.max</a:t>
            </a:r>
            <a:r>
              <a:rPr lang="fr-CA" dirty="0"/>
              <a:t>()</a:t>
            </a:r>
          </a:p>
          <a:p>
            <a:pPr lvl="1"/>
            <a:r>
              <a:rPr lang="fr-CA" dirty="0"/>
              <a:t> </a:t>
            </a:r>
            <a:r>
              <a:rPr lang="fr-CA" dirty="0" err="1"/>
              <a:t>Math.random</a:t>
            </a:r>
            <a:r>
              <a:rPr lang="fr-CA" dirty="0"/>
              <a:t>()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954D30-5BE3-6083-AB5F-7C4758D09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mathématiques</a:t>
            </a:r>
          </a:p>
        </p:txBody>
      </p:sp>
    </p:spTree>
    <p:extLst>
      <p:ext uri="{BB962C8B-B14F-4D97-AF65-F5344CB8AC3E}">
        <p14:creationId xmlns:p14="http://schemas.microsoft.com/office/powerpoint/2010/main" val="2739361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2623F68-467E-9BAE-FB61-D09F3B380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Arrondir un nombre</a:t>
            </a:r>
          </a:p>
          <a:p>
            <a:pPr lvl="1"/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Math.round</a:t>
            </a:r>
            <a:r>
              <a:rPr lang="fr-CA" dirty="0">
                <a:solidFill>
                  <a:srgbClr val="FA4098"/>
                </a:solidFill>
              </a:rPr>
              <a:t>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 retourne un nombre arrondi au </a:t>
            </a:r>
            <a:r>
              <a:rPr lang="fr-CA" dirty="0">
                <a:solidFill>
                  <a:srgbClr val="FA4098"/>
                </a:solidFill>
              </a:rPr>
              <a:t>nombre entier</a:t>
            </a:r>
            <a:r>
              <a:rPr lang="fr-CA" dirty="0"/>
              <a:t> le plus près.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954D30-5BE3-6083-AB5F-7C4758D09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mathématiques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239EC83-A8D4-EEE1-B95A-119F42B9B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761" y="2230844"/>
            <a:ext cx="3524007" cy="145486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939F2A3-2968-CB32-A817-BC842F41148C}"/>
              </a:ext>
            </a:extLst>
          </p:cNvPr>
          <p:cNvSpPr/>
          <p:nvPr/>
        </p:nvSpPr>
        <p:spPr>
          <a:xfrm>
            <a:off x="8305307" y="3405052"/>
            <a:ext cx="277861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2956DA6-009B-6C31-9865-4DB4BE818915}"/>
              </a:ext>
            </a:extLst>
          </p:cNvPr>
          <p:cNvSpPr txBox="1"/>
          <p:nvPr/>
        </p:nvSpPr>
        <p:spPr>
          <a:xfrm>
            <a:off x="7991596" y="3707856"/>
            <a:ext cx="3450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9CD1"/>
                </a:solidFill>
              </a:rPr>
              <a:t>Nombre arrondi </a:t>
            </a:r>
            <a:r>
              <a:rPr lang="fr-CA" sz="1400" b="1" dirty="0">
                <a:solidFill>
                  <a:srgbClr val="739CD1"/>
                </a:solidFill>
              </a:rPr>
              <a:t>vers le haut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5ECB772-7747-4502-D6CE-1441C19827E1}"/>
              </a:ext>
            </a:extLst>
          </p:cNvPr>
          <p:cNvSpPr txBox="1"/>
          <p:nvPr/>
        </p:nvSpPr>
        <p:spPr>
          <a:xfrm>
            <a:off x="2512071" y="4127647"/>
            <a:ext cx="3450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9CD1"/>
                </a:solidFill>
              </a:rPr>
              <a:t>Nombre arrondi </a:t>
            </a:r>
            <a:r>
              <a:rPr lang="fr-CA" sz="1400" b="1" dirty="0">
                <a:solidFill>
                  <a:srgbClr val="739CD1"/>
                </a:solidFill>
              </a:rPr>
              <a:t>vers le bas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905580C-9AD1-517A-8027-172470485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45" y="2223678"/>
            <a:ext cx="6906589" cy="188621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B0D0FEF-B2C6-59DC-54BA-D0DA2E6F4B08}"/>
              </a:ext>
            </a:extLst>
          </p:cNvPr>
          <p:cNvSpPr/>
          <p:nvPr/>
        </p:nvSpPr>
        <p:spPr>
          <a:xfrm>
            <a:off x="2262240" y="3842298"/>
            <a:ext cx="277861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99025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2623F68-467E-9BAE-FB61-D09F3B380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Arrondir un nombre forcément vers le bas / vers le haut</a:t>
            </a:r>
          </a:p>
          <a:p>
            <a:pPr lvl="1"/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Math.floor</a:t>
            </a:r>
            <a:r>
              <a:rPr lang="fr-CA" dirty="0">
                <a:solidFill>
                  <a:srgbClr val="FA4098"/>
                </a:solidFill>
              </a:rPr>
              <a:t>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 retourne un nombre arrondi vers le bas.</a:t>
            </a:r>
          </a:p>
          <a:p>
            <a:pPr lvl="1"/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Math.ceil</a:t>
            </a:r>
            <a:r>
              <a:rPr lang="fr-CA" dirty="0">
                <a:solidFill>
                  <a:srgbClr val="FA4098"/>
                </a:solidFill>
              </a:rPr>
              <a:t>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 retourne un nombre arrondi vers le haut.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954D30-5BE3-6083-AB5F-7C4758D09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mathématiques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5429127-DE4B-EA0B-BA2B-F10E7E41822C}"/>
              </a:ext>
            </a:extLst>
          </p:cNvPr>
          <p:cNvSpPr txBox="1"/>
          <p:nvPr/>
        </p:nvSpPr>
        <p:spPr>
          <a:xfrm>
            <a:off x="82612" y="4185236"/>
            <a:ext cx="4398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739CD1"/>
                </a:solidFill>
              </a:rPr>
              <a:t>Généralement, quand on mentionne son âge, on arrondit toujours vers le bas </a:t>
            </a:r>
            <a:r>
              <a:rPr lang="en-CA" sz="1600" dirty="0">
                <a:solidFill>
                  <a:srgbClr val="739CD1"/>
                </a:solidFill>
              </a:rPr>
              <a:t>👶</a:t>
            </a:r>
            <a:endParaRPr lang="fr-CA" sz="1600" dirty="0">
              <a:solidFill>
                <a:srgbClr val="739CD1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9E3368B-927F-C539-571F-ADF2C01C7400}"/>
              </a:ext>
            </a:extLst>
          </p:cNvPr>
          <p:cNvSpPr txBox="1"/>
          <p:nvPr/>
        </p:nvSpPr>
        <p:spPr>
          <a:xfrm>
            <a:off x="5001869" y="4412660"/>
            <a:ext cx="6539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739CD1"/>
                </a:solidFill>
              </a:rPr>
              <a:t>Si on ne veut pas manquer de quelque chose, on l’arrondit vers le haut </a:t>
            </a:r>
            <a:r>
              <a:rPr lang="en-CA" sz="1600" dirty="0">
                <a:solidFill>
                  <a:srgbClr val="739CD1"/>
                </a:solidFill>
              </a:rPr>
              <a:t>🙄</a:t>
            </a:r>
            <a:endParaRPr lang="fr-CA" sz="1600" dirty="0">
              <a:solidFill>
                <a:srgbClr val="739CD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1456BC0-43DE-5993-8F7A-C92D956E3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45" y="2814066"/>
            <a:ext cx="3523927" cy="136764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CA154D9-5914-5581-66D5-96893C02AAB2}"/>
              </a:ext>
            </a:extLst>
          </p:cNvPr>
          <p:cNvSpPr/>
          <p:nvPr/>
        </p:nvSpPr>
        <p:spPr>
          <a:xfrm>
            <a:off x="1603129" y="3865981"/>
            <a:ext cx="277861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4392FC6-06CC-6529-FC70-BB757DE15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968" y="2814066"/>
            <a:ext cx="6749587" cy="1528849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07D304F-FDB5-8896-3506-C7ED15DC23EF}"/>
              </a:ext>
            </a:extLst>
          </p:cNvPr>
          <p:cNvSpPr/>
          <p:nvPr/>
        </p:nvSpPr>
        <p:spPr>
          <a:xfrm>
            <a:off x="7022780" y="4052351"/>
            <a:ext cx="277861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3205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2623F68-467E-9BAE-FB61-D09F3B380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Obtenir le maximum ou le minimum</a:t>
            </a:r>
          </a:p>
          <a:p>
            <a:pPr lvl="1"/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Math.max</a:t>
            </a:r>
            <a:r>
              <a:rPr lang="fr-CA" dirty="0">
                <a:solidFill>
                  <a:srgbClr val="FA4098"/>
                </a:solidFill>
              </a:rPr>
              <a:t>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 </a:t>
            </a:r>
            <a:r>
              <a:rPr lang="fr-CA" dirty="0"/>
              <a:t>retourne la valeur maximale entre plusieurs nombres.</a:t>
            </a:r>
          </a:p>
          <a:p>
            <a:pPr lvl="1"/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Math.min</a:t>
            </a:r>
            <a:r>
              <a:rPr lang="fr-CA" dirty="0">
                <a:solidFill>
                  <a:srgbClr val="FA4098"/>
                </a:solidFill>
              </a:rPr>
              <a:t>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 retourne la valeur minimale entre plusieurs nombres.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954D30-5BE3-6083-AB5F-7C4758D09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mathématiques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332057B-D3F9-D719-2295-66756F7EC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523" y="4936489"/>
            <a:ext cx="5413105" cy="129243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ABC4C2C-2650-7D64-1D7D-11208FE26E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2065" y="2998609"/>
            <a:ext cx="2762636" cy="71447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52CBE65-C81B-F0BB-F362-EBE0A49EB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6751" y="2563877"/>
            <a:ext cx="2026763" cy="158394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A549491-76ED-AFCC-65B5-37B2595BB753}"/>
              </a:ext>
            </a:extLst>
          </p:cNvPr>
          <p:cNvSpPr txBox="1"/>
          <p:nvPr/>
        </p:nvSpPr>
        <p:spPr>
          <a:xfrm>
            <a:off x="6498335" y="3066753"/>
            <a:ext cx="5413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Autant pour </a:t>
            </a:r>
            <a:r>
              <a:rPr lang="fr-CA" dirty="0">
                <a:solidFill>
                  <a:srgbClr val="FA4098"/>
                </a:solidFill>
              </a:rPr>
              <a:t>max</a:t>
            </a:r>
            <a:r>
              <a:rPr lang="fr-CA" dirty="0">
                <a:solidFill>
                  <a:srgbClr val="739CD1"/>
                </a:solidFill>
              </a:rPr>
              <a:t> que pour </a:t>
            </a:r>
            <a:r>
              <a:rPr lang="fr-CA" dirty="0">
                <a:solidFill>
                  <a:srgbClr val="FA4098"/>
                </a:solidFill>
              </a:rPr>
              <a:t>min</a:t>
            </a:r>
            <a:r>
              <a:rPr lang="fr-CA" dirty="0">
                <a:solidFill>
                  <a:srgbClr val="739CD1"/>
                </a:solidFill>
              </a:rPr>
              <a:t>, on peut mettre 2 valeurs ou plus, séparées par des </a:t>
            </a:r>
            <a:r>
              <a:rPr lang="fr-CA" dirty="0">
                <a:solidFill>
                  <a:srgbClr val="FA4098"/>
                </a:solidFill>
              </a:rPr>
              <a:t>virgules</a:t>
            </a:r>
            <a:r>
              <a:rPr lang="fr-CA" dirty="0">
                <a:solidFill>
                  <a:srgbClr val="739CD1"/>
                </a:solidFill>
              </a:rPr>
              <a:t>.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B02CB8C1-D8AC-2782-0774-6AB11BF24187}"/>
              </a:ext>
            </a:extLst>
          </p:cNvPr>
          <p:cNvCxnSpPr/>
          <p:nvPr/>
        </p:nvCxnSpPr>
        <p:spPr>
          <a:xfrm>
            <a:off x="153648" y="4346448"/>
            <a:ext cx="11881104" cy="0"/>
          </a:xfrm>
          <a:prstGeom prst="line">
            <a:avLst/>
          </a:prstGeom>
          <a:ln w="19050">
            <a:solidFill>
              <a:srgbClr val="739C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55878538-580E-67FC-6E88-DD184F58F292}"/>
              </a:ext>
            </a:extLst>
          </p:cNvPr>
          <p:cNvSpPr txBox="1"/>
          <p:nvPr/>
        </p:nvSpPr>
        <p:spPr>
          <a:xfrm>
            <a:off x="202705" y="4919918"/>
            <a:ext cx="3339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739CD1"/>
                </a:solidFill>
              </a:rPr>
              <a:t>Cette fonction permet de soigner le joueur (lui redonner de la vie) sans dépasser le maximum de </a:t>
            </a:r>
            <a:r>
              <a:rPr lang="fr-CA" sz="1600" dirty="0">
                <a:solidFill>
                  <a:srgbClr val="FA4098"/>
                </a:solidFill>
              </a:rPr>
              <a:t>100</a:t>
            </a:r>
            <a:r>
              <a:rPr lang="fr-CA" sz="1600" dirty="0">
                <a:solidFill>
                  <a:srgbClr val="739CD1"/>
                </a:solidFill>
              </a:rPr>
              <a:t>. Ici, </a:t>
            </a:r>
            <a:r>
              <a:rPr lang="fr-CA" sz="1600" dirty="0" err="1">
                <a:solidFill>
                  <a:srgbClr val="FA4098"/>
                </a:solidFill>
              </a:rPr>
              <a:t>gVieJoueur</a:t>
            </a:r>
            <a:r>
              <a:rPr lang="fr-CA" sz="1600" dirty="0">
                <a:solidFill>
                  <a:srgbClr val="FA4098"/>
                </a:solidFill>
              </a:rPr>
              <a:t> + </a:t>
            </a:r>
            <a:r>
              <a:rPr lang="fr-CA" sz="1600" dirty="0" err="1">
                <a:solidFill>
                  <a:srgbClr val="FA4098"/>
                </a:solidFill>
              </a:rPr>
              <a:t>valeurSoin</a:t>
            </a:r>
            <a:r>
              <a:rPr lang="fr-CA" sz="1600" dirty="0">
                <a:solidFill>
                  <a:srgbClr val="739CD1"/>
                </a:solidFill>
              </a:rPr>
              <a:t> donnait </a:t>
            </a:r>
            <a:r>
              <a:rPr lang="fr-CA" sz="1600" dirty="0">
                <a:solidFill>
                  <a:srgbClr val="FA4098"/>
                </a:solidFill>
              </a:rPr>
              <a:t>143</a:t>
            </a:r>
            <a:r>
              <a:rPr lang="fr-CA" sz="1600" dirty="0">
                <a:solidFill>
                  <a:srgbClr val="739CD1"/>
                </a:solidFill>
              </a:rPr>
              <a:t>, alors </a:t>
            </a:r>
            <a:r>
              <a:rPr lang="fr-CA" sz="1600" dirty="0">
                <a:solidFill>
                  <a:srgbClr val="FA4098"/>
                </a:solidFill>
              </a:rPr>
              <a:t>100</a:t>
            </a:r>
            <a:r>
              <a:rPr lang="fr-CA" sz="1600" dirty="0">
                <a:solidFill>
                  <a:srgbClr val="739CD1"/>
                </a:solidFill>
              </a:rPr>
              <a:t> a été choisi par </a:t>
            </a:r>
            <a:r>
              <a:rPr lang="fr-CA" sz="1600" dirty="0" err="1">
                <a:solidFill>
                  <a:srgbClr val="FA4098"/>
                </a:solidFill>
              </a:rPr>
              <a:t>Math.min</a:t>
            </a:r>
            <a:r>
              <a:rPr lang="fr-CA" sz="1600" dirty="0">
                <a:solidFill>
                  <a:srgbClr val="FA4098"/>
                </a:solidFill>
              </a:rPr>
              <a:t>()</a:t>
            </a:r>
            <a:r>
              <a:rPr lang="fr-CA" sz="1600" dirty="0">
                <a:solidFill>
                  <a:srgbClr val="739CD1"/>
                </a:solidFill>
              </a:rPr>
              <a:t>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5F9F714-3B76-B8E7-8525-7F6B6D534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7136" y="4534809"/>
            <a:ext cx="2372056" cy="209579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2519851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2623F68-467E-9BAE-FB61-D09F3B380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Obtenir un nombre aléatoire</a:t>
            </a:r>
          </a:p>
          <a:p>
            <a:pPr lvl="1"/>
            <a:r>
              <a:rPr lang="fr-CA" dirty="0"/>
              <a:t> Nous avons déjà vu </a:t>
            </a:r>
            <a:r>
              <a:rPr lang="fr-CA" dirty="0" err="1">
                <a:solidFill>
                  <a:srgbClr val="FA4098"/>
                </a:solidFill>
              </a:rPr>
              <a:t>Math.random</a:t>
            </a:r>
            <a:r>
              <a:rPr lang="fr-CA" dirty="0">
                <a:solidFill>
                  <a:srgbClr val="FA4098"/>
                </a:solidFill>
              </a:rPr>
              <a:t>()</a:t>
            </a:r>
            <a:r>
              <a:rPr lang="fr-CA" dirty="0"/>
              <a:t>, mais voici des exemples un peu plus sophistiqués.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954D30-5BE3-6083-AB5F-7C4758D09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mathématiques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05EE29A-9FB8-998B-36F0-13A86ACC8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3717" y="2336830"/>
            <a:ext cx="3835723" cy="126384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2C62535-D905-AB80-0DDE-6C60CEA80E5E}"/>
              </a:ext>
            </a:extLst>
          </p:cNvPr>
          <p:cNvSpPr txBox="1"/>
          <p:nvPr/>
        </p:nvSpPr>
        <p:spPr>
          <a:xfrm>
            <a:off x="1272725" y="2784086"/>
            <a:ext cx="5169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Obtenir un nombre aléatoire entre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9C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0.99999...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D86968F-7702-E82B-0331-E6303044E403}"/>
              </a:ext>
            </a:extLst>
          </p:cNvPr>
          <p:cNvCxnSpPr/>
          <p:nvPr/>
        </p:nvCxnSpPr>
        <p:spPr>
          <a:xfrm>
            <a:off x="153648" y="3712464"/>
            <a:ext cx="11881104" cy="0"/>
          </a:xfrm>
          <a:prstGeom prst="line">
            <a:avLst/>
          </a:prstGeom>
          <a:ln w="19050">
            <a:solidFill>
              <a:srgbClr val="739C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9D09E60E-1E81-7FA9-6C47-AAF45B120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717" y="3822709"/>
            <a:ext cx="4191484" cy="129587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586437B-65D4-68EB-0430-FEC199AB21DD}"/>
              </a:ext>
            </a:extLst>
          </p:cNvPr>
          <p:cNvSpPr txBox="1"/>
          <p:nvPr/>
        </p:nvSpPr>
        <p:spPr>
          <a:xfrm>
            <a:off x="1223103" y="4330248"/>
            <a:ext cx="5169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Obtenir un nombre aléatoire entre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9C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4.99999...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F166910F-DEF6-E796-7B5A-D8DA5C77AF75}"/>
              </a:ext>
            </a:extLst>
          </p:cNvPr>
          <p:cNvCxnSpPr/>
          <p:nvPr/>
        </p:nvCxnSpPr>
        <p:spPr>
          <a:xfrm>
            <a:off x="153648" y="5230368"/>
            <a:ext cx="11881104" cy="0"/>
          </a:xfrm>
          <a:prstGeom prst="line">
            <a:avLst/>
          </a:prstGeom>
          <a:ln w="19050">
            <a:solidFill>
              <a:srgbClr val="739C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F90193E2-0B21-4EF6-3712-C22B9CA2EB2F}"/>
              </a:ext>
            </a:extLst>
          </p:cNvPr>
          <p:cNvSpPr/>
          <p:nvPr/>
        </p:nvSpPr>
        <p:spPr>
          <a:xfrm>
            <a:off x="9280667" y="2391053"/>
            <a:ext cx="1411717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CE3136-AC24-89EB-A4A1-5779A4F41E82}"/>
              </a:ext>
            </a:extLst>
          </p:cNvPr>
          <p:cNvSpPr/>
          <p:nvPr/>
        </p:nvSpPr>
        <p:spPr>
          <a:xfrm>
            <a:off x="9323339" y="3873857"/>
            <a:ext cx="1740901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107A382-772B-0975-8C64-816AD99BE1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3717" y="5355016"/>
            <a:ext cx="4494091" cy="125375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755FDD0E-AF27-BB16-BEB2-7FA5842B872B}"/>
              </a:ext>
            </a:extLst>
          </p:cNvPr>
          <p:cNvSpPr txBox="1"/>
          <p:nvPr/>
        </p:nvSpPr>
        <p:spPr>
          <a:xfrm>
            <a:off x="1223103" y="5766085"/>
            <a:ext cx="5169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Obtenir un nombre aléatoire entre </a:t>
            </a:r>
            <a:r>
              <a:rPr lang="fr-CA" dirty="0">
                <a:solidFill>
                  <a:srgbClr val="FA4098"/>
                </a:solidFill>
              </a:rPr>
              <a:t>5</a:t>
            </a:r>
            <a:r>
              <a:rPr lang="fr-CA" dirty="0">
                <a:solidFill>
                  <a:srgbClr val="739C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9.99999...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C465B71-BA51-8446-0F52-7D374D38DC57}"/>
              </a:ext>
            </a:extLst>
          </p:cNvPr>
          <p:cNvSpPr/>
          <p:nvPr/>
        </p:nvSpPr>
        <p:spPr>
          <a:xfrm>
            <a:off x="9280667" y="5373052"/>
            <a:ext cx="2069533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77131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2623F68-467E-9BAE-FB61-D09F3B380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Obtenir un nombre aléatoire</a:t>
            </a:r>
          </a:p>
          <a:p>
            <a:pPr lvl="1"/>
            <a:r>
              <a:rPr lang="fr-CA" dirty="0"/>
              <a:t> Nous avons déjà vu </a:t>
            </a:r>
            <a:r>
              <a:rPr lang="fr-CA" dirty="0" err="1">
                <a:solidFill>
                  <a:srgbClr val="FA4098"/>
                </a:solidFill>
              </a:rPr>
              <a:t>Math.random</a:t>
            </a:r>
            <a:r>
              <a:rPr lang="fr-CA" dirty="0">
                <a:solidFill>
                  <a:srgbClr val="FA4098"/>
                </a:solidFill>
              </a:rPr>
              <a:t>()</a:t>
            </a:r>
            <a:r>
              <a:rPr lang="fr-CA" dirty="0"/>
              <a:t>, mais voici des exemples un peu plus sophistiqués.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954D30-5BE3-6083-AB5F-7C4758D09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mathématiques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D9E1DDB-8E1F-04A4-2698-981EAFC1B51F}"/>
              </a:ext>
            </a:extLst>
          </p:cNvPr>
          <p:cNvSpPr txBox="1"/>
          <p:nvPr/>
        </p:nvSpPr>
        <p:spPr>
          <a:xfrm>
            <a:off x="779592" y="2784085"/>
            <a:ext cx="5169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Obtenir un nombre aléatoire parmi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9CD1"/>
                </a:solidFill>
              </a:rPr>
              <a:t>,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>
                <a:solidFill>
                  <a:srgbClr val="739CD1"/>
                </a:solidFill>
              </a:rPr>
              <a:t>,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9CD1"/>
                </a:solidFill>
              </a:rPr>
              <a:t>, </a:t>
            </a:r>
            <a:r>
              <a:rPr lang="fr-CA" dirty="0">
                <a:solidFill>
                  <a:srgbClr val="FA4098"/>
                </a:solidFill>
              </a:rPr>
              <a:t>4</a:t>
            </a:r>
            <a:r>
              <a:rPr lang="fr-CA" dirty="0">
                <a:solidFill>
                  <a:srgbClr val="739C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5</a:t>
            </a:r>
            <a:r>
              <a:rPr lang="fr-CA" dirty="0">
                <a:solidFill>
                  <a:srgbClr val="739CD1"/>
                </a:solidFill>
              </a:rPr>
              <a:t>.</a:t>
            </a:r>
            <a:endParaRPr lang="fr-CA" dirty="0">
              <a:solidFill>
                <a:srgbClr val="FA4098"/>
              </a:solidFill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2AE0200-3D4F-3C91-A5CE-81E9D9889894}"/>
              </a:ext>
            </a:extLst>
          </p:cNvPr>
          <p:cNvCxnSpPr/>
          <p:nvPr/>
        </p:nvCxnSpPr>
        <p:spPr>
          <a:xfrm>
            <a:off x="153648" y="3712464"/>
            <a:ext cx="11881104" cy="0"/>
          </a:xfrm>
          <a:prstGeom prst="line">
            <a:avLst/>
          </a:prstGeom>
          <a:ln w="19050">
            <a:solidFill>
              <a:srgbClr val="739C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5B3DAFA4-5504-5B8F-8066-066C717B0F01}"/>
              </a:ext>
            </a:extLst>
          </p:cNvPr>
          <p:cNvSpPr txBox="1"/>
          <p:nvPr/>
        </p:nvSpPr>
        <p:spPr>
          <a:xfrm>
            <a:off x="701040" y="3055913"/>
            <a:ext cx="4901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9CD1"/>
                </a:solidFill>
              </a:rPr>
              <a:t>(Arrondir vers le bas élimine tous les nombres à virgule !)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CBE7A63-096C-497A-0E71-8F0F9FF97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088" y="2349136"/>
            <a:ext cx="5558178" cy="1206019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8707D98-DBC9-580B-4AAF-5F996175C229}"/>
              </a:ext>
            </a:extLst>
          </p:cNvPr>
          <p:cNvSpPr/>
          <p:nvPr/>
        </p:nvSpPr>
        <p:spPr>
          <a:xfrm>
            <a:off x="8726279" y="2368145"/>
            <a:ext cx="3185305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F351AD2-6602-4D65-ADC5-43CE750C575A}"/>
              </a:ext>
            </a:extLst>
          </p:cNvPr>
          <p:cNvSpPr txBox="1"/>
          <p:nvPr/>
        </p:nvSpPr>
        <p:spPr>
          <a:xfrm>
            <a:off x="202416" y="4081449"/>
            <a:ext cx="5196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Recette pour obtenir un nombre entier entre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9C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Y</a:t>
            </a:r>
            <a:r>
              <a:rPr lang="fr-CA" dirty="0">
                <a:solidFill>
                  <a:srgbClr val="739CD1"/>
                </a:solidFill>
              </a:rPr>
              <a:t> :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5FDE91B-9B90-28D0-49F3-DB8F7A9E1F08}"/>
              </a:ext>
            </a:extLst>
          </p:cNvPr>
          <p:cNvSpPr txBox="1"/>
          <p:nvPr/>
        </p:nvSpPr>
        <p:spPr>
          <a:xfrm>
            <a:off x="5599998" y="4075119"/>
            <a:ext cx="6268914" cy="369332"/>
          </a:xfrm>
          <a:prstGeom prst="rect">
            <a:avLst/>
          </a:prstGeom>
          <a:noFill/>
          <a:ln w="19050">
            <a:solidFill>
              <a:srgbClr val="739CD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 + </a:t>
            </a:r>
            <a:r>
              <a:rPr lang="fr-CA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Math.floor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Math.random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() * (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 –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 +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50A273B-D3E9-4D0E-7F29-7FF998E879A3}"/>
              </a:ext>
            </a:extLst>
          </p:cNvPr>
          <p:cNvSpPr txBox="1"/>
          <p:nvPr/>
        </p:nvSpPr>
        <p:spPr>
          <a:xfrm>
            <a:off x="481585" y="4895817"/>
            <a:ext cx="4773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dirty="0">
                <a:solidFill>
                  <a:srgbClr val="739CD1"/>
                </a:solidFill>
              </a:rPr>
              <a:t>Exemple pour un nombre entre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9C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10</a:t>
            </a:r>
            <a:r>
              <a:rPr lang="fr-CA" dirty="0">
                <a:solidFill>
                  <a:srgbClr val="739CD1"/>
                </a:solidFill>
              </a:rPr>
              <a:t> : 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90D733C9-1486-7882-408C-1A2F6A8B0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998" y="4893622"/>
            <a:ext cx="5410955" cy="371527"/>
          </a:xfrm>
          <a:prstGeom prst="rect">
            <a:avLst/>
          </a:prstGeom>
          <a:ln w="19050">
            <a:solidFill>
              <a:srgbClr val="739CD1"/>
            </a:solidFill>
          </a:ln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E7502A23-ED5F-AF24-0241-C1B54CC14935}"/>
              </a:ext>
            </a:extLst>
          </p:cNvPr>
          <p:cNvSpPr txBox="1"/>
          <p:nvPr/>
        </p:nvSpPr>
        <p:spPr>
          <a:xfrm>
            <a:off x="481585" y="5710185"/>
            <a:ext cx="4773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dirty="0">
                <a:solidFill>
                  <a:srgbClr val="739CD1"/>
                </a:solidFill>
              </a:rPr>
              <a:t>Exemple pour un nombre entre </a:t>
            </a:r>
            <a:r>
              <a:rPr lang="fr-CA" dirty="0">
                <a:solidFill>
                  <a:srgbClr val="FA4098"/>
                </a:solidFill>
              </a:rPr>
              <a:t>17</a:t>
            </a:r>
            <a:r>
              <a:rPr lang="fr-CA" dirty="0">
                <a:solidFill>
                  <a:srgbClr val="739C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23</a:t>
            </a:r>
            <a:r>
              <a:rPr lang="fr-CA" dirty="0">
                <a:solidFill>
                  <a:srgbClr val="739CD1"/>
                </a:solidFill>
              </a:rPr>
              <a:t> : 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4536E2F-614B-B8E9-1207-D8662CFBEA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9309" y="5685256"/>
            <a:ext cx="5430008" cy="400106"/>
          </a:xfrm>
          <a:prstGeom prst="rect">
            <a:avLst/>
          </a:prstGeom>
          <a:ln w="19050">
            <a:solidFill>
              <a:srgbClr val="739CD1"/>
            </a:solidFill>
          </a:ln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BFCF7DA7-C01A-1A09-FC5B-6AEBA7884983}"/>
              </a:ext>
            </a:extLst>
          </p:cNvPr>
          <p:cNvSpPr txBox="1"/>
          <p:nvPr/>
        </p:nvSpPr>
        <p:spPr>
          <a:xfrm>
            <a:off x="8643015" y="6256559"/>
            <a:ext cx="2164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739CD1"/>
                </a:solidFill>
              </a:rPr>
              <a:t>(</a:t>
            </a:r>
            <a:r>
              <a:rPr lang="fr-CA" sz="1600" dirty="0">
                <a:solidFill>
                  <a:srgbClr val="FA4098"/>
                </a:solidFill>
              </a:rPr>
              <a:t>23</a:t>
            </a:r>
            <a:r>
              <a:rPr lang="fr-CA" sz="1600" dirty="0">
                <a:solidFill>
                  <a:srgbClr val="739CD1"/>
                </a:solidFill>
              </a:rPr>
              <a:t> - </a:t>
            </a:r>
            <a:r>
              <a:rPr lang="fr-CA" sz="1600" dirty="0">
                <a:solidFill>
                  <a:srgbClr val="FA4098"/>
                </a:solidFill>
              </a:rPr>
              <a:t>17</a:t>
            </a:r>
            <a:r>
              <a:rPr lang="fr-CA" sz="1600" dirty="0">
                <a:solidFill>
                  <a:srgbClr val="739CD1"/>
                </a:solidFill>
              </a:rPr>
              <a:t> + </a:t>
            </a:r>
            <a:r>
              <a:rPr lang="fr-CA" sz="1600" dirty="0">
                <a:solidFill>
                  <a:srgbClr val="FA4098"/>
                </a:solidFill>
              </a:rPr>
              <a:t>1</a:t>
            </a:r>
            <a:r>
              <a:rPr lang="fr-CA" sz="1600" dirty="0">
                <a:solidFill>
                  <a:srgbClr val="739CD1"/>
                </a:solidFill>
              </a:rPr>
              <a:t> donne </a:t>
            </a:r>
            <a:r>
              <a:rPr lang="fr-CA" sz="1600" dirty="0">
                <a:solidFill>
                  <a:srgbClr val="FA4098"/>
                </a:solidFill>
              </a:rPr>
              <a:t>7</a:t>
            </a:r>
            <a:r>
              <a:rPr lang="fr-CA" sz="1600" dirty="0">
                <a:solidFill>
                  <a:srgbClr val="739CD1"/>
                </a:solidFill>
              </a:rPr>
              <a:t>)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133EC82C-1979-2650-0F5E-557161B5716C}"/>
              </a:ext>
            </a:extLst>
          </p:cNvPr>
          <p:cNvCxnSpPr/>
          <p:nvPr/>
        </p:nvCxnSpPr>
        <p:spPr>
          <a:xfrm flipV="1">
            <a:off x="10131750" y="5971840"/>
            <a:ext cx="471898" cy="315275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467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355B22F-DA04-789E-D3E4-CEE5D8967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Bonne nouvelle ! </a:t>
            </a:r>
            <a:r>
              <a:rPr lang="en-CA" dirty="0"/>
              <a:t>🥳</a:t>
            </a:r>
            <a:endParaRPr lang="fr-CA" dirty="0"/>
          </a:p>
          <a:p>
            <a:pPr lvl="1"/>
            <a:r>
              <a:rPr lang="fr-CA" dirty="0"/>
              <a:t> Les langages de programmation ont énormément de similarités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9D57AC5-4B7D-4121-A19B-2D412C37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Apprendre d’autres langages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DFF2FF5-1FDC-E8AD-FC34-83AF8F935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343" y="4671152"/>
            <a:ext cx="2010056" cy="1390844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6F9F5F5-D747-CB3F-81FF-32D34EC443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639" y="2355422"/>
            <a:ext cx="2069228" cy="163852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86AEFB7-24D8-0084-FB90-BEA2BEAAE0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5186" y="2355422"/>
            <a:ext cx="2067213" cy="163852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AB3E836-5AA8-3108-85E1-D74A9DDC96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3798" y="2355422"/>
            <a:ext cx="1984441" cy="163852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9CDDBC5-D67E-2691-571D-ADECAF10F4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609" y="2347761"/>
            <a:ext cx="1957132" cy="163852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6" name="Image 15" descr="Une image contenant dessin humoristique, Super-héros, Héros, Danse&#10;&#10;Description générée automatiquement">
            <a:extLst>
              <a:ext uri="{FF2B5EF4-FFF2-40B4-BE49-F238E27FC236}">
                <a16:creationId xmlns:a16="http://schemas.microsoft.com/office/drawing/2014/main" id="{CEE64B98-444D-653D-7B7F-B409584CC3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505" y="4455061"/>
            <a:ext cx="2510208" cy="228843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1C9A65F-2101-286B-EC80-5F46C2C1F1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207" y="4671152"/>
            <a:ext cx="2000529" cy="172426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0F239D60-1B8E-05AB-36AC-00F8662D4CB5}"/>
              </a:ext>
            </a:extLst>
          </p:cNvPr>
          <p:cNvSpPr txBox="1"/>
          <p:nvPr/>
        </p:nvSpPr>
        <p:spPr>
          <a:xfrm>
            <a:off x="453680" y="6409720"/>
            <a:ext cx="2010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85D1"/>
                </a:solidFill>
              </a:rPr>
              <a:t>Code en </a:t>
            </a:r>
            <a:r>
              <a:rPr lang="fr-CA" sz="1400" dirty="0">
                <a:solidFill>
                  <a:srgbClr val="FA4098"/>
                </a:solidFill>
              </a:rPr>
              <a:t>Ruby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6561756-26F8-23CC-08A3-A6A434EC50D7}"/>
              </a:ext>
            </a:extLst>
          </p:cNvPr>
          <p:cNvSpPr txBox="1"/>
          <p:nvPr/>
        </p:nvSpPr>
        <p:spPr>
          <a:xfrm>
            <a:off x="2595186" y="4006498"/>
            <a:ext cx="2010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85D1"/>
                </a:solidFill>
              </a:rPr>
              <a:t>Code en </a:t>
            </a:r>
            <a:r>
              <a:rPr lang="fr-CA" sz="1400" dirty="0">
                <a:solidFill>
                  <a:srgbClr val="FA4098"/>
                </a:solidFill>
              </a:rPr>
              <a:t>Java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6865137-12F4-DDC7-421C-AFCA952A0E1C}"/>
              </a:ext>
            </a:extLst>
          </p:cNvPr>
          <p:cNvSpPr txBox="1"/>
          <p:nvPr/>
        </p:nvSpPr>
        <p:spPr>
          <a:xfrm>
            <a:off x="4800990" y="4006497"/>
            <a:ext cx="2010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85D1"/>
                </a:solidFill>
              </a:rPr>
              <a:t>Code en </a:t>
            </a:r>
            <a:r>
              <a:rPr lang="fr-CA" sz="1400" dirty="0">
                <a:solidFill>
                  <a:srgbClr val="FA4098"/>
                </a:solidFill>
              </a:rPr>
              <a:t>C#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E36B91C-40D7-BF6A-26B3-AC52415B2B9A}"/>
              </a:ext>
            </a:extLst>
          </p:cNvPr>
          <p:cNvSpPr txBox="1"/>
          <p:nvPr/>
        </p:nvSpPr>
        <p:spPr>
          <a:xfrm>
            <a:off x="9500782" y="4001695"/>
            <a:ext cx="2010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85D1"/>
                </a:solidFill>
              </a:rPr>
              <a:t>Code en </a:t>
            </a:r>
            <a:r>
              <a:rPr lang="fr-CA" sz="1400" dirty="0" err="1">
                <a:solidFill>
                  <a:srgbClr val="FA4098"/>
                </a:solidFill>
              </a:rPr>
              <a:t>Lua</a:t>
            </a:r>
            <a:endParaRPr lang="fr-CA" sz="1400" dirty="0">
              <a:solidFill>
                <a:srgbClr val="FA4098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D9BA909-93E3-B41C-833F-F041E4035185}"/>
              </a:ext>
            </a:extLst>
          </p:cNvPr>
          <p:cNvSpPr txBox="1"/>
          <p:nvPr/>
        </p:nvSpPr>
        <p:spPr>
          <a:xfrm>
            <a:off x="6949639" y="4015521"/>
            <a:ext cx="2010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85D1"/>
                </a:solidFill>
              </a:rPr>
              <a:t>Code en </a:t>
            </a:r>
            <a:r>
              <a:rPr lang="fr-CA" sz="1400" dirty="0">
                <a:solidFill>
                  <a:srgbClr val="FA4098"/>
                </a:solidFill>
              </a:rPr>
              <a:t>C++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39537FF-420F-D5DF-99EE-172E2E912172}"/>
              </a:ext>
            </a:extLst>
          </p:cNvPr>
          <p:cNvSpPr txBox="1"/>
          <p:nvPr/>
        </p:nvSpPr>
        <p:spPr>
          <a:xfrm>
            <a:off x="2623764" y="6061996"/>
            <a:ext cx="2010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85D1"/>
                </a:solidFill>
              </a:rPr>
              <a:t>Code en </a:t>
            </a:r>
            <a:r>
              <a:rPr lang="fr-CA" sz="1400" dirty="0">
                <a:solidFill>
                  <a:srgbClr val="FA4098"/>
                </a:solidFill>
              </a:rPr>
              <a:t>Python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1B38BAD4-11B3-6227-6F5C-D7E6ADC235AB}"/>
              </a:ext>
            </a:extLst>
          </p:cNvPr>
          <p:cNvSpPr txBox="1"/>
          <p:nvPr/>
        </p:nvSpPr>
        <p:spPr>
          <a:xfrm>
            <a:off x="442609" y="4010567"/>
            <a:ext cx="2010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85D1"/>
                </a:solidFill>
              </a:rPr>
              <a:t>Code en </a:t>
            </a:r>
            <a:r>
              <a:rPr lang="fr-CA" sz="1400" dirty="0">
                <a:solidFill>
                  <a:srgbClr val="FA4098"/>
                </a:solidFill>
              </a:rPr>
              <a:t>JavaScript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0C8F03F-8752-C145-186B-2D1B9409EBCB}"/>
              </a:ext>
            </a:extLst>
          </p:cNvPr>
          <p:cNvSpPr txBox="1"/>
          <p:nvPr/>
        </p:nvSpPr>
        <p:spPr>
          <a:xfrm>
            <a:off x="7816047" y="4722116"/>
            <a:ext cx="4220315" cy="1754326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• Bien entendu, c’est un </a:t>
            </a:r>
            <a:r>
              <a:rPr lang="fr-CA" b="1" dirty="0">
                <a:solidFill>
                  <a:srgbClr val="7385D1"/>
                </a:solidFill>
              </a:rPr>
              <a:t>petit échantillon</a:t>
            </a:r>
            <a:r>
              <a:rPr lang="fr-CA" dirty="0">
                <a:solidFill>
                  <a:srgbClr val="7385D1"/>
                </a:solidFill>
              </a:rPr>
              <a:t> et il y a plus de </a:t>
            </a:r>
            <a:r>
              <a:rPr lang="fr-CA" b="1" dirty="0">
                <a:solidFill>
                  <a:srgbClr val="7385D1"/>
                </a:solidFill>
              </a:rPr>
              <a:t>différences</a:t>
            </a:r>
            <a:r>
              <a:rPr lang="fr-CA" dirty="0">
                <a:solidFill>
                  <a:srgbClr val="7385D1"/>
                </a:solidFill>
              </a:rPr>
              <a:t> que cela. </a:t>
            </a:r>
          </a:p>
          <a:p>
            <a:endParaRPr lang="fr-CA" dirty="0">
              <a:solidFill>
                <a:srgbClr val="7385D1"/>
              </a:solidFill>
            </a:endParaRPr>
          </a:p>
          <a:p>
            <a:r>
              <a:rPr lang="fr-CA" dirty="0">
                <a:solidFill>
                  <a:srgbClr val="7385D1"/>
                </a:solidFill>
              </a:rPr>
              <a:t>• Cela dit, lorsqu’on connait déjà un langage de programmation, en apprendre d’autres est de plus en plus facile ! </a:t>
            </a:r>
            <a:r>
              <a:rPr lang="en-CA" dirty="0">
                <a:solidFill>
                  <a:srgbClr val="7385D1"/>
                </a:solidFill>
              </a:rPr>
              <a:t>✨</a:t>
            </a:r>
            <a:endParaRPr lang="fr-CA" dirty="0">
              <a:solidFill>
                <a:srgbClr val="7385D1"/>
              </a:solidFill>
            </a:endParaRPr>
          </a:p>
        </p:txBody>
      </p:sp>
      <p:pic>
        <p:nvPicPr>
          <p:cNvPr id="34" name="Image 33">
            <a:extLst>
              <a:ext uri="{FF2B5EF4-FFF2-40B4-BE49-F238E27FC236}">
                <a16:creationId xmlns:a16="http://schemas.microsoft.com/office/drawing/2014/main" id="{F8829558-AC30-C5FC-4713-8427B3A6EA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73894" y="2347761"/>
            <a:ext cx="2619741" cy="161947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2192092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355B22F-DA04-789E-D3E4-CEE5D89678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512000" cy="5536740"/>
          </a:xfrm>
        </p:spPr>
        <p:txBody>
          <a:bodyPr/>
          <a:lstStyle/>
          <a:p>
            <a:r>
              <a:rPr lang="fr-CA" dirty="0"/>
              <a:t> Apprendre d’autres langages</a:t>
            </a:r>
          </a:p>
          <a:p>
            <a:pPr lvl="1"/>
            <a:r>
              <a:rPr lang="fr-CA" dirty="0"/>
              <a:t> Bien que nous ayons appris beaucoup de notions en </a:t>
            </a:r>
            <a:r>
              <a:rPr lang="fr-CA" dirty="0">
                <a:solidFill>
                  <a:srgbClr val="FA4098"/>
                </a:solidFill>
              </a:rPr>
              <a:t>JavaScript</a:t>
            </a:r>
            <a:r>
              <a:rPr lang="fr-CA" dirty="0"/>
              <a:t>, nous n’avons vu </a:t>
            </a:r>
            <a:r>
              <a:rPr lang="fr-CA" b="1" dirty="0"/>
              <a:t>que les bases</a:t>
            </a:r>
            <a:r>
              <a:rPr lang="fr-CA" dirty="0"/>
              <a:t> ! Si vous explorez d’autres langages, vous rencontrerez plusieurs nouvelles notions qui ne vous seront pas familières.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Malgré tout, n’ayez pas peur d’apprendre d’autres langages dès maintenant !</a:t>
            </a:r>
          </a:p>
          <a:p>
            <a:pPr lvl="2"/>
            <a:r>
              <a:rPr lang="fr-CA" dirty="0"/>
              <a:t> Il faut apprendre le langage </a:t>
            </a:r>
            <a:r>
              <a:rPr lang="fr-CA" dirty="0">
                <a:solidFill>
                  <a:srgbClr val="FA4098"/>
                </a:solidFill>
              </a:rPr>
              <a:t>C#</a:t>
            </a:r>
            <a:r>
              <a:rPr lang="fr-CA" dirty="0"/>
              <a:t> pour exploiter </a:t>
            </a:r>
            <a:r>
              <a:rPr lang="fr-CA" dirty="0" err="1"/>
              <a:t>Unity</a:t>
            </a:r>
            <a:r>
              <a:rPr lang="fr-CA" dirty="0"/>
              <a:t> en profondeur.</a:t>
            </a:r>
          </a:p>
          <a:p>
            <a:pPr lvl="2"/>
            <a:r>
              <a:rPr lang="fr-CA" dirty="0"/>
              <a:t> Il faut apprendre </a:t>
            </a:r>
            <a:r>
              <a:rPr lang="fr-CA" dirty="0" err="1">
                <a:solidFill>
                  <a:srgbClr val="FA4098"/>
                </a:solidFill>
              </a:rPr>
              <a:t>Kotlin</a:t>
            </a:r>
            <a:r>
              <a:rPr lang="fr-CA" dirty="0"/>
              <a:t>, </a:t>
            </a:r>
            <a:r>
              <a:rPr lang="fr-CA" dirty="0">
                <a:solidFill>
                  <a:srgbClr val="FA4098"/>
                </a:solidFill>
              </a:rPr>
              <a:t>Java</a:t>
            </a:r>
            <a:r>
              <a:rPr lang="fr-CA" dirty="0"/>
              <a:t> ou autre pour faire des applications Android.</a:t>
            </a:r>
          </a:p>
          <a:p>
            <a:pPr lvl="2"/>
            <a:r>
              <a:rPr lang="fr-CA" dirty="0"/>
              <a:t> Il faut apprendre </a:t>
            </a:r>
            <a:r>
              <a:rPr lang="fr-CA" dirty="0">
                <a:solidFill>
                  <a:srgbClr val="FA4098"/>
                </a:solidFill>
              </a:rPr>
              <a:t>C#</a:t>
            </a:r>
            <a:r>
              <a:rPr lang="fr-CA" dirty="0"/>
              <a:t>, </a:t>
            </a:r>
            <a:r>
              <a:rPr lang="fr-CA" dirty="0">
                <a:solidFill>
                  <a:srgbClr val="FA4098"/>
                </a:solidFill>
              </a:rPr>
              <a:t>Java</a:t>
            </a:r>
            <a:r>
              <a:rPr lang="fr-CA" dirty="0"/>
              <a:t>, </a:t>
            </a:r>
            <a:r>
              <a:rPr lang="fr-CA" dirty="0">
                <a:solidFill>
                  <a:srgbClr val="FA4098"/>
                </a:solidFill>
              </a:rPr>
              <a:t>Python</a:t>
            </a:r>
            <a:r>
              <a:rPr lang="fr-CA" dirty="0"/>
              <a:t> ou autre pour faire un serveur Web.</a:t>
            </a:r>
          </a:p>
          <a:p>
            <a:pPr lvl="2"/>
            <a:r>
              <a:rPr lang="fr-CA" dirty="0"/>
              <a:t> Il faut apprendre </a:t>
            </a:r>
            <a:r>
              <a:rPr lang="fr-CA" dirty="0">
                <a:solidFill>
                  <a:srgbClr val="FA4098"/>
                </a:solidFill>
              </a:rPr>
              <a:t>SQL</a:t>
            </a:r>
            <a:r>
              <a:rPr lang="fr-CA" dirty="0"/>
              <a:t> pour exploiter les bases de données relationnelles.</a:t>
            </a:r>
          </a:p>
          <a:p>
            <a:pPr lvl="2"/>
            <a:r>
              <a:rPr lang="fr-CA" dirty="0"/>
              <a:t> etc.</a:t>
            </a:r>
          </a:p>
          <a:p>
            <a:pPr lvl="2"/>
            <a:endParaRPr lang="fr-CA" dirty="0"/>
          </a:p>
          <a:p>
            <a:pPr lvl="1"/>
            <a:r>
              <a:rPr lang="fr-CA" dirty="0"/>
              <a:t> Selon les types de projets qui vous intéressent, il y a beaucoup à apprendre</a:t>
            </a:r>
          </a:p>
          <a:p>
            <a:pPr lvl="2"/>
            <a:r>
              <a:rPr lang="fr-CA" dirty="0"/>
              <a:t> Bien entendu, dans l’univers TIM, vous n’aurez pas forcément besoin d’apprendre beaucoup de langages de programmation </a:t>
            </a:r>
            <a:r>
              <a:rPr lang="en-CA" dirty="0"/>
              <a:t>😇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9D57AC5-4B7D-4121-A19B-2D412C37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Apprendre d’autres langages</a:t>
            </a:r>
          </a:p>
        </p:txBody>
      </p:sp>
    </p:spTree>
    <p:extLst>
      <p:ext uri="{BB962C8B-B14F-4D97-AF65-F5344CB8AC3E}">
        <p14:creationId xmlns:p14="http://schemas.microsoft.com/office/powerpoint/2010/main" val="3881620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4D7141B-9150-F479-513A-469E4DA3B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Résolution de problèmes</a:t>
            </a:r>
          </a:p>
          <a:p>
            <a:pPr lvl="1"/>
            <a:r>
              <a:rPr lang="fr-CA" dirty="0"/>
              <a:t> Nous avons terminé de faire le tour des bases en JavaScript </a:t>
            </a:r>
            <a:r>
              <a:rPr lang="en-CA" dirty="0"/>
              <a:t>🥳</a:t>
            </a:r>
            <a:endParaRPr lang="fr-CA" dirty="0"/>
          </a:p>
          <a:p>
            <a:pPr lvl="1"/>
            <a:r>
              <a:rPr lang="fr-CA" dirty="0"/>
              <a:t> Pour ce dernier labo, nous nous concentrerons surtout sur la « </a:t>
            </a:r>
            <a:r>
              <a:rPr lang="fr-CA" dirty="0">
                <a:solidFill>
                  <a:srgbClr val="FA4098"/>
                </a:solidFill>
              </a:rPr>
              <a:t>résolution de problèmes</a:t>
            </a:r>
            <a:r>
              <a:rPr lang="fr-CA" dirty="0"/>
              <a:t> ». </a:t>
            </a:r>
          </a:p>
          <a:p>
            <a:pPr lvl="2"/>
            <a:r>
              <a:rPr lang="fr-CA" dirty="0"/>
              <a:t>(Sauf les 2 premiers exercices, qui sont pour les </a:t>
            </a:r>
            <a:r>
              <a:rPr lang="fr-CA" dirty="0">
                <a:solidFill>
                  <a:srgbClr val="FA4098"/>
                </a:solidFill>
              </a:rPr>
              <a:t>fonctions de texte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mathématiques</a:t>
            </a:r>
            <a:r>
              <a:rPr lang="fr-CA" dirty="0"/>
              <a:t>)</a:t>
            </a:r>
          </a:p>
          <a:p>
            <a:pPr lvl="2"/>
            <a:r>
              <a:rPr lang="fr-CA" dirty="0"/>
              <a:t> Vous ferez face à des exercices plus « </a:t>
            </a:r>
            <a:r>
              <a:rPr lang="fr-CA" dirty="0">
                <a:solidFill>
                  <a:srgbClr val="FA4098"/>
                </a:solidFill>
              </a:rPr>
              <a:t>libres</a:t>
            </a:r>
            <a:r>
              <a:rPr lang="fr-CA" dirty="0"/>
              <a:t> » et </a:t>
            </a:r>
            <a:r>
              <a:rPr lang="fr-CA" dirty="0">
                <a:solidFill>
                  <a:srgbClr val="FA4098"/>
                </a:solidFill>
              </a:rPr>
              <a:t>difficiles</a:t>
            </a:r>
            <a:r>
              <a:rPr lang="fr-CA" dirty="0"/>
              <a:t> que d’habitude :</a:t>
            </a:r>
          </a:p>
          <a:p>
            <a:pPr lvl="3"/>
            <a:r>
              <a:rPr lang="fr-CA" dirty="0"/>
              <a:t> Vous pouvez utiliser </a:t>
            </a:r>
            <a:r>
              <a:rPr lang="fr-CA" b="1" dirty="0"/>
              <a:t>n’importe quelle notion</a:t>
            </a:r>
            <a:r>
              <a:rPr lang="fr-CA" dirty="0"/>
              <a:t> apprise cette session, </a:t>
            </a:r>
            <a:r>
              <a:rPr lang="fr-CA" b="1" dirty="0"/>
              <a:t>tant que le résultat fonctionne</a:t>
            </a:r>
            <a:r>
              <a:rPr lang="fr-CA" dirty="0"/>
              <a:t> !</a:t>
            </a:r>
          </a:p>
          <a:p>
            <a:pPr lvl="3"/>
            <a:r>
              <a:rPr lang="fr-CA" dirty="0"/>
              <a:t> Le but est de réfléchir et de réussir à exploiter les bases que nous avons acquises durant toute la session.</a:t>
            </a:r>
          </a:p>
          <a:p>
            <a:pPr lvl="3"/>
            <a:r>
              <a:rPr lang="en-CA" dirty="0"/>
              <a:t>📝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Attention !</a:t>
            </a:r>
            <a:r>
              <a:rPr lang="fr-CA" dirty="0"/>
              <a:t> À l’</a:t>
            </a:r>
            <a:r>
              <a:rPr lang="fr-CA" b="1" dirty="0"/>
              <a:t>examen final</a:t>
            </a:r>
            <a:r>
              <a:rPr lang="fr-CA" dirty="0"/>
              <a:t>, un exercice parmi les </a:t>
            </a:r>
            <a:r>
              <a:rPr lang="fr-CA" dirty="0">
                <a:solidFill>
                  <a:srgbClr val="FA4098"/>
                </a:solidFill>
              </a:rPr>
              <a:t>exercices 3 à 10</a:t>
            </a:r>
            <a:r>
              <a:rPr lang="fr-CA" dirty="0"/>
              <a:t> sera présent. Il est donc important de comprendre tous les exercices, quitte à prendre le temps, avec l’enseignant(e), de refaire ceux qui vous donnent plus de fil à retordre.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890A57-E986-5F81-F689-7953BA620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Résolution de problèmes</a:t>
            </a:r>
          </a:p>
        </p:txBody>
      </p:sp>
    </p:spTree>
    <p:extLst>
      <p:ext uri="{BB962C8B-B14F-4D97-AF65-F5344CB8AC3E}">
        <p14:creationId xmlns:p14="http://schemas.microsoft.com/office/powerpoint/2010/main" val="354602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4D7141B-9150-F479-513A-469E4DA3B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Résolution de problèmes</a:t>
            </a:r>
          </a:p>
          <a:p>
            <a:pPr lvl="1"/>
            <a:r>
              <a:rPr lang="fr-CA" dirty="0"/>
              <a:t> L’aide-mémoire est maintenant complet. En effectuant les exercices de résolution de problème, essayez de garder à l’esprit toutes les notions qu’on a vues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890A57-E986-5F81-F689-7953BA620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Résolution de problèmes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FA23A4-076E-E8B9-5D2C-EEEBA83BE415}"/>
              </a:ext>
            </a:extLst>
          </p:cNvPr>
          <p:cNvSpPr/>
          <p:nvPr/>
        </p:nvSpPr>
        <p:spPr>
          <a:xfrm>
            <a:off x="158496" y="2816352"/>
            <a:ext cx="4041648" cy="1487424"/>
          </a:xfrm>
          <a:prstGeom prst="rect">
            <a:avLst/>
          </a:prstGeom>
          <a:noFill/>
          <a:ln w="28575">
            <a:solidFill>
              <a:srgbClr val="73B3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03434F0-F24C-5E10-D23F-2D2F0BD4680E}"/>
              </a:ext>
            </a:extLst>
          </p:cNvPr>
          <p:cNvSpPr txBox="1"/>
          <p:nvPr/>
        </p:nvSpPr>
        <p:spPr>
          <a:xfrm>
            <a:off x="158496" y="2897975"/>
            <a:ext cx="4021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B3D1"/>
                </a:solidFill>
              </a:rPr>
              <a:t>Besoin de manipuler des variables ou des valeurs 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212901F-58D7-A4C2-E6B9-F1207B7D8BB7}"/>
              </a:ext>
            </a:extLst>
          </p:cNvPr>
          <p:cNvSpPr txBox="1"/>
          <p:nvPr/>
        </p:nvSpPr>
        <p:spPr>
          <a:xfrm>
            <a:off x="685086" y="3180072"/>
            <a:ext cx="566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let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73193D5-4976-2098-281E-A9AA73E32F01}"/>
              </a:ext>
            </a:extLst>
          </p:cNvPr>
          <p:cNvSpPr txBox="1"/>
          <p:nvPr/>
        </p:nvSpPr>
        <p:spPr>
          <a:xfrm>
            <a:off x="2931523" y="3228441"/>
            <a:ext cx="1054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+, -, *, /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0ED868E-5406-AD6F-C3A2-1C5F3CD9A01E}"/>
              </a:ext>
            </a:extLst>
          </p:cNvPr>
          <p:cNvSpPr txBox="1"/>
          <p:nvPr/>
        </p:nvSpPr>
        <p:spPr>
          <a:xfrm>
            <a:off x="1573285" y="3205234"/>
            <a:ext cx="1054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=, +=, -=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EBC90A-098D-8398-345B-E62FECC5B9A4}"/>
              </a:ext>
            </a:extLst>
          </p:cNvPr>
          <p:cNvSpPr/>
          <p:nvPr/>
        </p:nvSpPr>
        <p:spPr>
          <a:xfrm>
            <a:off x="4343400" y="2816352"/>
            <a:ext cx="3825240" cy="1487424"/>
          </a:xfrm>
          <a:prstGeom prst="rect">
            <a:avLst/>
          </a:prstGeom>
          <a:noFill/>
          <a:ln w="28575">
            <a:solidFill>
              <a:srgbClr val="739C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B59B254-2E4F-8642-E4F8-703CB4EACEB5}"/>
              </a:ext>
            </a:extLst>
          </p:cNvPr>
          <p:cNvSpPr txBox="1"/>
          <p:nvPr/>
        </p:nvSpPr>
        <p:spPr>
          <a:xfrm>
            <a:off x="4363212" y="2832628"/>
            <a:ext cx="3671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9CD1"/>
                </a:solidFill>
              </a:rPr>
              <a:t>Seulement exécuter du code si une condition est respectée ?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B31FD77-104F-0A10-438C-4CD6598A6FF5}"/>
              </a:ext>
            </a:extLst>
          </p:cNvPr>
          <p:cNvSpPr txBox="1"/>
          <p:nvPr/>
        </p:nvSpPr>
        <p:spPr>
          <a:xfrm>
            <a:off x="4385064" y="3425435"/>
            <a:ext cx="578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if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0F854DE-9147-8FE9-BC42-E23B726286FE}"/>
              </a:ext>
            </a:extLst>
          </p:cNvPr>
          <p:cNvSpPr txBox="1"/>
          <p:nvPr/>
        </p:nvSpPr>
        <p:spPr>
          <a:xfrm>
            <a:off x="5266268" y="3431047"/>
            <a:ext cx="578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else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0558854-0AD4-9943-6D67-F8DCE58DA336}"/>
              </a:ext>
            </a:extLst>
          </p:cNvPr>
          <p:cNvSpPr txBox="1"/>
          <p:nvPr/>
        </p:nvSpPr>
        <p:spPr>
          <a:xfrm>
            <a:off x="6174933" y="3414895"/>
            <a:ext cx="827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else if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6F0B8A6-4EDB-6366-E7E7-29C7DD86EEF4}"/>
              </a:ext>
            </a:extLst>
          </p:cNvPr>
          <p:cNvSpPr txBox="1"/>
          <p:nvPr/>
        </p:nvSpPr>
        <p:spPr>
          <a:xfrm>
            <a:off x="4409565" y="3784227"/>
            <a:ext cx="2089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&lt;, &lt;=, &gt;, &gt;=, ==, !=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9776099-D17F-34C5-1EA8-2DD72FDF2157}"/>
              </a:ext>
            </a:extLst>
          </p:cNvPr>
          <p:cNvSpPr txBox="1"/>
          <p:nvPr/>
        </p:nvSpPr>
        <p:spPr>
          <a:xfrm>
            <a:off x="7254434" y="3770019"/>
            <a:ext cx="914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switch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B0E7AB4-812E-BCC7-445E-21242D9C48C0}"/>
              </a:ext>
            </a:extLst>
          </p:cNvPr>
          <p:cNvSpPr txBox="1"/>
          <p:nvPr/>
        </p:nvSpPr>
        <p:spPr>
          <a:xfrm>
            <a:off x="6257871" y="3778188"/>
            <a:ext cx="1204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&amp;&amp;, ||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5E6F7D6-26A4-2673-A72B-2525E8417825}"/>
              </a:ext>
            </a:extLst>
          </p:cNvPr>
          <p:cNvSpPr/>
          <p:nvPr/>
        </p:nvSpPr>
        <p:spPr>
          <a:xfrm>
            <a:off x="8270649" y="2821705"/>
            <a:ext cx="3759255" cy="1487424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BE9DD1E-33D6-2A3C-6191-91352665FC3B}"/>
              </a:ext>
            </a:extLst>
          </p:cNvPr>
          <p:cNvSpPr txBox="1"/>
          <p:nvPr/>
        </p:nvSpPr>
        <p:spPr>
          <a:xfrm>
            <a:off x="8270649" y="2832939"/>
            <a:ext cx="4021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85D1"/>
                </a:solidFill>
              </a:rPr>
              <a:t>Répéter ou réutiliser du code similaire ?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AC58CA0-4907-66DC-F39E-F6F0919A5472}"/>
              </a:ext>
            </a:extLst>
          </p:cNvPr>
          <p:cNvSpPr txBox="1"/>
          <p:nvPr/>
        </p:nvSpPr>
        <p:spPr>
          <a:xfrm>
            <a:off x="10191507" y="3288026"/>
            <a:ext cx="1521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err="1">
                <a:solidFill>
                  <a:srgbClr val="FA4098"/>
                </a:solidFill>
              </a:rPr>
              <a:t>function</a:t>
            </a:r>
            <a:r>
              <a:rPr lang="fr-CA" dirty="0">
                <a:solidFill>
                  <a:srgbClr val="FA4098"/>
                </a:solidFill>
              </a:rPr>
              <a:t>(a, b)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6AE377F-0F1D-275D-FA64-9FCC7E292C8F}"/>
              </a:ext>
            </a:extLst>
          </p:cNvPr>
          <p:cNvSpPr txBox="1"/>
          <p:nvPr/>
        </p:nvSpPr>
        <p:spPr>
          <a:xfrm>
            <a:off x="8396104" y="3768824"/>
            <a:ext cx="120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while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38F6FB5-0AED-8C55-0AED-0495FEB33E7E}"/>
              </a:ext>
            </a:extLst>
          </p:cNvPr>
          <p:cNvSpPr txBox="1"/>
          <p:nvPr/>
        </p:nvSpPr>
        <p:spPr>
          <a:xfrm>
            <a:off x="10698226" y="3784779"/>
            <a:ext cx="120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for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F22F1B0-BED2-9208-4062-CA30857B1DB6}"/>
              </a:ext>
            </a:extLst>
          </p:cNvPr>
          <p:cNvSpPr txBox="1"/>
          <p:nvPr/>
        </p:nvSpPr>
        <p:spPr>
          <a:xfrm>
            <a:off x="9564544" y="3778188"/>
            <a:ext cx="120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do while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BE837AC-2C21-03A3-F289-33942746690F}"/>
              </a:ext>
            </a:extLst>
          </p:cNvPr>
          <p:cNvSpPr txBox="1"/>
          <p:nvPr/>
        </p:nvSpPr>
        <p:spPr>
          <a:xfrm>
            <a:off x="8674216" y="3288026"/>
            <a:ext cx="120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err="1">
                <a:solidFill>
                  <a:srgbClr val="FA4098"/>
                </a:solidFill>
              </a:rPr>
              <a:t>function</a:t>
            </a:r>
            <a:r>
              <a:rPr lang="fr-CA" dirty="0">
                <a:solidFill>
                  <a:srgbClr val="FA4098"/>
                </a:solidFill>
              </a:rPr>
              <a:t>()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C08FF83-1A66-5681-8279-24B4327C0B55}"/>
              </a:ext>
            </a:extLst>
          </p:cNvPr>
          <p:cNvSpPr/>
          <p:nvPr/>
        </p:nvSpPr>
        <p:spPr>
          <a:xfrm>
            <a:off x="138091" y="4432942"/>
            <a:ext cx="4041648" cy="1487424"/>
          </a:xfrm>
          <a:prstGeom prst="rect">
            <a:avLst/>
          </a:prstGeom>
          <a:noFill/>
          <a:ln w="28575">
            <a:solidFill>
              <a:srgbClr val="9073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57BEF40-60CB-316A-B88F-82A6EFE2ED2D}"/>
              </a:ext>
            </a:extLst>
          </p:cNvPr>
          <p:cNvSpPr txBox="1"/>
          <p:nvPr/>
        </p:nvSpPr>
        <p:spPr>
          <a:xfrm>
            <a:off x="147997" y="4451471"/>
            <a:ext cx="4021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9073D1"/>
                </a:solidFill>
              </a:rPr>
              <a:t>Besoin de modifier la page Web ?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441B52FD-1EBB-2DB6-37B8-5F2F0B8972AB}"/>
              </a:ext>
            </a:extLst>
          </p:cNvPr>
          <p:cNvSpPr txBox="1"/>
          <p:nvPr/>
        </p:nvSpPr>
        <p:spPr>
          <a:xfrm>
            <a:off x="195657" y="4759248"/>
            <a:ext cx="1217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 err="1">
                <a:solidFill>
                  <a:srgbClr val="FA4098"/>
                </a:solidFill>
              </a:rPr>
              <a:t>querySelector</a:t>
            </a:r>
            <a:endParaRPr lang="fr-CA" sz="1200" dirty="0">
              <a:solidFill>
                <a:srgbClr val="FA4098"/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0E791067-1240-6475-C843-3A30B22DEAB6}"/>
              </a:ext>
            </a:extLst>
          </p:cNvPr>
          <p:cNvSpPr txBox="1"/>
          <p:nvPr/>
        </p:nvSpPr>
        <p:spPr>
          <a:xfrm>
            <a:off x="1337083" y="4759247"/>
            <a:ext cx="1425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 err="1">
                <a:solidFill>
                  <a:srgbClr val="FA4098"/>
                </a:solidFill>
              </a:rPr>
              <a:t>querySelectorAll</a:t>
            </a:r>
            <a:endParaRPr lang="fr-CA" sz="1200" dirty="0">
              <a:solidFill>
                <a:srgbClr val="FA4098"/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940CFC7-1456-6921-C8D7-16947C1E0CB6}"/>
              </a:ext>
            </a:extLst>
          </p:cNvPr>
          <p:cNvSpPr txBox="1"/>
          <p:nvPr/>
        </p:nvSpPr>
        <p:spPr>
          <a:xfrm>
            <a:off x="2628030" y="4756010"/>
            <a:ext cx="1425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FA4098"/>
                </a:solidFill>
              </a:rPr>
              <a:t>.textContent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885F6D2-9B4E-0EC0-C005-83FD2DC0C013}"/>
              </a:ext>
            </a:extLst>
          </p:cNvPr>
          <p:cNvSpPr txBox="1"/>
          <p:nvPr/>
        </p:nvSpPr>
        <p:spPr>
          <a:xfrm>
            <a:off x="125433" y="5083293"/>
            <a:ext cx="1425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FA4098"/>
                </a:solidFill>
              </a:rPr>
              <a:t>.</a:t>
            </a:r>
            <a:r>
              <a:rPr lang="fr-CA" sz="1200" dirty="0" err="1">
                <a:solidFill>
                  <a:srgbClr val="FA4098"/>
                </a:solidFill>
              </a:rPr>
              <a:t>style.propriété</a:t>
            </a:r>
            <a:endParaRPr lang="fr-CA" sz="1200" dirty="0">
              <a:solidFill>
                <a:srgbClr val="FA4098"/>
              </a:solidFill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4C7A42DE-6819-9073-C6CA-8BEAB79D8F8F}"/>
              </a:ext>
            </a:extLst>
          </p:cNvPr>
          <p:cNvSpPr txBox="1"/>
          <p:nvPr/>
        </p:nvSpPr>
        <p:spPr>
          <a:xfrm>
            <a:off x="1337083" y="5083292"/>
            <a:ext cx="1425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FA4098"/>
                </a:solidFill>
              </a:rPr>
              <a:t>.classList...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8F838780-629E-0E30-92FE-2E2861EF3BE9}"/>
              </a:ext>
            </a:extLst>
          </p:cNvPr>
          <p:cNvSpPr txBox="1"/>
          <p:nvPr/>
        </p:nvSpPr>
        <p:spPr>
          <a:xfrm>
            <a:off x="2628030" y="5083292"/>
            <a:ext cx="1425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FA4098"/>
                </a:solidFill>
              </a:rPr>
              <a:t>.</a:t>
            </a:r>
            <a:r>
              <a:rPr lang="fr-CA" sz="1200" dirty="0" err="1">
                <a:solidFill>
                  <a:srgbClr val="FA4098"/>
                </a:solidFill>
              </a:rPr>
              <a:t>nomAttribut</a:t>
            </a:r>
            <a:endParaRPr lang="fr-CA" sz="1200" dirty="0">
              <a:solidFill>
                <a:srgbClr val="FA4098"/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F62CEF7-CD76-D326-91AD-B2963D7B0B4B}"/>
              </a:ext>
            </a:extLst>
          </p:cNvPr>
          <p:cNvSpPr txBox="1"/>
          <p:nvPr/>
        </p:nvSpPr>
        <p:spPr>
          <a:xfrm>
            <a:off x="690591" y="5472920"/>
            <a:ext cx="1425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FA4098"/>
                </a:solidFill>
              </a:rPr>
              <a:t>.</a:t>
            </a:r>
            <a:r>
              <a:rPr lang="fr-CA" sz="1200" dirty="0" err="1">
                <a:solidFill>
                  <a:srgbClr val="FA4098"/>
                </a:solidFill>
              </a:rPr>
              <a:t>createElement</a:t>
            </a:r>
            <a:endParaRPr lang="fr-CA" sz="1200" dirty="0">
              <a:solidFill>
                <a:srgbClr val="FA4098"/>
              </a:solidFill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FADA5B89-54B4-202F-0204-5324F6649395}"/>
              </a:ext>
            </a:extLst>
          </p:cNvPr>
          <p:cNvSpPr txBox="1"/>
          <p:nvPr/>
        </p:nvSpPr>
        <p:spPr>
          <a:xfrm>
            <a:off x="1997581" y="5472739"/>
            <a:ext cx="1425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FA4098"/>
                </a:solidFill>
              </a:rPr>
              <a:t>.addEventListener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F4910C8-022D-C73D-1A80-AE9270ABF245}"/>
              </a:ext>
            </a:extLst>
          </p:cNvPr>
          <p:cNvSpPr/>
          <p:nvPr/>
        </p:nvSpPr>
        <p:spPr>
          <a:xfrm>
            <a:off x="4346448" y="4439279"/>
            <a:ext cx="3774672" cy="1487424"/>
          </a:xfrm>
          <a:prstGeom prst="rect">
            <a:avLst/>
          </a:prstGeom>
          <a:noFill/>
          <a:ln w="28575">
            <a:solidFill>
              <a:srgbClr val="B177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3EB4F27-806B-5D72-824C-9F6CC2A47478}"/>
              </a:ext>
            </a:extLst>
          </p:cNvPr>
          <p:cNvSpPr txBox="1"/>
          <p:nvPr/>
        </p:nvSpPr>
        <p:spPr>
          <a:xfrm>
            <a:off x="4319352" y="4457084"/>
            <a:ext cx="3873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B177BF"/>
                </a:solidFill>
              </a:rPr>
              <a:t>Besoin de manipuler beaucoup de valeurs liées ?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0659A012-7E66-F6B8-4074-DD28E518DCBC}"/>
              </a:ext>
            </a:extLst>
          </p:cNvPr>
          <p:cNvSpPr txBox="1"/>
          <p:nvPr/>
        </p:nvSpPr>
        <p:spPr>
          <a:xfrm>
            <a:off x="4472882" y="4841051"/>
            <a:ext cx="99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[1, 2, 3]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65B03775-52F2-F7DB-897E-403AFB699722}"/>
              </a:ext>
            </a:extLst>
          </p:cNvPr>
          <p:cNvSpPr txBox="1"/>
          <p:nvPr/>
        </p:nvSpPr>
        <p:spPr>
          <a:xfrm>
            <a:off x="5733061" y="4836346"/>
            <a:ext cx="99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length</a:t>
            </a:r>
            <a:endParaRPr lang="fr-CA" dirty="0">
              <a:solidFill>
                <a:srgbClr val="FA4098"/>
              </a:solidFill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2FFF65C1-42F0-7107-F54F-524832E176A1}"/>
              </a:ext>
            </a:extLst>
          </p:cNvPr>
          <p:cNvSpPr txBox="1"/>
          <p:nvPr/>
        </p:nvSpPr>
        <p:spPr>
          <a:xfrm>
            <a:off x="7016645" y="4833758"/>
            <a:ext cx="99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.pop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F2DF61D0-67A5-A445-4B0F-5AF2953D9A6B}"/>
              </a:ext>
            </a:extLst>
          </p:cNvPr>
          <p:cNvSpPr txBox="1"/>
          <p:nvPr/>
        </p:nvSpPr>
        <p:spPr>
          <a:xfrm>
            <a:off x="4918459" y="5332362"/>
            <a:ext cx="99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.push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DE2AA52-FFDF-F3B6-412C-4CB018E4397E}"/>
              </a:ext>
            </a:extLst>
          </p:cNvPr>
          <p:cNvSpPr txBox="1"/>
          <p:nvPr/>
        </p:nvSpPr>
        <p:spPr>
          <a:xfrm>
            <a:off x="6194700" y="5340030"/>
            <a:ext cx="99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splice</a:t>
            </a:r>
            <a:endParaRPr lang="fr-CA" dirty="0">
              <a:solidFill>
                <a:srgbClr val="FA4098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3078D6A-5FC8-1632-3811-7E6600F96CE2}"/>
              </a:ext>
            </a:extLst>
          </p:cNvPr>
          <p:cNvSpPr/>
          <p:nvPr/>
        </p:nvSpPr>
        <p:spPr>
          <a:xfrm>
            <a:off x="8262121" y="4432942"/>
            <a:ext cx="3774672" cy="1487424"/>
          </a:xfrm>
          <a:prstGeom prst="rect">
            <a:avLst/>
          </a:prstGeom>
          <a:noFill/>
          <a:ln w="28575">
            <a:solidFill>
              <a:srgbClr val="BF7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833F5E68-4323-672B-95C6-D8B016BD7307}"/>
              </a:ext>
            </a:extLst>
          </p:cNvPr>
          <p:cNvSpPr txBox="1"/>
          <p:nvPr/>
        </p:nvSpPr>
        <p:spPr>
          <a:xfrm>
            <a:off x="8294654" y="4443987"/>
            <a:ext cx="3759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BF779D"/>
                </a:solidFill>
              </a:rPr>
              <a:t>Autres ...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166388ED-B0F2-909E-2253-A8C65B5CDFD0}"/>
              </a:ext>
            </a:extLst>
          </p:cNvPr>
          <p:cNvSpPr txBox="1"/>
          <p:nvPr/>
        </p:nvSpPr>
        <p:spPr>
          <a:xfrm>
            <a:off x="8313895" y="4874715"/>
            <a:ext cx="9948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100" dirty="0" err="1">
                <a:solidFill>
                  <a:srgbClr val="FA4098"/>
                </a:solidFill>
              </a:rPr>
              <a:t>currentTarget</a:t>
            </a:r>
            <a:endParaRPr lang="fr-CA" sz="1100" dirty="0">
              <a:solidFill>
                <a:srgbClr val="FA4098"/>
              </a:solidFill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627C149F-0C9E-97B4-6C81-2C01865532DB}"/>
              </a:ext>
            </a:extLst>
          </p:cNvPr>
          <p:cNvSpPr txBox="1"/>
          <p:nvPr/>
        </p:nvSpPr>
        <p:spPr>
          <a:xfrm>
            <a:off x="9265938" y="4813659"/>
            <a:ext cx="1399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err="1">
                <a:solidFill>
                  <a:srgbClr val="FA4098"/>
                </a:solidFill>
              </a:rPr>
              <a:t>setTimeout</a:t>
            </a:r>
            <a:endParaRPr lang="fr-CA" dirty="0">
              <a:solidFill>
                <a:srgbClr val="FA4098"/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77DA2AE1-59C0-0E4B-EF10-8BF5B4FB5E83}"/>
              </a:ext>
            </a:extLst>
          </p:cNvPr>
          <p:cNvSpPr txBox="1"/>
          <p:nvPr/>
        </p:nvSpPr>
        <p:spPr>
          <a:xfrm>
            <a:off x="10713351" y="4807497"/>
            <a:ext cx="1399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err="1">
                <a:solidFill>
                  <a:srgbClr val="FA4098"/>
                </a:solidFill>
              </a:rPr>
              <a:t>setInterval</a:t>
            </a:r>
            <a:endParaRPr lang="fr-CA" dirty="0">
              <a:solidFill>
                <a:srgbClr val="FA4098"/>
              </a:solidFill>
            </a:endParaRP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E9D3A95C-E88A-9EC8-2EE6-286EBE2A8299}"/>
              </a:ext>
            </a:extLst>
          </p:cNvPr>
          <p:cNvSpPr txBox="1"/>
          <p:nvPr/>
        </p:nvSpPr>
        <p:spPr>
          <a:xfrm>
            <a:off x="8385048" y="5306804"/>
            <a:ext cx="1399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err="1">
                <a:solidFill>
                  <a:srgbClr val="FA4098"/>
                </a:solidFill>
              </a:rPr>
              <a:t>clearInterval</a:t>
            </a:r>
            <a:endParaRPr lang="fr-CA" dirty="0">
              <a:solidFill>
                <a:srgbClr val="FA4098"/>
              </a:solidFill>
            </a:endParaRP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8C0E3934-53BE-3227-0084-E0220E9A3B1E}"/>
              </a:ext>
            </a:extLst>
          </p:cNvPr>
          <p:cNvSpPr txBox="1"/>
          <p:nvPr/>
        </p:nvSpPr>
        <p:spPr>
          <a:xfrm>
            <a:off x="9552377" y="5297440"/>
            <a:ext cx="1399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alert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96A36D2F-DCF6-38E3-F323-45A1634D5094}"/>
              </a:ext>
            </a:extLst>
          </p:cNvPr>
          <p:cNvSpPr txBox="1"/>
          <p:nvPr/>
        </p:nvSpPr>
        <p:spPr>
          <a:xfrm>
            <a:off x="10622247" y="5284259"/>
            <a:ext cx="1399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console.log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1184487C-B959-08C9-42CF-AAAAB1B39B20}"/>
              </a:ext>
            </a:extLst>
          </p:cNvPr>
          <p:cNvSpPr txBox="1"/>
          <p:nvPr/>
        </p:nvSpPr>
        <p:spPr>
          <a:xfrm>
            <a:off x="326304" y="3715950"/>
            <a:ext cx="1168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FA4098"/>
                </a:solidFill>
              </a:rPr>
              <a:t>Fonctions mathématiques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1C311CF7-A1C8-5272-42C7-14F7564E9E8E}"/>
              </a:ext>
            </a:extLst>
          </p:cNvPr>
          <p:cNvSpPr txBox="1"/>
          <p:nvPr/>
        </p:nvSpPr>
        <p:spPr>
          <a:xfrm>
            <a:off x="1598730" y="3807570"/>
            <a:ext cx="11687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FA4098"/>
                </a:solidFill>
              </a:rPr>
              <a:t>Concaténation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2A068225-8F7A-B29A-3985-153F4A96F386}"/>
              </a:ext>
            </a:extLst>
          </p:cNvPr>
          <p:cNvSpPr txBox="1"/>
          <p:nvPr/>
        </p:nvSpPr>
        <p:spPr>
          <a:xfrm>
            <a:off x="2862807" y="3640849"/>
            <a:ext cx="1168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FA4098"/>
                </a:solidFill>
              </a:rPr>
              <a:t>Fonctions pour chaînes de caractères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F446BBA-7BF5-115B-2B46-DDDA3711E33F}"/>
              </a:ext>
            </a:extLst>
          </p:cNvPr>
          <p:cNvSpPr txBox="1"/>
          <p:nvPr/>
        </p:nvSpPr>
        <p:spPr>
          <a:xfrm>
            <a:off x="7211710" y="3427131"/>
            <a:ext cx="914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.. ? .. : ..</a:t>
            </a:r>
          </a:p>
        </p:txBody>
      </p:sp>
    </p:spTree>
    <p:extLst>
      <p:ext uri="{BB962C8B-B14F-4D97-AF65-F5344CB8AC3E}">
        <p14:creationId xmlns:p14="http://schemas.microsoft.com/office/powerpoint/2010/main" val="292605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7C9F40-FC41-479B-9703-FD2B2A1A8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Fonctions pour chaînes de caractères</a:t>
            </a:r>
          </a:p>
          <a:p>
            <a:r>
              <a:rPr lang="fr-CA" dirty="0">
                <a:solidFill>
                  <a:srgbClr val="739CD1"/>
                </a:solidFill>
              </a:rPr>
              <a:t> Fonctions mathématiques</a:t>
            </a:r>
          </a:p>
          <a:p>
            <a:r>
              <a:rPr lang="fr-CA" dirty="0">
                <a:solidFill>
                  <a:srgbClr val="7385D1"/>
                </a:solidFill>
              </a:rPr>
              <a:t> Apprendre d’autres langages</a:t>
            </a:r>
          </a:p>
          <a:p>
            <a:r>
              <a:rPr lang="fr-CA" dirty="0">
                <a:solidFill>
                  <a:srgbClr val="9073D1"/>
                </a:solidFill>
              </a:rPr>
              <a:t> Résolution de problèmes</a:t>
            </a:r>
          </a:p>
          <a:p>
            <a:endParaRPr lang="fr-CA" dirty="0">
              <a:solidFill>
                <a:srgbClr val="7385D1"/>
              </a:solidFill>
            </a:endParaRPr>
          </a:p>
          <a:p>
            <a:r>
              <a:rPr lang="fr-CA" dirty="0"/>
              <a:t> Fonctions préexistantes</a:t>
            </a:r>
          </a:p>
          <a:p>
            <a:pPr lvl="1"/>
            <a:r>
              <a:rPr lang="fr-CA" dirty="0"/>
              <a:t> Depuis le début de la session, nous avons vu quelques </a:t>
            </a:r>
            <a:r>
              <a:rPr lang="fr-CA" b="1" dirty="0"/>
              <a:t>fonctions préexistantes</a:t>
            </a:r>
            <a:r>
              <a:rPr lang="fr-CA" dirty="0"/>
              <a:t> en JavaScript : </a:t>
            </a:r>
            <a:r>
              <a:rPr lang="fr-CA" dirty="0" err="1">
                <a:solidFill>
                  <a:srgbClr val="FA4098"/>
                </a:solidFill>
              </a:rPr>
              <a:t>Math.random</a:t>
            </a:r>
            <a:r>
              <a:rPr lang="fr-CA" dirty="0">
                <a:solidFill>
                  <a:srgbClr val="FA4098"/>
                </a:solidFill>
              </a:rPr>
              <a:t>()</a:t>
            </a:r>
            <a:r>
              <a:rPr lang="fr-CA" dirty="0"/>
              <a:t>, </a:t>
            </a:r>
            <a:r>
              <a:rPr lang="fr-CA" dirty="0">
                <a:solidFill>
                  <a:srgbClr val="FA4098"/>
                </a:solidFill>
              </a:rPr>
              <a:t>alert(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, </a:t>
            </a:r>
            <a:r>
              <a:rPr lang="fr-CA" dirty="0">
                <a:solidFill>
                  <a:srgbClr val="FA4098"/>
                </a:solidFill>
              </a:rPr>
              <a:t>console.log(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, etc.</a:t>
            </a:r>
          </a:p>
          <a:p>
            <a:pPr lvl="1"/>
            <a:r>
              <a:rPr lang="fr-CA" dirty="0"/>
              <a:t> Aujourd’hui, nous allons en voir quelques-unes de plus qui pourraient vous servir dans le futur.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95017CD-4398-4A31-BAF2-D2A5CB579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Menu du jour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9E9406-E6B4-481A-8643-C2BD1E5DF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780" y="357829"/>
            <a:ext cx="372636" cy="37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51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D42938D-1972-EEE8-6FDC-2EEC63606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Fonctions pour les chaînes de caractères</a:t>
            </a:r>
          </a:p>
          <a:p>
            <a:pPr lvl="1"/>
            <a:r>
              <a:rPr lang="fr-CA" dirty="0"/>
              <a:t> .</a:t>
            </a:r>
            <a:r>
              <a:rPr lang="fr-CA" dirty="0" err="1"/>
              <a:t>length</a:t>
            </a:r>
            <a:endParaRPr lang="fr-CA" dirty="0"/>
          </a:p>
          <a:p>
            <a:pPr lvl="1"/>
            <a:r>
              <a:rPr lang="fr-CA" dirty="0"/>
              <a:t> .</a:t>
            </a:r>
            <a:r>
              <a:rPr lang="fr-CA" dirty="0" err="1"/>
              <a:t>substring</a:t>
            </a:r>
            <a:r>
              <a:rPr lang="fr-CA" dirty="0"/>
              <a:t>()</a:t>
            </a:r>
          </a:p>
          <a:p>
            <a:pPr lvl="1"/>
            <a:r>
              <a:rPr lang="fr-CA" dirty="0"/>
              <a:t> .replace()</a:t>
            </a:r>
          </a:p>
          <a:p>
            <a:pPr lvl="1"/>
            <a:r>
              <a:rPr lang="fr-CA" dirty="0"/>
              <a:t> .</a:t>
            </a:r>
            <a:r>
              <a:rPr lang="fr-CA" dirty="0" err="1"/>
              <a:t>replaceAll</a:t>
            </a:r>
            <a:r>
              <a:rPr lang="fr-CA" dirty="0"/>
              <a:t>()</a:t>
            </a:r>
          </a:p>
          <a:p>
            <a:pPr lvl="1"/>
            <a:r>
              <a:rPr lang="fr-CA" dirty="0"/>
              <a:t> .</a:t>
            </a:r>
            <a:r>
              <a:rPr lang="fr-CA" dirty="0" err="1"/>
              <a:t>toUpperCase</a:t>
            </a:r>
            <a:r>
              <a:rPr lang="fr-CA" dirty="0"/>
              <a:t>()</a:t>
            </a:r>
          </a:p>
          <a:p>
            <a:pPr lvl="1"/>
            <a:r>
              <a:rPr lang="fr-CA" dirty="0"/>
              <a:t> .</a:t>
            </a:r>
            <a:r>
              <a:rPr lang="fr-CA" dirty="0" err="1"/>
              <a:t>toLowerCase</a:t>
            </a:r>
            <a:r>
              <a:rPr lang="fr-CA" dirty="0"/>
              <a:t>()</a:t>
            </a:r>
          </a:p>
          <a:p>
            <a:pPr lvl="1"/>
            <a:r>
              <a:rPr lang="fr-CA" dirty="0"/>
              <a:t> .</a:t>
            </a:r>
            <a:r>
              <a:rPr lang="fr-CA" dirty="0" err="1"/>
              <a:t>charAt</a:t>
            </a:r>
            <a:r>
              <a:rPr lang="fr-CA" dirty="0"/>
              <a:t>()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D8EB140-3B73-8F32-FA98-FE7F4EE28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pour chaînes de caractères</a:t>
            </a:r>
          </a:p>
        </p:txBody>
      </p:sp>
    </p:spTree>
    <p:extLst>
      <p:ext uri="{BB962C8B-B14F-4D97-AF65-F5344CB8AC3E}">
        <p14:creationId xmlns:p14="http://schemas.microsoft.com/office/powerpoint/2010/main" val="495636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D42938D-1972-EEE8-6FDC-2EEC63606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Obtenir la taille d’une chaîne de caractères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length</a:t>
            </a:r>
            <a:r>
              <a:rPr lang="fr-CA" dirty="0"/>
              <a:t> fonctionne aussi avec les </a:t>
            </a:r>
            <a:r>
              <a:rPr lang="fr-CA" dirty="0">
                <a:solidFill>
                  <a:srgbClr val="FA4098"/>
                </a:solidFill>
              </a:rPr>
              <a:t>chaînes de caractères </a:t>
            </a:r>
            <a:r>
              <a:rPr lang="fr-CA" dirty="0"/>
              <a:t>!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length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/>
              <a:t>n’est pas tout à fait une fonction. (Donc pas de </a:t>
            </a:r>
            <a:r>
              <a:rPr lang="fr-CA" b="1" dirty="0"/>
              <a:t>parenthèses</a:t>
            </a:r>
            <a:r>
              <a:rPr lang="fr-CA" dirty="0"/>
              <a:t>) C’est une propriété qui contient le </a:t>
            </a:r>
            <a:r>
              <a:rPr lang="fr-CA" dirty="0">
                <a:solidFill>
                  <a:srgbClr val="FA4098"/>
                </a:solidFill>
              </a:rPr>
              <a:t>nombre de caractères</a:t>
            </a:r>
            <a:r>
              <a:rPr lang="fr-CA" dirty="0"/>
              <a:t> dans la chaîne.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D8EB140-3B73-8F32-FA98-FE7F4EE28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pour chaînes de caractères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55443A4-E7E4-6035-DDFD-71FC78199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603" y="3154664"/>
            <a:ext cx="3721917" cy="249464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860DDE2-CCD7-008B-81B3-470D8AB8B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285" y="3154665"/>
            <a:ext cx="3654578" cy="249464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81F7024-EB7E-B93F-73C9-AF854C8D3A76}"/>
              </a:ext>
            </a:extLst>
          </p:cNvPr>
          <p:cNvSpPr/>
          <p:nvPr/>
        </p:nvSpPr>
        <p:spPr>
          <a:xfrm>
            <a:off x="6626352" y="4968240"/>
            <a:ext cx="1597152" cy="633984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3C40570-BB93-A71F-7E87-A9D205FCB651}"/>
              </a:ext>
            </a:extLst>
          </p:cNvPr>
          <p:cNvSpPr/>
          <p:nvPr/>
        </p:nvSpPr>
        <p:spPr>
          <a:xfrm>
            <a:off x="1993944" y="4984865"/>
            <a:ext cx="1597152" cy="633984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0694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D42938D-1972-EEE8-6FDC-2EEC63606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Obtenir une partie de la chaîne de caractères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substring</a:t>
            </a:r>
            <a:r>
              <a:rPr lang="fr-CA" dirty="0">
                <a:solidFill>
                  <a:srgbClr val="FA4098"/>
                </a:solidFill>
              </a:rPr>
              <a:t>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 retourne une « </a:t>
            </a:r>
            <a:r>
              <a:rPr lang="fr-CA" b="1" dirty="0"/>
              <a:t>sous-chaîne</a:t>
            </a:r>
            <a:r>
              <a:rPr lang="fr-CA" dirty="0"/>
              <a:t> » :</a:t>
            </a:r>
          </a:p>
          <a:p>
            <a:pPr lvl="2"/>
            <a:r>
              <a:rPr lang="fr-CA" dirty="0"/>
              <a:t> Le </a:t>
            </a:r>
            <a:r>
              <a:rPr lang="fr-CA" b="1" dirty="0"/>
              <a:t>premier paramètre</a:t>
            </a:r>
            <a:r>
              <a:rPr lang="fr-CA" dirty="0"/>
              <a:t> est l’</a:t>
            </a:r>
            <a:r>
              <a:rPr lang="fr-CA" dirty="0">
                <a:solidFill>
                  <a:srgbClr val="FA4098"/>
                </a:solidFill>
              </a:rPr>
              <a:t>index</a:t>
            </a:r>
            <a:r>
              <a:rPr lang="fr-CA" dirty="0"/>
              <a:t> du premier caractère </a:t>
            </a:r>
            <a:r>
              <a:rPr lang="fr-CA" u="sng" dirty="0"/>
              <a:t>à conserver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Le </a:t>
            </a:r>
            <a:r>
              <a:rPr lang="fr-CA" b="1" dirty="0"/>
              <a:t>deuxième paramètre</a:t>
            </a:r>
            <a:r>
              <a:rPr lang="fr-CA" dirty="0"/>
              <a:t> est l’</a:t>
            </a:r>
            <a:r>
              <a:rPr lang="fr-CA" dirty="0">
                <a:solidFill>
                  <a:srgbClr val="FA4098"/>
                </a:solidFill>
              </a:rPr>
              <a:t>index</a:t>
            </a:r>
            <a:r>
              <a:rPr lang="fr-CA" dirty="0"/>
              <a:t> du caractère où la sous-chaîne s’arrête. (</a:t>
            </a:r>
            <a:r>
              <a:rPr lang="fr-CA" dirty="0">
                <a:solidFill>
                  <a:srgbClr val="FA4098"/>
                </a:solidFill>
              </a:rPr>
              <a:t>Exclus</a:t>
            </a:r>
            <a:r>
              <a:rPr lang="fr-CA" dirty="0"/>
              <a:t>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D8EB140-3B73-8F32-FA98-FE7F4EE28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pour chaînes de caractères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19F12BE-623A-52C5-CE91-F9C2F991FFB6}"/>
              </a:ext>
            </a:extLst>
          </p:cNvPr>
          <p:cNvSpPr txBox="1"/>
          <p:nvPr/>
        </p:nvSpPr>
        <p:spPr>
          <a:xfrm>
            <a:off x="7067480" y="2796529"/>
            <a:ext cx="4803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400" b="1" dirty="0">
                <a:latin typeface="Courier New" panose="02070309020205020404" pitchFamily="49" charset="0"/>
                <a:cs typeface="Courier New" panose="02070309020205020404" pitchFamily="49" charset="0"/>
              </a:rPr>
              <a:t>Patate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E8AE7B1-6165-55D9-9288-BD7CCAF79F35}"/>
              </a:ext>
            </a:extLst>
          </p:cNvPr>
          <p:cNvSpPr txBox="1"/>
          <p:nvPr/>
        </p:nvSpPr>
        <p:spPr>
          <a:xfrm>
            <a:off x="8152616" y="3477780"/>
            <a:ext cx="481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9445241-87FF-DEE4-2E76-EC904D572266}"/>
              </a:ext>
            </a:extLst>
          </p:cNvPr>
          <p:cNvSpPr txBox="1"/>
          <p:nvPr/>
        </p:nvSpPr>
        <p:spPr>
          <a:xfrm>
            <a:off x="8590980" y="3477780"/>
            <a:ext cx="481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4F0E252-B503-480E-FDC0-7D235376EB18}"/>
              </a:ext>
            </a:extLst>
          </p:cNvPr>
          <p:cNvSpPr txBox="1"/>
          <p:nvPr/>
        </p:nvSpPr>
        <p:spPr>
          <a:xfrm>
            <a:off x="9062560" y="3477780"/>
            <a:ext cx="481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2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9B27E5F-98BD-6A95-3F43-125FD6C6BC4D}"/>
              </a:ext>
            </a:extLst>
          </p:cNvPr>
          <p:cNvSpPr txBox="1"/>
          <p:nvPr/>
        </p:nvSpPr>
        <p:spPr>
          <a:xfrm>
            <a:off x="9452040" y="3489026"/>
            <a:ext cx="481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78E9007-DC93-6047-6C91-D1D09ABAF8CE}"/>
              </a:ext>
            </a:extLst>
          </p:cNvPr>
          <p:cNvSpPr txBox="1"/>
          <p:nvPr/>
        </p:nvSpPr>
        <p:spPr>
          <a:xfrm>
            <a:off x="9890134" y="3477780"/>
            <a:ext cx="481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8F42CC7-5926-1B38-9C07-1DB92B37D972}"/>
              </a:ext>
            </a:extLst>
          </p:cNvPr>
          <p:cNvSpPr txBox="1"/>
          <p:nvPr/>
        </p:nvSpPr>
        <p:spPr>
          <a:xfrm>
            <a:off x="10296796" y="3480905"/>
            <a:ext cx="481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5</a:t>
            </a:r>
          </a:p>
        </p:txBody>
      </p:sp>
      <p:sp>
        <p:nvSpPr>
          <p:cNvPr id="13" name="Accolade ouvrante 12">
            <a:extLst>
              <a:ext uri="{FF2B5EF4-FFF2-40B4-BE49-F238E27FC236}">
                <a16:creationId xmlns:a16="http://schemas.microsoft.com/office/drawing/2014/main" id="{5C4A0EB7-EE65-40E1-3AB5-20630707576A}"/>
              </a:ext>
            </a:extLst>
          </p:cNvPr>
          <p:cNvSpPr/>
          <p:nvPr/>
        </p:nvSpPr>
        <p:spPr>
          <a:xfrm rot="16200000">
            <a:off x="9414226" y="3591516"/>
            <a:ext cx="232150" cy="719667"/>
          </a:xfrm>
          <a:prstGeom prst="leftBrace">
            <a:avLst>
              <a:gd name="adj1" fmla="val 39148"/>
              <a:gd name="adj2" fmla="val 50000"/>
            </a:avLst>
          </a:prstGeom>
          <a:ln w="28575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C892B9F-4721-999C-D413-F88C1820F067}"/>
              </a:ext>
            </a:extLst>
          </p:cNvPr>
          <p:cNvSpPr txBox="1"/>
          <p:nvPr/>
        </p:nvSpPr>
        <p:spPr>
          <a:xfrm>
            <a:off x="7273394" y="4041492"/>
            <a:ext cx="320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400" dirty="0">
                <a:solidFill>
                  <a:srgbClr val="73B3D1"/>
                </a:solidFill>
              </a:rPr>
              <a:t>...</a:t>
            </a:r>
            <a:r>
              <a:rPr lang="fr-CA" sz="2400" dirty="0" err="1">
                <a:solidFill>
                  <a:srgbClr val="73B3D1"/>
                </a:solidFill>
              </a:rPr>
              <a:t>substring</a:t>
            </a:r>
            <a:r>
              <a:rPr lang="fr-CA" sz="2400" dirty="0">
                <a:solidFill>
                  <a:srgbClr val="73B3D1"/>
                </a:solidFill>
              </a:rPr>
              <a:t>(</a:t>
            </a:r>
            <a:r>
              <a:rPr lang="fr-CA" sz="2400" dirty="0">
                <a:solidFill>
                  <a:srgbClr val="FA4098"/>
                </a:solidFill>
              </a:rPr>
              <a:t>2</a:t>
            </a:r>
            <a:r>
              <a:rPr lang="fr-CA" sz="2400" dirty="0">
                <a:solidFill>
                  <a:srgbClr val="73B3D1"/>
                </a:solidFill>
              </a:rPr>
              <a:t>, </a:t>
            </a:r>
            <a:r>
              <a:rPr lang="fr-CA" sz="2400" dirty="0">
                <a:solidFill>
                  <a:srgbClr val="FA4098"/>
                </a:solidFill>
              </a:rPr>
              <a:t>4</a:t>
            </a:r>
            <a:r>
              <a:rPr lang="fr-CA" sz="2400" dirty="0">
                <a:solidFill>
                  <a:srgbClr val="73B3D1"/>
                </a:solidFill>
              </a:rPr>
              <a:t>);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CB1ED17-1198-148E-D69C-13BB9E12FCA3}"/>
              </a:ext>
            </a:extLst>
          </p:cNvPr>
          <p:cNvSpPr txBox="1"/>
          <p:nvPr/>
        </p:nvSpPr>
        <p:spPr>
          <a:xfrm>
            <a:off x="6531431" y="4871114"/>
            <a:ext cx="5775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20 chaises bleues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0D545BD-FB35-6200-C092-25A879A29BA7}"/>
              </a:ext>
            </a:extLst>
          </p:cNvPr>
          <p:cNvSpPr txBox="1"/>
          <p:nvPr/>
        </p:nvSpPr>
        <p:spPr>
          <a:xfrm>
            <a:off x="6961113" y="5377814"/>
            <a:ext cx="4910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FA4098"/>
                </a:solidFill>
              </a:rPr>
              <a:t>  0     1     2     3    4     5     6    7     8     9   10   11  12   13  14  15  16  </a:t>
            </a:r>
          </a:p>
        </p:txBody>
      </p:sp>
      <p:sp>
        <p:nvSpPr>
          <p:cNvPr id="22" name="Accolade ouvrante 21">
            <a:extLst>
              <a:ext uri="{FF2B5EF4-FFF2-40B4-BE49-F238E27FC236}">
                <a16:creationId xmlns:a16="http://schemas.microsoft.com/office/drawing/2014/main" id="{90569BCA-4EFF-5128-967C-2B3065747FF2}"/>
              </a:ext>
            </a:extLst>
          </p:cNvPr>
          <p:cNvSpPr/>
          <p:nvPr/>
        </p:nvSpPr>
        <p:spPr>
          <a:xfrm rot="16200000">
            <a:off x="8752116" y="4831318"/>
            <a:ext cx="232150" cy="1856162"/>
          </a:xfrm>
          <a:prstGeom prst="leftBrace">
            <a:avLst>
              <a:gd name="adj1" fmla="val 39148"/>
              <a:gd name="adj2" fmla="val 50000"/>
            </a:avLst>
          </a:prstGeom>
          <a:ln w="28575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427B4B9-4490-8F60-C2A0-89F30833E0AC}"/>
              </a:ext>
            </a:extLst>
          </p:cNvPr>
          <p:cNvSpPr txBox="1"/>
          <p:nvPr/>
        </p:nvSpPr>
        <p:spPr>
          <a:xfrm>
            <a:off x="6664699" y="5860587"/>
            <a:ext cx="320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400" dirty="0">
                <a:solidFill>
                  <a:srgbClr val="73B3D1"/>
                </a:solidFill>
              </a:rPr>
              <a:t>...</a:t>
            </a:r>
            <a:r>
              <a:rPr lang="fr-CA" sz="2400" dirty="0" err="1">
                <a:solidFill>
                  <a:srgbClr val="73B3D1"/>
                </a:solidFill>
              </a:rPr>
              <a:t>substring</a:t>
            </a:r>
            <a:r>
              <a:rPr lang="fr-CA" sz="2400" dirty="0">
                <a:solidFill>
                  <a:srgbClr val="73B3D1"/>
                </a:solidFill>
              </a:rPr>
              <a:t>(</a:t>
            </a:r>
            <a:r>
              <a:rPr lang="fr-CA" sz="2400" dirty="0">
                <a:solidFill>
                  <a:srgbClr val="FA4098"/>
                </a:solidFill>
              </a:rPr>
              <a:t>3</a:t>
            </a:r>
            <a:r>
              <a:rPr lang="fr-CA" sz="2400" dirty="0">
                <a:solidFill>
                  <a:srgbClr val="73B3D1"/>
                </a:solidFill>
              </a:rPr>
              <a:t>, </a:t>
            </a:r>
            <a:r>
              <a:rPr lang="fr-CA" sz="2400" dirty="0">
                <a:solidFill>
                  <a:srgbClr val="FA4098"/>
                </a:solidFill>
              </a:rPr>
              <a:t>10</a:t>
            </a:r>
            <a:r>
              <a:rPr lang="fr-CA" sz="2400" dirty="0">
                <a:solidFill>
                  <a:srgbClr val="73B3D1"/>
                </a:solidFill>
              </a:rPr>
              <a:t>);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AA937A-4ECD-D051-2DE3-CC0352AEB1DB}"/>
              </a:ext>
            </a:extLst>
          </p:cNvPr>
          <p:cNvSpPr/>
          <p:nvPr/>
        </p:nvSpPr>
        <p:spPr>
          <a:xfrm>
            <a:off x="7570616" y="2849854"/>
            <a:ext cx="3736848" cy="1766656"/>
          </a:xfrm>
          <a:prstGeom prst="rect">
            <a:avLst/>
          </a:prstGeom>
          <a:noFill/>
          <a:ln w="28575">
            <a:solidFill>
              <a:srgbClr val="73B3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0EC40E52-60DC-E204-6B79-1BBB64870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28" y="4818817"/>
            <a:ext cx="5711694" cy="1707214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B5FFFF0-7644-19EC-E482-46444D83F6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10" y="2902005"/>
            <a:ext cx="5775112" cy="1708471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446178EE-3861-EDE2-A885-3001983B0ED2}"/>
              </a:ext>
            </a:extLst>
          </p:cNvPr>
          <p:cNvSpPr/>
          <p:nvPr/>
        </p:nvSpPr>
        <p:spPr>
          <a:xfrm>
            <a:off x="6961113" y="4802263"/>
            <a:ext cx="4975520" cy="1766656"/>
          </a:xfrm>
          <a:prstGeom prst="rect">
            <a:avLst/>
          </a:prstGeom>
          <a:noFill/>
          <a:ln w="28575">
            <a:solidFill>
              <a:srgbClr val="73B3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D07C2500-6783-0ED4-F7EA-8B7338EAD5F6}"/>
              </a:ext>
            </a:extLst>
          </p:cNvPr>
          <p:cNvCxnSpPr/>
          <p:nvPr/>
        </p:nvCxnSpPr>
        <p:spPr>
          <a:xfrm>
            <a:off x="146304" y="4706112"/>
            <a:ext cx="11881104" cy="0"/>
          </a:xfrm>
          <a:prstGeom prst="line">
            <a:avLst/>
          </a:prstGeom>
          <a:ln w="19050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5026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D42938D-1972-EEE8-6FDC-2EEC63606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Remplacer un caractère ou un groupe de caractères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.replace(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 permet de </a:t>
            </a:r>
            <a:r>
              <a:rPr lang="fr-CA" b="1" dirty="0"/>
              <a:t>remplacer</a:t>
            </a:r>
            <a:r>
              <a:rPr lang="fr-CA" dirty="0"/>
              <a:t> </a:t>
            </a:r>
            <a:r>
              <a:rPr lang="fr-CA" u="sng" dirty="0"/>
              <a:t>un</a:t>
            </a:r>
            <a:r>
              <a:rPr lang="fr-CA" dirty="0"/>
              <a:t> groupe de caractères. Elle retourne la chaîne de caractères modifiée.</a:t>
            </a:r>
          </a:p>
          <a:p>
            <a:pPr lvl="2"/>
            <a:r>
              <a:rPr lang="fr-CA" dirty="0"/>
              <a:t> Le </a:t>
            </a:r>
            <a:r>
              <a:rPr lang="fr-CA" b="1" dirty="0"/>
              <a:t>premier paramètre</a:t>
            </a:r>
            <a:r>
              <a:rPr lang="fr-CA" dirty="0"/>
              <a:t> est le groupe de 1+ caractère(s) à remplacer.</a:t>
            </a:r>
          </a:p>
          <a:p>
            <a:pPr lvl="2"/>
            <a:r>
              <a:rPr lang="fr-CA" dirty="0"/>
              <a:t> Le </a:t>
            </a:r>
            <a:r>
              <a:rPr lang="fr-CA" b="1" dirty="0"/>
              <a:t>deuxième paramètre</a:t>
            </a:r>
            <a:r>
              <a:rPr lang="fr-CA" dirty="0"/>
              <a:t> est le groupe de remplacement.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D8EB140-3B73-8F32-FA98-FE7F4EE28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pour chaînes de caractères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B5F277D-0D3D-10E1-D2CE-4B2908F49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14" y="3242169"/>
            <a:ext cx="5244950" cy="1523191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675F4D7-036E-5B31-913A-8FBE7AB2AE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15" y="4985809"/>
            <a:ext cx="5244950" cy="1687298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9787A3E5-6424-E7C1-7A68-C15A4C077EAD}"/>
              </a:ext>
            </a:extLst>
          </p:cNvPr>
          <p:cNvSpPr txBox="1"/>
          <p:nvPr/>
        </p:nvSpPr>
        <p:spPr>
          <a:xfrm>
            <a:off x="5838618" y="5934670"/>
            <a:ext cx="6053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Ci-dessus, on peut voir que même si « </a:t>
            </a:r>
            <a:r>
              <a:rPr lang="fr-CA" dirty="0">
                <a:solidFill>
                  <a:srgbClr val="FA4098"/>
                </a:solidFill>
              </a:rPr>
              <a:t>un</a:t>
            </a:r>
            <a:r>
              <a:rPr lang="fr-CA" dirty="0">
                <a:solidFill>
                  <a:srgbClr val="73B3D1"/>
                </a:solidFill>
              </a:rPr>
              <a:t> » apparait également dans le mot « déje</a:t>
            </a:r>
            <a:r>
              <a:rPr lang="fr-CA" u="sng" dirty="0">
                <a:solidFill>
                  <a:srgbClr val="FA4098"/>
                </a:solidFill>
              </a:rPr>
              <a:t>un</a:t>
            </a:r>
            <a:r>
              <a:rPr lang="fr-CA" dirty="0">
                <a:solidFill>
                  <a:srgbClr val="73B3D1"/>
                </a:solidFill>
              </a:rPr>
              <a:t>er », </a:t>
            </a:r>
            <a:r>
              <a:rPr lang="fr-CA" b="1" dirty="0">
                <a:solidFill>
                  <a:srgbClr val="73B3D1"/>
                </a:solidFill>
              </a:rPr>
              <a:t>seule la première occurrence est remplacée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861D58D-BC51-11E7-49FC-2BD185F3F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4496" y="3124403"/>
            <a:ext cx="5458587" cy="281026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691014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D42938D-1972-EEE8-6FDC-2EEC63606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Remplacer plusieurs groupes de caractères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replaceAll</a:t>
            </a:r>
            <a:r>
              <a:rPr lang="fr-CA" dirty="0">
                <a:solidFill>
                  <a:srgbClr val="FA4098"/>
                </a:solidFill>
              </a:rPr>
              <a:t>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 est similaire à </a:t>
            </a:r>
            <a:r>
              <a:rPr lang="fr-CA" dirty="0">
                <a:solidFill>
                  <a:srgbClr val="FA4098"/>
                </a:solidFill>
              </a:rPr>
              <a:t>.replace()</a:t>
            </a:r>
            <a:r>
              <a:rPr lang="fr-CA" dirty="0"/>
              <a:t>, mais elle remplace </a:t>
            </a:r>
            <a:r>
              <a:rPr lang="fr-CA" b="1" dirty="0"/>
              <a:t>toutes les occurrences</a:t>
            </a:r>
            <a:r>
              <a:rPr lang="fr-CA" dirty="0"/>
              <a:t> du texte à remplacer.</a:t>
            </a:r>
          </a:p>
          <a:p>
            <a:pPr lvl="2"/>
            <a:r>
              <a:rPr lang="fr-CA" dirty="0"/>
              <a:t> Le </a:t>
            </a:r>
            <a:r>
              <a:rPr lang="fr-CA" b="1" dirty="0"/>
              <a:t>premier paramètre</a:t>
            </a:r>
            <a:r>
              <a:rPr lang="fr-CA" dirty="0"/>
              <a:t> est le groupe de 1+ caractère(s) à remplacer.</a:t>
            </a:r>
          </a:p>
          <a:p>
            <a:pPr lvl="2"/>
            <a:r>
              <a:rPr lang="fr-CA" dirty="0"/>
              <a:t> Le </a:t>
            </a:r>
            <a:r>
              <a:rPr lang="fr-CA" b="1" dirty="0"/>
              <a:t>deuxième paramètre</a:t>
            </a:r>
            <a:r>
              <a:rPr lang="fr-CA" dirty="0"/>
              <a:t> est le groupe de remplacement.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D8EB140-3B73-8F32-FA98-FE7F4EE28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pour chaînes de caractères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3B4D52-FF20-F06A-87DC-F67E6CE83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201" y="3112008"/>
            <a:ext cx="5743951" cy="1664573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0D2167F-7C7E-E2DF-10AC-6129357A9545}"/>
              </a:ext>
            </a:extLst>
          </p:cNvPr>
          <p:cNvSpPr txBox="1"/>
          <p:nvPr/>
        </p:nvSpPr>
        <p:spPr>
          <a:xfrm>
            <a:off x="6187743" y="4123514"/>
            <a:ext cx="493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😵</a:t>
            </a:r>
            <a:endParaRPr lang="fr-CA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65FEC0-EE37-0FC5-6458-1AF3932BB11D}"/>
              </a:ext>
            </a:extLst>
          </p:cNvPr>
          <p:cNvSpPr/>
          <p:nvPr/>
        </p:nvSpPr>
        <p:spPr>
          <a:xfrm>
            <a:off x="5011464" y="4477877"/>
            <a:ext cx="724872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6E9B48-0EA7-59F8-7963-99D5B6E025DC}"/>
              </a:ext>
            </a:extLst>
          </p:cNvPr>
          <p:cNvSpPr/>
          <p:nvPr/>
        </p:nvSpPr>
        <p:spPr>
          <a:xfrm>
            <a:off x="6206031" y="4471781"/>
            <a:ext cx="645873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F36758-822B-24E5-4C1C-F001EAC5B3B3}"/>
              </a:ext>
            </a:extLst>
          </p:cNvPr>
          <p:cNvSpPr/>
          <p:nvPr/>
        </p:nvSpPr>
        <p:spPr>
          <a:xfrm>
            <a:off x="6273087" y="3206496"/>
            <a:ext cx="292305" cy="200181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5CF1B6C-4321-C588-39EF-325247823376}"/>
              </a:ext>
            </a:extLst>
          </p:cNvPr>
          <p:cNvSpPr/>
          <p:nvPr/>
        </p:nvSpPr>
        <p:spPr>
          <a:xfrm>
            <a:off x="7051695" y="3206495"/>
            <a:ext cx="214738" cy="200181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3D02983-42A3-C0C8-4F32-679107ACC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399" y="4975380"/>
            <a:ext cx="6875376" cy="162169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1908793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D42938D-1972-EEE8-6FDC-2EEC63606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Tout mettre en majuscules / minuscules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toLowerCase</a:t>
            </a:r>
            <a:r>
              <a:rPr lang="fr-CA" dirty="0">
                <a:solidFill>
                  <a:srgbClr val="FA4098"/>
                </a:solidFill>
              </a:rPr>
              <a:t>()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toUpperCase</a:t>
            </a:r>
            <a:r>
              <a:rPr lang="fr-CA" dirty="0">
                <a:solidFill>
                  <a:srgbClr val="FA4098"/>
                </a:solidFill>
              </a:rPr>
              <a:t>()</a:t>
            </a:r>
            <a:r>
              <a:rPr lang="fr-CA" dirty="0"/>
              <a:t> retournent la chaîne de caractères, mais complètement en minuscules / majuscules.</a:t>
            </a:r>
          </a:p>
          <a:p>
            <a:pPr lvl="2"/>
            <a:r>
              <a:rPr lang="fr-CA" dirty="0"/>
              <a:t> Ça n’a aucun impact sur les caractères qui ne sont pas des lettres.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D8EB140-3B73-8F32-FA98-FE7F4EE28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pour chaînes de caractères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7730D9B-09FD-E9C2-473F-69391E672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740" y="2965272"/>
            <a:ext cx="5806919" cy="274215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1858665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D42938D-1972-EEE8-6FDC-2EEC63606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Obtenir un caractère à une position précise dans une chaîne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charAt</a:t>
            </a:r>
            <a:r>
              <a:rPr lang="fr-CA" dirty="0">
                <a:solidFill>
                  <a:srgbClr val="FA4098"/>
                </a:solidFill>
              </a:rPr>
              <a:t>(</a:t>
            </a:r>
            <a:r>
              <a:rPr lang="fr-CA" dirty="0"/>
              <a:t>...</a:t>
            </a:r>
            <a:r>
              <a:rPr lang="fr-CA" dirty="0">
                <a:solidFill>
                  <a:srgbClr val="FA4098"/>
                </a:solidFill>
              </a:rPr>
              <a:t>)</a:t>
            </a:r>
            <a:r>
              <a:rPr lang="fr-CA" dirty="0"/>
              <a:t> retourne le caractère situé à l’</a:t>
            </a:r>
            <a:r>
              <a:rPr lang="fr-CA" dirty="0">
                <a:solidFill>
                  <a:srgbClr val="FA4098"/>
                </a:solidFill>
              </a:rPr>
              <a:t>index</a:t>
            </a:r>
            <a:r>
              <a:rPr lang="fr-CA" dirty="0"/>
              <a:t> de notre choix dans une chaîne de caractères.</a:t>
            </a:r>
          </a:p>
          <a:p>
            <a:pPr lvl="2"/>
            <a:r>
              <a:rPr lang="fr-CA" dirty="0"/>
              <a:t> Un </a:t>
            </a:r>
            <a:r>
              <a:rPr lang="fr-CA" b="1" dirty="0"/>
              <a:t>paramètre</a:t>
            </a:r>
            <a:r>
              <a:rPr lang="fr-CA" dirty="0"/>
              <a:t> est nécessaire : c’est l’</a:t>
            </a:r>
            <a:r>
              <a:rPr lang="fr-CA" dirty="0">
                <a:solidFill>
                  <a:srgbClr val="FA4098"/>
                </a:solidFill>
              </a:rPr>
              <a:t>index</a:t>
            </a:r>
            <a:r>
              <a:rPr lang="fr-CA" dirty="0"/>
              <a:t> du caractère demandé.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D8EB140-3B73-8F32-FA98-FE7F4EE28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pour chaînes de caractères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6D87324-EDDF-BB60-F69A-3785D50F9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582" y="2937369"/>
            <a:ext cx="3518538" cy="1604151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7D13F8F-433D-B9A4-004D-B08FD426B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541" y="2937369"/>
            <a:ext cx="4865602" cy="160909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7CA489F-CF17-CC4D-A492-5BD477A99E91}"/>
              </a:ext>
            </a:extLst>
          </p:cNvPr>
          <p:cNvSpPr/>
          <p:nvPr/>
        </p:nvSpPr>
        <p:spPr>
          <a:xfrm>
            <a:off x="3513851" y="2990453"/>
            <a:ext cx="113269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9D4127-F0C6-20DD-FF3D-FB1892481790}"/>
              </a:ext>
            </a:extLst>
          </p:cNvPr>
          <p:cNvSpPr/>
          <p:nvPr/>
        </p:nvSpPr>
        <p:spPr>
          <a:xfrm>
            <a:off x="7744475" y="2978260"/>
            <a:ext cx="113269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C74441B-03BD-6D14-E830-2C308A871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6927" y="4775214"/>
            <a:ext cx="5410833" cy="172495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BE8CA4E-DD91-3D7B-AA26-355E45813858}"/>
              </a:ext>
            </a:extLst>
          </p:cNvPr>
          <p:cNvSpPr/>
          <p:nvPr/>
        </p:nvSpPr>
        <p:spPr>
          <a:xfrm>
            <a:off x="8287019" y="4837215"/>
            <a:ext cx="113269" cy="25871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279433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BB6C25E90EF841B03A4ACF3E770C99" ma:contentTypeVersion="4" ma:contentTypeDescription="Crée un document." ma:contentTypeScope="" ma:versionID="eef614af57a58a4319398c000e70e693">
  <xsd:schema xmlns:xsd="http://www.w3.org/2001/XMLSchema" xmlns:xs="http://www.w3.org/2001/XMLSchema" xmlns:p="http://schemas.microsoft.com/office/2006/metadata/properties" xmlns:ns2="f58e85c7-fc25-4ada-adcf-b475e6768b6a" targetNamespace="http://schemas.microsoft.com/office/2006/metadata/properties" ma:root="true" ma:fieldsID="18b248599a21bd7404ad934027204094" ns2:_="">
    <xsd:import namespace="f58e85c7-fc25-4ada-adcf-b475e6768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85c7-fc25-4ada-adcf-b475e6768b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A9A622-EBA1-46D5-BA38-65121805C3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85c7-fc25-4ada-adcf-b475e6768b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BBD4E3F-366D-4C21-B678-CD16BECA3845}">
  <ds:schemaRefs>
    <ds:schemaRef ds:uri="http://purl.org/dc/elements/1.1/"/>
    <ds:schemaRef ds:uri="http://schemas.microsoft.com/office/2006/metadata/properties"/>
    <ds:schemaRef ds:uri="83ab252c-4429-4d3c-b354-a26bac7f17c4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CFC1EEA-B388-4EBC-805D-C0D321BA15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21064</TotalTime>
  <Words>1459</Words>
  <Application>Microsoft Office PowerPoint</Application>
  <PresentationFormat>Grand écran</PresentationFormat>
  <Paragraphs>180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Courier New</vt:lpstr>
      <vt:lpstr>Symbol</vt:lpstr>
      <vt:lpstr>Wingdings</vt:lpstr>
      <vt:lpstr>Thème Office</vt:lpstr>
      <vt:lpstr>Semaine 13</vt:lpstr>
      <vt:lpstr>Menu du jour</vt:lpstr>
      <vt:lpstr>Fonctions pour chaînes de caractères</vt:lpstr>
      <vt:lpstr>Fonctions pour chaînes de caractères</vt:lpstr>
      <vt:lpstr>Fonctions pour chaînes de caractères</vt:lpstr>
      <vt:lpstr>Fonctions pour chaînes de caractères</vt:lpstr>
      <vt:lpstr>Fonctions pour chaînes de caractères</vt:lpstr>
      <vt:lpstr>Fonctions pour chaînes de caractères</vt:lpstr>
      <vt:lpstr>Fonctions pour chaînes de caractères</vt:lpstr>
      <vt:lpstr>Fonctions mathématiques</vt:lpstr>
      <vt:lpstr>Fonctions mathématiques</vt:lpstr>
      <vt:lpstr>Fonctions mathématiques</vt:lpstr>
      <vt:lpstr>Fonctions mathématiques</vt:lpstr>
      <vt:lpstr>Fonctions mathématiques</vt:lpstr>
      <vt:lpstr>Fonctions mathématiques</vt:lpstr>
      <vt:lpstr>Apprendre d’autres langages</vt:lpstr>
      <vt:lpstr>Apprendre d’autres langages</vt:lpstr>
      <vt:lpstr>Résolution de problèmes</vt:lpstr>
      <vt:lpstr>Résolution de problèmes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</dc:creator>
  <cp:lastModifiedBy>Maxime Pelletier</cp:lastModifiedBy>
  <cp:revision>4765</cp:revision>
  <dcterms:created xsi:type="dcterms:W3CDTF">2021-06-05T18:50:42Z</dcterms:created>
  <dcterms:modified xsi:type="dcterms:W3CDTF">2024-07-22T23:57:33Z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0x010100ECBB6C25E90EF841B03A4ACF3E770C99</vt:lpwstr>
  </property>
</Properties>
</file>