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314" r:id="rId7"/>
    <p:sldId id="278" r:id="rId8"/>
    <p:sldId id="312" r:id="rId9"/>
    <p:sldId id="339" r:id="rId10"/>
    <p:sldId id="340" r:id="rId11"/>
    <p:sldId id="338" r:id="rId12"/>
    <p:sldId id="341" r:id="rId13"/>
    <p:sldId id="318" r:id="rId14"/>
    <p:sldId id="319" r:id="rId15"/>
    <p:sldId id="333" r:id="rId16"/>
    <p:sldId id="265" r:id="rId17"/>
    <p:sldId id="268" r:id="rId18"/>
    <p:sldId id="311" r:id="rId19"/>
    <p:sldId id="337" r:id="rId20"/>
    <p:sldId id="277" r:id="rId21"/>
    <p:sldId id="269" r:id="rId22"/>
    <p:sldId id="334" r:id="rId23"/>
    <p:sldId id="335" r:id="rId24"/>
    <p:sldId id="336" r:id="rId25"/>
    <p:sldId id="275" r:id="rId26"/>
    <p:sldId id="320" r:id="rId27"/>
    <p:sldId id="321" r:id="rId28"/>
    <p:sldId id="322" r:id="rId29"/>
    <p:sldId id="281" r:id="rId30"/>
    <p:sldId id="282" r:id="rId31"/>
    <p:sldId id="283" r:id="rId32"/>
    <p:sldId id="284" r:id="rId33"/>
    <p:sldId id="285" r:id="rId34"/>
    <p:sldId id="323" r:id="rId35"/>
    <p:sldId id="291" r:id="rId36"/>
    <p:sldId id="290" r:id="rId37"/>
    <p:sldId id="292" r:id="rId38"/>
    <p:sldId id="325" r:id="rId39"/>
    <p:sldId id="324" r:id="rId40"/>
    <p:sldId id="326" r:id="rId41"/>
    <p:sldId id="302" r:id="rId42"/>
    <p:sldId id="327" r:id="rId43"/>
    <p:sldId id="328" r:id="rId44"/>
    <p:sldId id="329" r:id="rId45"/>
    <p:sldId id="330" r:id="rId46"/>
    <p:sldId id="331" r:id="rId47"/>
    <p:sldId id="332" r:id="rId48"/>
    <p:sldId id="342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4098"/>
    <a:srgbClr val="9073D1"/>
    <a:srgbClr val="B177BF"/>
    <a:srgbClr val="739CD1"/>
    <a:srgbClr val="73B3D1"/>
    <a:srgbClr val="797CDE"/>
    <a:srgbClr val="BF779D"/>
    <a:srgbClr val="FA4840"/>
    <a:srgbClr val="7385D1"/>
    <a:srgbClr val="F27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008" autoAdjust="0"/>
    <p:restoredTop sz="96727" autoAdjust="0"/>
  </p:normalViewPr>
  <p:slideViewPr>
    <p:cSldViewPr snapToGrid="0">
      <p:cViewPr varScale="1">
        <p:scale>
          <a:sx n="125" d="100"/>
          <a:sy n="125" d="100"/>
        </p:scale>
        <p:origin x="101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6E42FB-D061-48BA-903E-AFF7EF71A837}"/>
              </a:ext>
            </a:extLst>
          </p:cNvPr>
          <p:cNvSpPr/>
          <p:nvPr userDrawn="1"/>
        </p:nvSpPr>
        <p:spPr>
          <a:xfrm>
            <a:off x="0" y="2301139"/>
            <a:ext cx="12192000" cy="1208824"/>
          </a:xfrm>
          <a:prstGeom prst="rect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18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E3DEB06-7C55-4A88-98CA-A7C7CC955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301139"/>
            <a:ext cx="12192000" cy="1208824"/>
          </a:xfrm>
          <a:noFill/>
        </p:spPr>
        <p:txBody>
          <a:bodyPr anchor="b">
            <a:normAutofit/>
          </a:bodyPr>
          <a:lstStyle>
            <a:lvl1pPr algn="ctr"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8E8436A-24DF-47BF-A4ED-DF71FDEF02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" y="3602038"/>
            <a:ext cx="12192000" cy="431011"/>
          </a:xfrm>
          <a:solidFill>
            <a:srgbClr val="73B3D1"/>
          </a:solidFill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E2DB9B7-CCEC-4820-965B-F911976D9690}"/>
              </a:ext>
            </a:extLst>
          </p:cNvPr>
          <p:cNvSpPr txBox="1"/>
          <p:nvPr userDrawn="1"/>
        </p:nvSpPr>
        <p:spPr>
          <a:xfrm>
            <a:off x="4610097" y="4046537"/>
            <a:ext cx="297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solidFill>
                  <a:srgbClr val="73B3D1"/>
                </a:solidFill>
              </a:rPr>
              <a:t>Intro. à </a:t>
            </a:r>
            <a:r>
              <a:rPr lang="fr-CA" sz="1400" b="1">
                <a:solidFill>
                  <a:srgbClr val="73B3D1"/>
                </a:solidFill>
              </a:rPr>
              <a:t>la programmation</a:t>
            </a:r>
            <a:endParaRPr lang="fr-CA" sz="1400" b="1" dirty="0">
              <a:solidFill>
                <a:srgbClr val="73B3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024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67BF9C4-08FF-48BA-ACF1-CA268AE923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474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B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B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B3D1"/>
                </a:solidFill>
              </a:defRPr>
            </a:lvl3pPr>
            <a:lvl4pPr>
              <a:defRPr>
                <a:solidFill>
                  <a:srgbClr val="73B3D1"/>
                </a:solidFill>
              </a:defRPr>
            </a:lvl4pPr>
            <a:lvl5pPr>
              <a:defRPr>
                <a:solidFill>
                  <a:srgbClr val="73B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87176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831C0DA-CDEB-46FB-8048-815015FFBA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9C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9C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9CD1"/>
                </a:solidFill>
              </a:defRPr>
            </a:lvl3pPr>
            <a:lvl4pPr>
              <a:defRPr>
                <a:solidFill>
                  <a:srgbClr val="739CD1"/>
                </a:solidFill>
              </a:defRPr>
            </a:lvl4pPr>
            <a:lvl5pPr>
              <a:defRPr>
                <a:solidFill>
                  <a:srgbClr val="739C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0445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C7367DB-54B0-4E4B-9E49-482FCD217C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85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85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85D1"/>
                </a:solidFill>
              </a:defRPr>
            </a:lvl3pPr>
            <a:lvl4pPr>
              <a:defRPr>
                <a:solidFill>
                  <a:srgbClr val="7385D1"/>
                </a:solidFill>
              </a:defRPr>
            </a:lvl4pPr>
            <a:lvl5pPr>
              <a:defRPr>
                <a:solidFill>
                  <a:srgbClr val="7385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58016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732488C-42DD-45B2-BC5F-796AED45A6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907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907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9073D1"/>
                </a:solidFill>
              </a:defRPr>
            </a:lvl3pPr>
            <a:lvl4pPr>
              <a:defRPr>
                <a:solidFill>
                  <a:srgbClr val="9073D1"/>
                </a:solidFill>
              </a:defRPr>
            </a:lvl4pPr>
            <a:lvl5pPr>
              <a:defRPr>
                <a:solidFill>
                  <a:srgbClr val="907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3400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5806CBB-B0BC-460C-8CB1-5648902E32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363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177BF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177BF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177BF"/>
                </a:solidFill>
              </a:defRPr>
            </a:lvl3pPr>
            <a:lvl4pPr>
              <a:defRPr>
                <a:solidFill>
                  <a:srgbClr val="B177BF"/>
                </a:solidFill>
              </a:defRPr>
            </a:lvl4pPr>
            <a:lvl5pPr>
              <a:defRPr>
                <a:solidFill>
                  <a:srgbClr val="B177BF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52392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1F50723-364E-4E6E-BF7D-4DBDB67451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F779D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F779D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F779D"/>
                </a:solidFill>
              </a:defRPr>
            </a:lvl3pPr>
            <a:lvl4pPr>
              <a:defRPr>
                <a:solidFill>
                  <a:srgbClr val="BF779D"/>
                </a:solidFill>
              </a:defRPr>
            </a:lvl4pPr>
            <a:lvl5pPr>
              <a:defRPr>
                <a:solidFill>
                  <a:srgbClr val="BF779D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98691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06D8F19-2F8F-4068-852D-9F283AA45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20C911-4971-431E-9C8F-E9DEAC1A95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2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1EA3A6-5F28-4AC1-8DF1-3C5689D032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36C02-C10D-4F70-ADA5-0F3523AD6F2E}" type="datetimeFigureOut">
              <a:rPr lang="fr-CA" smtClean="0"/>
              <a:t>2024-07-22</a:t>
            </a:fld>
            <a:endParaRPr lang="fr-CA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2F1293-9D7D-422C-8191-3FEAB10289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A5EFF0-A580-491E-A7BD-3EF42D054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BE6A3-4AEF-4734-8AB8-E4DE745DFB5E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94001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2.pn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5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hyperlink" Target="https://code.visualstudio.com/download" TargetMode="Externa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47A1CE-E74F-4ED4-BD88-F5E5E811F2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/>
              <a:t>Semaine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6FD0B83-54B8-4E49-8084-D8400451C4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fr-CA" dirty="0"/>
              <a:t>Chaînes de caractères, DOM et introduction aux fonctions</a:t>
            </a:r>
          </a:p>
        </p:txBody>
      </p:sp>
    </p:spTree>
    <p:extLst>
      <p:ext uri="{BB962C8B-B14F-4D97-AF65-F5344CB8AC3E}">
        <p14:creationId xmlns:p14="http://schemas.microsoft.com/office/powerpoint/2010/main" val="3583620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</a:t>
            </a:r>
            <a:r>
              <a:rPr lang="fr-CA" b="1">
                <a:solidFill>
                  <a:srgbClr val="73B3D1"/>
                </a:solidFill>
              </a:rPr>
              <a:t>Concaténation</a:t>
            </a:r>
          </a:p>
          <a:p>
            <a:pPr lvl="1"/>
            <a:r>
              <a:rPr lang="fr-CA"/>
              <a:t> Opérateur </a:t>
            </a:r>
            <a:r>
              <a:rPr lang="fr-CA">
                <a:solidFill>
                  <a:srgbClr val="FA4098"/>
                </a:solidFill>
              </a:rPr>
              <a:t>+=</a:t>
            </a:r>
          </a:p>
          <a:p>
            <a:pPr lvl="2"/>
            <a:r>
              <a:rPr lang="fr-CA"/>
              <a:t> </a:t>
            </a:r>
            <a:r>
              <a:rPr lang="fr-CA" dirty="0"/>
              <a:t>Avec des </a:t>
            </a:r>
            <a:r>
              <a:rPr lang="fr-CA" dirty="0">
                <a:solidFill>
                  <a:srgbClr val="FA4098"/>
                </a:solidFill>
              </a:rPr>
              <a:t>nombres</a:t>
            </a:r>
            <a:r>
              <a:rPr lang="fr-CA" dirty="0"/>
              <a:t> : On </a:t>
            </a:r>
            <a:r>
              <a:rPr lang="fr-CA" u="sng" dirty="0"/>
              <a:t>augmente la valeur</a:t>
            </a:r>
            <a:r>
              <a:rPr lang="fr-CA" dirty="0"/>
              <a:t> d’une variable.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marL="914400" lvl="2" indent="0">
              <a:buNone/>
            </a:pPr>
            <a:endParaRPr lang="fr-CA" dirty="0"/>
          </a:p>
          <a:p>
            <a:pPr marL="914400" lvl="2" indent="0">
              <a:buNone/>
            </a:pPr>
            <a:endParaRPr lang="fr-CA" dirty="0"/>
          </a:p>
          <a:p>
            <a:pPr lvl="2"/>
            <a:r>
              <a:rPr lang="fr-CA" dirty="0"/>
              <a:t> Avec des </a:t>
            </a:r>
            <a:r>
              <a:rPr lang="fr-CA" dirty="0">
                <a:solidFill>
                  <a:srgbClr val="FA4098"/>
                </a:solidFill>
              </a:rPr>
              <a:t>chaînes de caractères </a:t>
            </a:r>
            <a:r>
              <a:rPr lang="fr-CA" dirty="0"/>
              <a:t>: On </a:t>
            </a:r>
            <a:r>
              <a:rPr lang="fr-CA" u="sng" dirty="0"/>
              <a:t>ajoute du texte</a:t>
            </a:r>
            <a:r>
              <a:rPr lang="fr-CA" dirty="0"/>
              <a:t> à la fin de la chaîne.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Chaînes de caractères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4228E39-C318-48F5-8D45-4A5B0D5CBF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2020" y="2555111"/>
            <a:ext cx="1671148" cy="1312462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847B7E4-46CD-40C8-8EB7-F510A33505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9991" y="2555114"/>
            <a:ext cx="1865909" cy="1312462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7ADEAB8-6301-45BC-A808-E1072A06F698}"/>
              </a:ext>
            </a:extLst>
          </p:cNvPr>
          <p:cNvSpPr txBox="1"/>
          <p:nvPr/>
        </p:nvSpPr>
        <p:spPr>
          <a:xfrm>
            <a:off x="508859" y="3017437"/>
            <a:ext cx="3185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On augmente </a:t>
            </a:r>
            <a:r>
              <a:rPr lang="fr-CA" dirty="0">
                <a:solidFill>
                  <a:srgbClr val="FA4098"/>
                </a:solidFill>
              </a:rPr>
              <a:t>x</a:t>
            </a:r>
            <a:r>
              <a:rPr lang="fr-CA" dirty="0">
                <a:solidFill>
                  <a:srgbClr val="73B3D1"/>
                </a:solidFill>
              </a:rPr>
              <a:t> de </a:t>
            </a:r>
            <a:r>
              <a:rPr lang="fr-CA" dirty="0">
                <a:solidFill>
                  <a:srgbClr val="FA4098"/>
                </a:solidFill>
              </a:rPr>
              <a:t>3</a:t>
            </a:r>
            <a:r>
              <a:rPr lang="fr-CA" dirty="0">
                <a:solidFill>
                  <a:srgbClr val="73B3D1"/>
                </a:solidFill>
              </a:rPr>
              <a:t>, </a:t>
            </a:r>
            <a:r>
              <a:rPr lang="fr-CA" dirty="0">
                <a:solidFill>
                  <a:srgbClr val="FA4098"/>
                </a:solidFill>
              </a:rPr>
              <a:t>x</a:t>
            </a:r>
            <a:r>
              <a:rPr lang="fr-CA" dirty="0">
                <a:solidFill>
                  <a:srgbClr val="73B3D1"/>
                </a:solidFill>
              </a:rPr>
              <a:t> contient maintenant </a:t>
            </a:r>
            <a:r>
              <a:rPr lang="fr-CA" dirty="0">
                <a:solidFill>
                  <a:srgbClr val="FA4098"/>
                </a:solidFill>
              </a:rPr>
              <a:t>7</a:t>
            </a:r>
            <a:r>
              <a:rPr lang="fr-CA" dirty="0">
                <a:solidFill>
                  <a:srgbClr val="73B3D1"/>
                </a:solidFill>
              </a:rPr>
              <a:t>.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31195F9-4C57-4512-A735-A9C8E5F9518E}"/>
              </a:ext>
            </a:extLst>
          </p:cNvPr>
          <p:cNvSpPr txBox="1"/>
          <p:nvPr/>
        </p:nvSpPr>
        <p:spPr>
          <a:xfrm>
            <a:off x="8611245" y="2888176"/>
            <a:ext cx="3384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On augmente </a:t>
            </a:r>
            <a:r>
              <a:rPr lang="fr-CA" dirty="0">
                <a:solidFill>
                  <a:srgbClr val="FA4098"/>
                </a:solidFill>
              </a:rPr>
              <a:t>y</a:t>
            </a:r>
            <a:r>
              <a:rPr lang="fr-CA" dirty="0">
                <a:solidFill>
                  <a:srgbClr val="73B3D1"/>
                </a:solidFill>
              </a:rPr>
              <a:t> de </a:t>
            </a:r>
            <a:r>
              <a:rPr lang="fr-CA" dirty="0">
                <a:solidFill>
                  <a:srgbClr val="FA4098"/>
                </a:solidFill>
              </a:rPr>
              <a:t>3 * 2</a:t>
            </a:r>
            <a:r>
              <a:rPr lang="fr-CA" dirty="0">
                <a:solidFill>
                  <a:srgbClr val="73B3D1"/>
                </a:solidFill>
              </a:rPr>
              <a:t> (donc 6), </a:t>
            </a:r>
            <a:r>
              <a:rPr lang="fr-CA" dirty="0">
                <a:solidFill>
                  <a:srgbClr val="FA4098"/>
                </a:solidFill>
              </a:rPr>
              <a:t>y</a:t>
            </a:r>
            <a:r>
              <a:rPr lang="fr-CA" dirty="0">
                <a:solidFill>
                  <a:srgbClr val="73B3D1"/>
                </a:solidFill>
              </a:rPr>
              <a:t> contient maintenant </a:t>
            </a:r>
            <a:r>
              <a:rPr lang="fr-CA" dirty="0">
                <a:solidFill>
                  <a:srgbClr val="FA4098"/>
                </a:solidFill>
              </a:rPr>
              <a:t>13</a:t>
            </a:r>
            <a:r>
              <a:rPr lang="fr-CA" dirty="0">
                <a:solidFill>
                  <a:srgbClr val="73B3D1"/>
                </a:solidFill>
              </a:rPr>
              <a:t>.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A059C3D9-1029-42F2-83A8-99D480EA78A2}"/>
              </a:ext>
            </a:extLst>
          </p:cNvPr>
          <p:cNvCxnSpPr/>
          <p:nvPr/>
        </p:nvCxnSpPr>
        <p:spPr>
          <a:xfrm>
            <a:off x="585216" y="4181856"/>
            <a:ext cx="10887456" cy="0"/>
          </a:xfrm>
          <a:prstGeom prst="line">
            <a:avLst/>
          </a:prstGeom>
          <a:ln w="19050">
            <a:solidFill>
              <a:srgbClr val="73B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33ABAEB1-E1D6-46E0-A20B-66C6FFDA50A8}"/>
              </a:ext>
            </a:extLst>
          </p:cNvPr>
          <p:cNvSpPr txBox="1"/>
          <p:nvPr/>
        </p:nvSpPr>
        <p:spPr>
          <a:xfrm>
            <a:off x="6028944" y="5411272"/>
            <a:ext cx="5585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On ajoute les </a:t>
            </a:r>
            <a:r>
              <a:rPr lang="fr-CA">
                <a:solidFill>
                  <a:srgbClr val="73B3D1"/>
                </a:solidFill>
              </a:rPr>
              <a:t>caractères </a:t>
            </a:r>
            <a:r>
              <a:rPr lang="fr-CA">
                <a:solidFill>
                  <a:srgbClr val="FA4098"/>
                </a:solidFill>
              </a:rPr>
              <a:t>"huète"</a:t>
            </a:r>
            <a:r>
              <a:rPr lang="fr-CA">
                <a:solidFill>
                  <a:srgbClr val="73B3D1"/>
                </a:solidFill>
              </a:rPr>
              <a:t> </a:t>
            </a:r>
            <a:r>
              <a:rPr lang="fr-CA" dirty="0">
                <a:solidFill>
                  <a:srgbClr val="73B3D1"/>
                </a:solidFill>
              </a:rPr>
              <a:t>à la fin de la </a:t>
            </a:r>
            <a:r>
              <a:rPr lang="fr-CA">
                <a:solidFill>
                  <a:srgbClr val="73B3D1"/>
                </a:solidFill>
              </a:rPr>
              <a:t>chaîne </a:t>
            </a:r>
            <a:r>
              <a:rPr lang="fr-CA">
                <a:solidFill>
                  <a:srgbClr val="FA4098"/>
                </a:solidFill>
              </a:rPr>
              <a:t>"caca"</a:t>
            </a:r>
            <a:r>
              <a:rPr lang="fr-CA">
                <a:solidFill>
                  <a:srgbClr val="73B3D1"/>
                </a:solidFill>
              </a:rPr>
              <a:t>.</a:t>
            </a:r>
            <a:r>
              <a:rPr lang="fr-CA" dirty="0">
                <a:solidFill>
                  <a:srgbClr val="73B3D1"/>
                </a:solidFill>
              </a:rPr>
              <a:t> </a:t>
            </a:r>
            <a:r>
              <a:rPr lang="fr-CA">
                <a:solidFill>
                  <a:srgbClr val="73B3D1"/>
                </a:solidFill>
              </a:rPr>
              <a:t>La </a:t>
            </a:r>
            <a:r>
              <a:rPr lang="fr-CA" dirty="0">
                <a:solidFill>
                  <a:srgbClr val="73B3D1"/>
                </a:solidFill>
              </a:rPr>
              <a:t>variable </a:t>
            </a:r>
            <a:r>
              <a:rPr lang="fr-CA" dirty="0">
                <a:solidFill>
                  <a:srgbClr val="FA4098"/>
                </a:solidFill>
              </a:rPr>
              <a:t>mot</a:t>
            </a:r>
            <a:r>
              <a:rPr lang="fr-CA" dirty="0">
                <a:solidFill>
                  <a:srgbClr val="73B3D1"/>
                </a:solidFill>
              </a:rPr>
              <a:t> contient </a:t>
            </a:r>
            <a:r>
              <a:rPr lang="fr-CA">
                <a:solidFill>
                  <a:srgbClr val="73B3D1"/>
                </a:solidFill>
              </a:rPr>
              <a:t>maintenant </a:t>
            </a:r>
            <a:r>
              <a:rPr lang="fr-CA">
                <a:solidFill>
                  <a:srgbClr val="FA4098"/>
                </a:solidFill>
              </a:rPr>
              <a:t>"cacahuète"</a:t>
            </a:r>
            <a:r>
              <a:rPr lang="fr-CA">
                <a:solidFill>
                  <a:srgbClr val="73B3D1"/>
                </a:solidFill>
              </a:rPr>
              <a:t>.</a:t>
            </a:r>
            <a:endParaRPr lang="fr-CA" dirty="0">
              <a:solidFill>
                <a:srgbClr val="73B3D1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CB5EB9C-77FF-22E1-8EBE-ED285B9710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3750" y="5005673"/>
            <a:ext cx="2391109" cy="1457528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438FCC3E-E4FC-FA6D-8556-CDA246E87082}"/>
              </a:ext>
            </a:extLst>
          </p:cNvPr>
          <p:cNvSpPr txBox="1"/>
          <p:nvPr/>
        </p:nvSpPr>
        <p:spPr>
          <a:xfrm>
            <a:off x="8402164" y="6135417"/>
            <a:ext cx="838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trike="sngStrike">
                <a:solidFill>
                  <a:srgbClr val="FA4098"/>
                </a:solidFill>
              </a:rPr>
              <a:t>💩</a:t>
            </a:r>
            <a:r>
              <a:rPr lang="en-US"/>
              <a:t>🥜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35670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</a:t>
            </a:r>
            <a:r>
              <a:rPr lang="fr-CA" b="1">
                <a:solidFill>
                  <a:srgbClr val="73B3D1"/>
                </a:solidFill>
              </a:rPr>
              <a:t>Concaténation</a:t>
            </a:r>
            <a:endParaRPr lang="fr-CA" b="1" dirty="0">
              <a:solidFill>
                <a:srgbClr val="73B3D1"/>
              </a:solidFill>
            </a:endParaRPr>
          </a:p>
          <a:p>
            <a:pPr lvl="1"/>
            <a:r>
              <a:rPr lang="fr-CA" dirty="0"/>
              <a:t> Opérateur </a:t>
            </a:r>
            <a:r>
              <a:rPr lang="fr-CA" dirty="0">
                <a:solidFill>
                  <a:srgbClr val="FA4098"/>
                </a:solidFill>
              </a:rPr>
              <a:t>+=</a:t>
            </a:r>
          </a:p>
          <a:p>
            <a:pPr lvl="2"/>
            <a:r>
              <a:rPr lang="fr-CA" dirty="0"/>
              <a:t> D’autres exemples de concaténation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Chaînes de caractères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609649D-7984-4668-8188-99C550BC2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218" y="2475642"/>
            <a:ext cx="5182323" cy="2400635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0E859FA-3A91-46B8-86C0-F8B1CE18E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335" y="2475642"/>
            <a:ext cx="5903847" cy="1787403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</p:spTree>
    <p:extLst>
      <p:ext uri="{BB962C8B-B14F-4D97-AF65-F5344CB8AC3E}">
        <p14:creationId xmlns:p14="http://schemas.microsoft.com/office/powerpoint/2010/main" val="1114574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553BF51-4C48-4007-A2CC-76F6CE850D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572"/>
            <a:ext cx="10512000" cy="5530644"/>
          </a:xfrm>
        </p:spPr>
        <p:txBody>
          <a:bodyPr/>
          <a:lstStyle/>
          <a:p>
            <a:r>
              <a:rPr lang="fr-CA" dirty="0"/>
              <a:t> Ouvrir une page Web</a:t>
            </a:r>
          </a:p>
          <a:p>
            <a:pPr lvl="1"/>
            <a:r>
              <a:rPr lang="fr-CA" dirty="0"/>
              <a:t> À partir de maintenant, pour tester certaines notions, nous utiliserons nos propres pages Web.</a:t>
            </a:r>
          </a:p>
          <a:p>
            <a:pPr lvl="1"/>
            <a:r>
              <a:rPr lang="fr-CA" dirty="0"/>
              <a:t> Pour les ouvrir dans le navigateur, choisissez un fichier </a:t>
            </a:r>
            <a:r>
              <a:rPr lang="fr-CA" b="1" dirty="0"/>
              <a:t>.html </a:t>
            </a:r>
            <a:r>
              <a:rPr lang="fr-CA" dirty="0"/>
              <a:t>et faites </a:t>
            </a:r>
            <a:r>
              <a:rPr lang="fr-CA" dirty="0">
                <a:solidFill>
                  <a:srgbClr val="FA4098"/>
                </a:solidFill>
              </a:rPr>
              <a:t>clic-droit</a:t>
            </a:r>
            <a:r>
              <a:rPr lang="fr-CA" dirty="0"/>
              <a:t> -&gt; </a:t>
            </a:r>
            <a:r>
              <a:rPr lang="fr-CA" dirty="0">
                <a:solidFill>
                  <a:srgbClr val="FA4098"/>
                </a:solidFill>
              </a:rPr>
              <a:t>Ouvrir avec </a:t>
            </a:r>
            <a:r>
              <a:rPr lang="fr-CA" dirty="0"/>
              <a:t>-&gt; </a:t>
            </a:r>
            <a:r>
              <a:rPr lang="fr-CA" dirty="0">
                <a:solidFill>
                  <a:srgbClr val="FA4098"/>
                </a:solidFill>
              </a:rPr>
              <a:t>Firefox</a:t>
            </a:r>
            <a:r>
              <a:rPr lang="fr-CA" dirty="0"/>
              <a:t> (ou </a:t>
            </a:r>
            <a:r>
              <a:rPr lang="fr-CA" dirty="0">
                <a:solidFill>
                  <a:srgbClr val="FA4098"/>
                </a:solidFill>
              </a:rPr>
              <a:t>Chrome</a:t>
            </a:r>
            <a:r>
              <a:rPr lang="fr-CA" dirty="0"/>
              <a:t>)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Une fois la page ouverte, nous pourrons utiliser la </a:t>
            </a:r>
            <a:r>
              <a:rPr lang="fr-CA" b="1" dirty="0"/>
              <a:t>console</a:t>
            </a:r>
            <a:r>
              <a:rPr lang="fr-CA" dirty="0"/>
              <a:t> du navigateur, comme d’habitude.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BF34D52-9248-4C01-98B2-3DE545060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Ouvrir une page Web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30CEEAE-F6EA-475B-9FE9-85123161E7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0905" y="3297208"/>
            <a:ext cx="6906589" cy="2238687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BA1B350C-75C6-43E0-ACD3-FC779BB31B71}"/>
              </a:ext>
            </a:extLst>
          </p:cNvPr>
          <p:cNvCxnSpPr/>
          <p:nvPr/>
        </p:nvCxnSpPr>
        <p:spPr>
          <a:xfrm flipH="1">
            <a:off x="7162800" y="4553712"/>
            <a:ext cx="707136" cy="542544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8724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B51E6A-6336-435F-8A42-930FEA4374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Le </a:t>
            </a:r>
            <a:r>
              <a:rPr lang="fr-CA" b="1" dirty="0">
                <a:solidFill>
                  <a:srgbClr val="FA4098"/>
                </a:solidFill>
              </a:rPr>
              <a:t>DOM </a:t>
            </a:r>
            <a:r>
              <a:rPr lang="fr-CA" dirty="0"/>
              <a:t>(</a:t>
            </a:r>
            <a:r>
              <a:rPr lang="fr-CA" b="1" dirty="0">
                <a:solidFill>
                  <a:srgbClr val="FA4098"/>
                </a:solidFill>
              </a:rPr>
              <a:t>D</a:t>
            </a:r>
            <a:r>
              <a:rPr lang="fr-CA" dirty="0"/>
              <a:t>ocument </a:t>
            </a:r>
            <a:r>
              <a:rPr lang="fr-CA" b="1" dirty="0">
                <a:solidFill>
                  <a:srgbClr val="FA4098"/>
                </a:solidFill>
              </a:rPr>
              <a:t>O</a:t>
            </a:r>
            <a:r>
              <a:rPr lang="fr-CA" dirty="0"/>
              <a:t>bject </a:t>
            </a:r>
            <a:r>
              <a:rPr lang="fr-CA" b="1" dirty="0">
                <a:solidFill>
                  <a:srgbClr val="FA4098"/>
                </a:solidFill>
              </a:rPr>
              <a:t>M</a:t>
            </a:r>
            <a:r>
              <a:rPr lang="fr-CA" dirty="0"/>
              <a:t>odel)</a:t>
            </a:r>
          </a:p>
          <a:p>
            <a:pPr lvl="1"/>
            <a:r>
              <a:rPr lang="fr-CA" dirty="0"/>
              <a:t> Le </a:t>
            </a:r>
            <a:r>
              <a:rPr lang="fr-CA" b="1" dirty="0">
                <a:solidFill>
                  <a:srgbClr val="FA4098"/>
                </a:solidFill>
              </a:rPr>
              <a:t>DOM</a:t>
            </a:r>
            <a:r>
              <a:rPr lang="fr-CA" dirty="0"/>
              <a:t> nous permet, à l’aide de </a:t>
            </a:r>
            <a:r>
              <a:rPr lang="fr-CA" b="1" dirty="0"/>
              <a:t>Javascript</a:t>
            </a:r>
            <a:r>
              <a:rPr lang="fr-CA" dirty="0"/>
              <a:t>, de modifier le code HTML et CSS d’une page Web grâce à des instructions que nous allons apprendre.</a:t>
            </a:r>
          </a:p>
          <a:p>
            <a:pPr lvl="2"/>
            <a:r>
              <a:rPr lang="fr-CA" dirty="0"/>
              <a:t> Exemples</a:t>
            </a:r>
          </a:p>
          <a:p>
            <a:pPr lvl="3"/>
            <a:r>
              <a:rPr lang="fr-CA" dirty="0"/>
              <a:t> Couleur du texte</a:t>
            </a:r>
          </a:p>
          <a:p>
            <a:pPr lvl="3"/>
            <a:r>
              <a:rPr lang="fr-CA" dirty="0"/>
              <a:t> Contenu textuel d’un élément HTML</a:t>
            </a:r>
          </a:p>
          <a:p>
            <a:pPr lvl="3"/>
            <a:r>
              <a:rPr lang="fr-CA" dirty="0"/>
              <a:t> Taille du texte</a:t>
            </a:r>
          </a:p>
          <a:p>
            <a:pPr lvl="3"/>
            <a:r>
              <a:rPr lang="fr-CA" dirty="0"/>
              <a:t> Police du texte</a:t>
            </a:r>
          </a:p>
          <a:p>
            <a:pPr lvl="3"/>
            <a:r>
              <a:rPr lang="fr-CA" dirty="0"/>
              <a:t> etc.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DOM</a:t>
            </a:r>
          </a:p>
        </p:txBody>
      </p:sp>
    </p:spTree>
    <p:extLst>
      <p:ext uri="{BB962C8B-B14F-4D97-AF65-F5344CB8AC3E}">
        <p14:creationId xmlns:p14="http://schemas.microsoft.com/office/powerpoint/2010/main" val="1887304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B51E6A-6336-435F-8A42-930FEA4374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Utiliser </a:t>
            </a:r>
            <a:r>
              <a:rPr lang="fr-CA" b="1" dirty="0">
                <a:solidFill>
                  <a:srgbClr val="FA4098"/>
                </a:solidFill>
              </a:rPr>
              <a:t>DOM</a:t>
            </a:r>
            <a:r>
              <a:rPr lang="fr-CA" dirty="0"/>
              <a:t> avec un élément HTML</a:t>
            </a:r>
          </a:p>
          <a:p>
            <a:pPr lvl="1"/>
            <a:r>
              <a:rPr lang="fr-CA" dirty="0"/>
              <a:t> En HTML, les éléments / balises peuvent avoir des « </a:t>
            </a:r>
            <a:r>
              <a:rPr lang="fr-CA" b="1" dirty="0">
                <a:solidFill>
                  <a:srgbClr val="FA4098"/>
                </a:solidFill>
              </a:rPr>
              <a:t>classes</a:t>
            </a:r>
            <a:r>
              <a:rPr lang="fr-CA" dirty="0"/>
              <a:t> ».</a:t>
            </a:r>
          </a:p>
          <a:p>
            <a:pPr lvl="2"/>
            <a:r>
              <a:rPr lang="fr-CA" dirty="0"/>
              <a:t> Élément sans </a:t>
            </a:r>
            <a:r>
              <a:rPr lang="fr-CA" b="1" dirty="0">
                <a:solidFill>
                  <a:srgbClr val="FA4098"/>
                </a:solidFill>
              </a:rPr>
              <a:t>classe</a:t>
            </a:r>
            <a:r>
              <a:rPr lang="fr-CA" dirty="0"/>
              <a:t> :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Élément avec une </a:t>
            </a:r>
            <a:r>
              <a:rPr lang="fr-CA" b="1" dirty="0">
                <a:solidFill>
                  <a:srgbClr val="FA4098"/>
                </a:solidFill>
              </a:rPr>
              <a:t>classe</a:t>
            </a:r>
            <a:r>
              <a:rPr lang="fr-CA" dirty="0"/>
              <a:t> :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Ci-dessus, on dit que « La </a:t>
            </a:r>
            <a:r>
              <a:rPr lang="fr-CA" b="1" dirty="0">
                <a:solidFill>
                  <a:srgbClr val="FA4098"/>
                </a:solidFill>
              </a:rPr>
              <a:t>classe</a:t>
            </a:r>
            <a:r>
              <a:rPr lang="fr-CA" dirty="0"/>
              <a:t> de cet élément HTML est "</a:t>
            </a:r>
            <a:r>
              <a:rPr lang="fr-CA" b="1" dirty="0">
                <a:solidFill>
                  <a:srgbClr val="FA4098"/>
                </a:solidFill>
              </a:rPr>
              <a:t>gris</a:t>
            </a:r>
            <a:r>
              <a:rPr lang="fr-CA" dirty="0"/>
              <a:t>" »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marL="457200" lvl="1" indent="0">
              <a:buNone/>
            </a:pP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DOM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26707104-3AE0-4C87-90D9-AEC699A793DC}"/>
              </a:ext>
            </a:extLst>
          </p:cNvPr>
          <p:cNvSpPr txBox="1"/>
          <p:nvPr/>
        </p:nvSpPr>
        <p:spPr>
          <a:xfrm>
            <a:off x="3274800" y="2547863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fr-CA" b="1" dirty="0">
                <a:solidFill>
                  <a:srgbClr val="739C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 Petit tapis rouge.&lt;/</a:t>
            </a:r>
            <a:r>
              <a:rPr lang="fr-CA" b="1" dirty="0">
                <a:solidFill>
                  <a:srgbClr val="739C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E836D63-2DD6-447D-BEE5-4427008CBEE3}"/>
              </a:ext>
            </a:extLst>
          </p:cNvPr>
          <p:cNvSpPr txBox="1"/>
          <p:nvPr/>
        </p:nvSpPr>
        <p:spPr>
          <a:xfrm>
            <a:off x="3274800" y="4129820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fr-CA" b="1" dirty="0">
                <a:solidFill>
                  <a:srgbClr val="739C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class="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gris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"&gt; Petit tapis gris.&lt;/</a:t>
            </a:r>
            <a:r>
              <a:rPr lang="fr-CA" b="1" dirty="0">
                <a:solidFill>
                  <a:srgbClr val="739C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9282483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B51E6A-6336-435F-8A42-930FEA4374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Utiliser </a:t>
            </a:r>
            <a:r>
              <a:rPr lang="fr-CA" b="1" dirty="0">
                <a:solidFill>
                  <a:srgbClr val="FA4098"/>
                </a:solidFill>
              </a:rPr>
              <a:t>DOM</a:t>
            </a:r>
            <a:r>
              <a:rPr lang="fr-CA" dirty="0"/>
              <a:t> avec un élément HTML</a:t>
            </a:r>
          </a:p>
          <a:p>
            <a:pPr lvl="1"/>
            <a:r>
              <a:rPr lang="fr-CA" dirty="0"/>
              <a:t> Nous pouvons nous servir de la </a:t>
            </a:r>
            <a:r>
              <a:rPr lang="fr-CA" b="1" dirty="0">
                <a:solidFill>
                  <a:srgbClr val="FA4098"/>
                </a:solidFill>
              </a:rPr>
              <a:t>classe</a:t>
            </a:r>
            <a:r>
              <a:rPr lang="fr-CA" dirty="0"/>
              <a:t> d’un élément HTML afin de pouvoir le modifier dans le code JavaScript :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Pour utiliser le </a:t>
            </a:r>
            <a:r>
              <a:rPr lang="fr-CA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&lt;div&gt; </a:t>
            </a:r>
            <a:r>
              <a:rPr lang="fr-CA" dirty="0"/>
              <a:t>(ex : le modifier, obtenir son contenu textuel, etc.), on utilise sa </a:t>
            </a:r>
            <a:r>
              <a:rPr lang="fr-CA" b="1" dirty="0">
                <a:solidFill>
                  <a:srgbClr val="FA4098"/>
                </a:solidFill>
              </a:rPr>
              <a:t>classe</a:t>
            </a:r>
            <a:r>
              <a:rPr lang="fr-CA" dirty="0"/>
              <a:t>, qui ici est "</a:t>
            </a:r>
            <a:r>
              <a:rPr lang="fr-CA" b="1" dirty="0">
                <a:solidFill>
                  <a:srgbClr val="FA4098"/>
                </a:solidFill>
              </a:rPr>
              <a:t>pikachu</a:t>
            </a:r>
            <a:r>
              <a:rPr lang="fr-CA" dirty="0"/>
              <a:t>". 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DOM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26707104-3AE0-4C87-90D9-AEC699A793DC}"/>
              </a:ext>
            </a:extLst>
          </p:cNvPr>
          <p:cNvSpPr txBox="1"/>
          <p:nvPr/>
        </p:nvSpPr>
        <p:spPr>
          <a:xfrm>
            <a:off x="3124940" y="2547863"/>
            <a:ext cx="5788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fr-CA" b="1" dirty="0">
                <a:solidFill>
                  <a:srgbClr val="739C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div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 class="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pikachu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"&gt; Pick a shoe &lt;/</a:t>
            </a:r>
            <a:r>
              <a:rPr lang="fr-CA" b="1" dirty="0">
                <a:solidFill>
                  <a:srgbClr val="739C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div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  <p:sp>
        <p:nvSpPr>
          <p:cNvPr id="7" name="Flèche : bas 6">
            <a:extLst>
              <a:ext uri="{FF2B5EF4-FFF2-40B4-BE49-F238E27FC236}">
                <a16:creationId xmlns:a16="http://schemas.microsoft.com/office/drawing/2014/main" id="{035A4036-DDA2-4123-9B50-AB0A6B2ED408}"/>
              </a:ext>
            </a:extLst>
          </p:cNvPr>
          <p:cNvSpPr/>
          <p:nvPr/>
        </p:nvSpPr>
        <p:spPr>
          <a:xfrm>
            <a:off x="4925568" y="2974848"/>
            <a:ext cx="274320" cy="316992"/>
          </a:xfrm>
          <a:prstGeom prst="down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441F616-156C-4FF1-9CDF-39BE85F5D01F}"/>
              </a:ext>
            </a:extLst>
          </p:cNvPr>
          <p:cNvSpPr txBox="1"/>
          <p:nvPr/>
        </p:nvSpPr>
        <p:spPr>
          <a:xfrm>
            <a:off x="1127277" y="3337302"/>
            <a:ext cx="8866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pikachu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").textContent = "Pikachu";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63A5134-65EB-486B-9D60-EA0241D466F5}"/>
              </a:ext>
            </a:extLst>
          </p:cNvPr>
          <p:cNvSpPr txBox="1"/>
          <p:nvPr/>
        </p:nvSpPr>
        <p:spPr>
          <a:xfrm>
            <a:off x="275369" y="4033100"/>
            <a:ext cx="7197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Ce bout de code veut dire « Pour l’élément </a:t>
            </a:r>
            <a:r>
              <a:rPr lang="fr-CA" b="1" dirty="0">
                <a:solidFill>
                  <a:srgbClr val="739CD1"/>
                </a:solidFill>
              </a:rPr>
              <a:t>dont la classe est </a:t>
            </a:r>
            <a:r>
              <a:rPr lang="fr-CA" b="1" dirty="0">
                <a:solidFill>
                  <a:srgbClr val="FA4098"/>
                </a:solidFill>
              </a:rPr>
              <a:t>pikachu</a:t>
            </a:r>
            <a:r>
              <a:rPr lang="fr-CA" b="1" dirty="0">
                <a:solidFill>
                  <a:srgbClr val="739CD1"/>
                </a:solidFill>
              </a:rPr>
              <a:t> </a:t>
            </a:r>
            <a:r>
              <a:rPr lang="fr-CA" dirty="0">
                <a:solidFill>
                  <a:srgbClr val="739CD1"/>
                </a:solidFill>
              </a:rPr>
              <a:t>», ... </a:t>
            </a:r>
          </a:p>
        </p:txBody>
      </p:sp>
      <p:sp>
        <p:nvSpPr>
          <p:cNvPr id="9" name="Accolade fermante 8">
            <a:extLst>
              <a:ext uri="{FF2B5EF4-FFF2-40B4-BE49-F238E27FC236}">
                <a16:creationId xmlns:a16="http://schemas.microsoft.com/office/drawing/2014/main" id="{1B7877D4-EE74-4B97-9EC6-6AF3AE46E4B9}"/>
              </a:ext>
            </a:extLst>
          </p:cNvPr>
          <p:cNvSpPr/>
          <p:nvPr/>
        </p:nvSpPr>
        <p:spPr>
          <a:xfrm rot="5400000">
            <a:off x="3380663" y="1468672"/>
            <a:ext cx="303727" cy="4693920"/>
          </a:xfrm>
          <a:prstGeom prst="rightBrace">
            <a:avLst>
              <a:gd name="adj1" fmla="val 96568"/>
              <a:gd name="adj2" fmla="val 50561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7831491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099AF69-F8AE-22EB-CDF3-A44D776F12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Astuce : </a:t>
            </a:r>
            <a:r>
              <a:rPr lang="fr-CA" dirty="0">
                <a:solidFill>
                  <a:srgbClr val="FA4098"/>
                </a:solidFill>
              </a:rPr>
              <a:t>inspecter la page</a:t>
            </a:r>
            <a:r>
              <a:rPr lang="fr-CA" dirty="0"/>
              <a:t> pour trouver la </a:t>
            </a:r>
            <a:r>
              <a:rPr lang="fr-CA" dirty="0">
                <a:solidFill>
                  <a:srgbClr val="FA4098"/>
                </a:solidFill>
              </a:rPr>
              <a:t>classe</a:t>
            </a:r>
            <a:r>
              <a:rPr lang="fr-CA" dirty="0"/>
              <a:t> d’un élément</a:t>
            </a:r>
          </a:p>
          <a:p>
            <a:pPr lvl="1"/>
            <a:r>
              <a:rPr lang="fr-CA" dirty="0"/>
              <a:t> Ex : je me </a:t>
            </a:r>
            <a:r>
              <a:rPr lang="fr-CA"/>
              <a:t>demande quelle </a:t>
            </a:r>
            <a:r>
              <a:rPr lang="fr-CA" dirty="0"/>
              <a:t>est la classe du titre « </a:t>
            </a:r>
            <a:r>
              <a:rPr lang="fr-CA" dirty="0" err="1"/>
              <a:t>Smudge</a:t>
            </a:r>
            <a:r>
              <a:rPr lang="fr-CA" dirty="0"/>
              <a:t> ».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7A5540C-81CC-E84F-A802-9BC79886E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DOM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FC94513-2AF4-18AA-E564-C8607E0034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670" y="2199266"/>
            <a:ext cx="2998434" cy="2805764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7F4E7B1-4A9C-D011-1354-209CDC9682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8871" y="2234393"/>
            <a:ext cx="2952715" cy="2033416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0EA5E8A-CD35-645C-CE81-CC89A02FED44}"/>
              </a:ext>
            </a:extLst>
          </p:cNvPr>
          <p:cNvSpPr/>
          <p:nvPr/>
        </p:nvSpPr>
        <p:spPr>
          <a:xfrm>
            <a:off x="402670" y="2647060"/>
            <a:ext cx="780178" cy="314254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84A9C58-1901-A1D0-DE41-D89250465AAC}"/>
              </a:ext>
            </a:extLst>
          </p:cNvPr>
          <p:cNvSpPr txBox="1"/>
          <p:nvPr/>
        </p:nvSpPr>
        <p:spPr>
          <a:xfrm>
            <a:off x="1181136" y="2619521"/>
            <a:ext cx="343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rgbClr val="FA4098"/>
                </a:solidFill>
              </a:rPr>
              <a:t>?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C8F87C6-04F7-A6D5-3370-10FC633DA8D2}"/>
              </a:ext>
            </a:extLst>
          </p:cNvPr>
          <p:cNvSpPr txBox="1"/>
          <p:nvPr/>
        </p:nvSpPr>
        <p:spPr>
          <a:xfrm>
            <a:off x="4340090" y="2804187"/>
            <a:ext cx="2571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FA4098"/>
                </a:solidFill>
              </a:rPr>
              <a:t>1)</a:t>
            </a:r>
            <a:r>
              <a:rPr lang="fr-CA" sz="1600" dirty="0">
                <a:solidFill>
                  <a:srgbClr val="739CD1"/>
                </a:solidFill>
              </a:rPr>
              <a:t> Faites un </a:t>
            </a:r>
            <a:r>
              <a:rPr lang="fr-CA" sz="1600" dirty="0">
                <a:solidFill>
                  <a:srgbClr val="FA4098"/>
                </a:solidFill>
              </a:rPr>
              <a:t>clic-droit</a:t>
            </a:r>
            <a:r>
              <a:rPr lang="fr-CA" sz="1600" dirty="0">
                <a:solidFill>
                  <a:srgbClr val="739CD1"/>
                </a:solidFill>
              </a:rPr>
              <a:t> sur l’élément (sur son texte) et choisissez l’option </a:t>
            </a:r>
            <a:r>
              <a:rPr lang="fr-CA" sz="1600" b="1" dirty="0">
                <a:solidFill>
                  <a:srgbClr val="FA4098"/>
                </a:solidFill>
              </a:rPr>
              <a:t>Inspecter</a:t>
            </a:r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F0CEF4FD-9BA4-690B-3814-6DF22FAC5701}"/>
              </a:ext>
            </a:extLst>
          </p:cNvPr>
          <p:cNvCxnSpPr>
            <a:cxnSpLocks/>
          </p:cNvCxnSpPr>
          <p:nvPr/>
        </p:nvCxnSpPr>
        <p:spPr>
          <a:xfrm flipH="1">
            <a:off x="8306719" y="4030638"/>
            <a:ext cx="597017" cy="91226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6B5E351A-7DC6-1BB4-593E-D0DF1D12D9E6}"/>
              </a:ext>
            </a:extLst>
          </p:cNvPr>
          <p:cNvSpPr txBox="1"/>
          <p:nvPr/>
        </p:nvSpPr>
        <p:spPr>
          <a:xfrm>
            <a:off x="3618869" y="5099747"/>
            <a:ext cx="32922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FA4098"/>
                </a:solidFill>
              </a:rPr>
              <a:t>2)</a:t>
            </a:r>
            <a:r>
              <a:rPr lang="fr-CA" sz="1600" dirty="0">
                <a:solidFill>
                  <a:srgbClr val="739CD1"/>
                </a:solidFill>
              </a:rPr>
              <a:t> Le code HTML de la page sera affiché, mais surtout, </a:t>
            </a:r>
            <a:r>
              <a:rPr lang="fr-CA" sz="1600" b="1" dirty="0">
                <a:solidFill>
                  <a:srgbClr val="739CD1"/>
                </a:solidFill>
              </a:rPr>
              <a:t>l’élément choisi sera surligné</a:t>
            </a:r>
            <a:r>
              <a:rPr lang="fr-CA" sz="1600" dirty="0">
                <a:solidFill>
                  <a:srgbClr val="739CD1"/>
                </a:solidFill>
              </a:rPr>
              <a:t> (ici, en bleu) et on peut </a:t>
            </a:r>
            <a:r>
              <a:rPr lang="fr-CA" sz="1600">
                <a:solidFill>
                  <a:srgbClr val="739CD1"/>
                </a:solidFill>
              </a:rPr>
              <a:t>voir sa </a:t>
            </a:r>
            <a:r>
              <a:rPr lang="fr-CA" sz="1600" b="1">
                <a:solidFill>
                  <a:srgbClr val="FA4098"/>
                </a:solidFill>
              </a:rPr>
              <a:t>classe</a:t>
            </a:r>
            <a:r>
              <a:rPr lang="fr-CA" sz="1600">
                <a:solidFill>
                  <a:srgbClr val="739CD1"/>
                </a:solidFill>
              </a:rPr>
              <a:t> !</a:t>
            </a:r>
            <a:endParaRPr lang="fr-CA" sz="1600" b="1" dirty="0">
              <a:solidFill>
                <a:srgbClr val="FA4098"/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D2F1429D-1A26-7082-C29F-9255EB9996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8871" y="4405645"/>
            <a:ext cx="3953427" cy="2124371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2060958F-AE4A-4BD4-A739-7A35E894956D}"/>
              </a:ext>
            </a:extLst>
          </p:cNvPr>
          <p:cNvCxnSpPr>
            <a:cxnSpLocks/>
          </p:cNvCxnSpPr>
          <p:nvPr/>
        </p:nvCxnSpPr>
        <p:spPr>
          <a:xfrm flipH="1">
            <a:off x="8945510" y="5705140"/>
            <a:ext cx="393756" cy="211079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4044FCBD-DD19-E332-7BEE-48AFE78E6B87}"/>
              </a:ext>
            </a:extLst>
          </p:cNvPr>
          <p:cNvSpPr/>
          <p:nvPr/>
        </p:nvSpPr>
        <p:spPr>
          <a:xfrm>
            <a:off x="7962356" y="5916219"/>
            <a:ext cx="941380" cy="258856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48978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B51E6A-6336-435F-8A42-930FEA4374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Utiliser le </a:t>
            </a:r>
            <a:r>
              <a:rPr lang="fr-CA" b="1" dirty="0">
                <a:solidFill>
                  <a:srgbClr val="FA4098"/>
                </a:solidFill>
              </a:rPr>
              <a:t>DOM</a:t>
            </a:r>
            <a:r>
              <a:rPr lang="fr-CA" dirty="0"/>
              <a:t> avec un élément HTML</a:t>
            </a:r>
          </a:p>
          <a:p>
            <a:pPr lvl="1"/>
            <a:r>
              <a:rPr lang="fr-CA" dirty="0"/>
              <a:t> Notons que pour le moment, nous utilisons la </a:t>
            </a:r>
            <a:r>
              <a:rPr lang="fr-CA" b="1" dirty="0"/>
              <a:t>console</a:t>
            </a:r>
            <a:r>
              <a:rPr lang="fr-CA" dirty="0"/>
              <a:t> du navigateur Web pour écrire notre code </a:t>
            </a:r>
            <a:r>
              <a:rPr lang="fr-CA" b="1" dirty="0"/>
              <a:t>JavaScript</a:t>
            </a:r>
            <a:r>
              <a:rPr lang="fr-CA" dirty="0"/>
              <a:t>, alors tous les changements que nous faisons sont </a:t>
            </a:r>
            <a:r>
              <a:rPr lang="fr-CA" b="1" u="sng" dirty="0"/>
              <a:t>temporaires</a:t>
            </a:r>
            <a:r>
              <a:rPr lang="fr-CA" dirty="0"/>
              <a:t> !</a:t>
            </a:r>
          </a:p>
          <a:p>
            <a:pPr lvl="2"/>
            <a:r>
              <a:rPr lang="fr-CA" dirty="0"/>
              <a:t> </a:t>
            </a:r>
            <a:r>
              <a:rPr lang="fr-CA" b="1" dirty="0"/>
              <a:t>Réactualiser</a:t>
            </a:r>
            <a:r>
              <a:rPr lang="fr-CA" dirty="0"/>
              <a:t> 🔄 la page </a:t>
            </a:r>
            <a:r>
              <a:rPr lang="fr-CA"/>
              <a:t>Web supprime tous </a:t>
            </a:r>
            <a:r>
              <a:rPr lang="fr-CA" dirty="0"/>
              <a:t>les changements </a:t>
            </a:r>
            <a:r>
              <a:rPr lang="fr-CA"/>
              <a:t>faits avec le </a:t>
            </a:r>
            <a:r>
              <a:rPr lang="fr-CA" dirty="0"/>
              <a:t>DOM dans la console.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DOM</a:t>
            </a:r>
          </a:p>
        </p:txBody>
      </p:sp>
    </p:spTree>
    <p:extLst>
      <p:ext uri="{BB962C8B-B14F-4D97-AF65-F5344CB8AC3E}">
        <p14:creationId xmlns:p14="http://schemas.microsoft.com/office/powerpoint/2010/main" val="23542022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311BCA89-772D-D1B5-61EE-8B68F50A73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516317"/>
            <a:ext cx="4801270" cy="600159"/>
          </a:xfrm>
          <a:prstGeom prst="rect">
            <a:avLst/>
          </a:prstGeom>
        </p:spPr>
      </p:pic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B51E6A-6336-435F-8A42-930FEA4374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Obtenir le </a:t>
            </a:r>
            <a:r>
              <a:rPr lang="fr-CA" b="1" dirty="0"/>
              <a:t>contenu textuel</a:t>
            </a:r>
          </a:p>
          <a:p>
            <a:pPr lvl="1"/>
            <a:r>
              <a:rPr lang="fr-CA" dirty="0"/>
              <a:t>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querySelector(".classe").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textContent</a:t>
            </a:r>
          </a:p>
          <a:p>
            <a:pPr lvl="2"/>
            <a:r>
              <a:rPr lang="fr-CA" dirty="0"/>
              <a:t> Par exemple ici, on veut le contenu textuel de l’élément </a:t>
            </a:r>
            <a:r>
              <a:rPr lang="fr-CA"/>
              <a:t>avec la </a:t>
            </a:r>
            <a:r>
              <a:rPr lang="fr-CA" b="1"/>
              <a:t>classe</a:t>
            </a:r>
            <a:r>
              <a:rPr lang="fr-CA"/>
              <a:t> "</a:t>
            </a:r>
            <a:r>
              <a:rPr lang="fr-CA">
                <a:solidFill>
                  <a:srgbClr val="FA4098"/>
                </a:solidFill>
              </a:rPr>
              <a:t>titre</a:t>
            </a:r>
            <a:r>
              <a:rPr lang="fr-CA"/>
              <a:t>". </a:t>
            </a:r>
            <a:endParaRPr lang="fr-CA" dirty="0"/>
          </a:p>
          <a:p>
            <a:pPr lvl="3"/>
            <a:r>
              <a:rPr lang="fr-CA" dirty="0"/>
              <a:t>La console nous retourne « </a:t>
            </a:r>
            <a:r>
              <a:rPr lang="fr-CA" b="1" dirty="0"/>
              <a:t>Smudge </a:t>
            </a:r>
            <a:r>
              <a:rPr lang="fr-CA" dirty="0"/>
              <a:t>».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DOM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35161BA3-3357-80F3-F7A8-A9BD826DF634}"/>
              </a:ext>
            </a:extLst>
          </p:cNvPr>
          <p:cNvCxnSpPr>
            <a:cxnSpLocks/>
          </p:cNvCxnSpPr>
          <p:nvPr/>
        </p:nvCxnSpPr>
        <p:spPr>
          <a:xfrm flipV="1">
            <a:off x="4226691" y="2663952"/>
            <a:ext cx="2745162" cy="999816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CF4E8815-6A63-F848-B005-94394019FC1A}"/>
              </a:ext>
            </a:extLst>
          </p:cNvPr>
          <p:cNvCxnSpPr>
            <a:cxnSpLocks/>
          </p:cNvCxnSpPr>
          <p:nvPr/>
        </p:nvCxnSpPr>
        <p:spPr>
          <a:xfrm flipV="1">
            <a:off x="5791200" y="3851587"/>
            <a:ext cx="1160416" cy="98621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96680545-4B4E-BE0C-597F-7005F02E0F0E}"/>
              </a:ext>
            </a:extLst>
          </p:cNvPr>
          <p:cNvSpPr/>
          <p:nvPr/>
        </p:nvSpPr>
        <p:spPr>
          <a:xfrm>
            <a:off x="9420837" y="5964572"/>
            <a:ext cx="915798" cy="293615"/>
          </a:xfrm>
          <a:prstGeom prst="rect">
            <a:avLst/>
          </a:prstGeom>
          <a:noFill/>
          <a:ln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8E7683-43F3-872E-70C2-275AA424FDCB}"/>
              </a:ext>
            </a:extLst>
          </p:cNvPr>
          <p:cNvSpPr/>
          <p:nvPr/>
        </p:nvSpPr>
        <p:spPr>
          <a:xfrm>
            <a:off x="1322832" y="3516317"/>
            <a:ext cx="1484377" cy="327511"/>
          </a:xfrm>
          <a:prstGeom prst="rect">
            <a:avLst/>
          </a:prstGeom>
          <a:noFill/>
          <a:ln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E71C5D3-DA1F-3A5E-5F11-E02B89DB37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3924" y="2487168"/>
            <a:ext cx="4294205" cy="4109904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BA8A801-B916-57A3-041D-FC0A5D4786A4}"/>
              </a:ext>
            </a:extLst>
          </p:cNvPr>
          <p:cNvSpPr/>
          <p:nvPr/>
        </p:nvSpPr>
        <p:spPr>
          <a:xfrm>
            <a:off x="7418915" y="6248179"/>
            <a:ext cx="780178" cy="314254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732705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B51E6A-6336-435F-8A42-930FEA4374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/>
              <a:t>Modifier</a:t>
            </a:r>
            <a:r>
              <a:rPr lang="fr-CA" dirty="0"/>
              <a:t> le contenu textuel</a:t>
            </a:r>
          </a:p>
          <a:p>
            <a:pPr lvl="1"/>
            <a:r>
              <a:rPr lang="fr-CA" sz="2000" dirty="0"/>
              <a:t> 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querySelector(".classe").</a:t>
            </a:r>
            <a:r>
              <a:rPr lang="fr-CA" sz="18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textContent</a:t>
            </a:r>
            <a:r>
              <a:rPr lang="fr-CA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 "nouveau texte";</a:t>
            </a:r>
          </a:p>
          <a:p>
            <a:pPr lvl="2"/>
            <a:r>
              <a:rPr lang="fr-CA" dirty="0"/>
              <a:t> Ici, on veut remplacer le texte « </a:t>
            </a:r>
            <a:r>
              <a:rPr lang="fr-CA" b="1" dirty="0"/>
              <a:t>Smudge </a:t>
            </a:r>
            <a:r>
              <a:rPr lang="fr-CA" dirty="0"/>
              <a:t>» par « </a:t>
            </a:r>
            <a:r>
              <a:rPr lang="fr-CA" b="1" dirty="0"/>
              <a:t>Chat consterné </a:t>
            </a:r>
            <a:r>
              <a:rPr lang="fr-CA" dirty="0"/>
              <a:t>». On doit </a:t>
            </a:r>
            <a:r>
              <a:rPr lang="fr-CA"/>
              <a:t>utiliser la classe </a:t>
            </a:r>
            <a:r>
              <a:rPr lang="fr-CA" dirty="0">
                <a:solidFill>
                  <a:srgbClr val="FA4098"/>
                </a:solidFill>
              </a:rPr>
              <a:t>.</a:t>
            </a:r>
            <a:r>
              <a:rPr lang="fr-CA" b="1">
                <a:solidFill>
                  <a:srgbClr val="FA4098"/>
                </a:solidFill>
              </a:rPr>
              <a:t>titre</a:t>
            </a:r>
            <a:r>
              <a:rPr lang="fr-CA"/>
              <a:t> </a:t>
            </a:r>
            <a:r>
              <a:rPr lang="fr-CA" dirty="0"/>
              <a:t>pour le faire.</a:t>
            </a:r>
            <a:endParaRPr lang="fr-CA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DOM</a:t>
            </a:r>
          </a:p>
        </p:txBody>
      </p:sp>
      <p:sp>
        <p:nvSpPr>
          <p:cNvPr id="12" name="Flèche : bas 11">
            <a:extLst>
              <a:ext uri="{FF2B5EF4-FFF2-40B4-BE49-F238E27FC236}">
                <a16:creationId xmlns:a16="http://schemas.microsoft.com/office/drawing/2014/main" id="{8F971925-182C-42AB-92A0-22B8F3071A62}"/>
              </a:ext>
            </a:extLst>
          </p:cNvPr>
          <p:cNvSpPr/>
          <p:nvPr/>
        </p:nvSpPr>
        <p:spPr>
          <a:xfrm>
            <a:off x="9355981" y="4303606"/>
            <a:ext cx="371856" cy="505968"/>
          </a:xfrm>
          <a:prstGeom prst="down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68D1B55-458C-46BB-88D7-704C5A3BF2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2792" y="2416160"/>
            <a:ext cx="2684996" cy="182339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BAF262B-92D0-49E2-B893-026624478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2792" y="4809574"/>
            <a:ext cx="2684996" cy="18760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3321CD4-2EC2-3C95-5E02-BB349B0EDA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4212" y="4834701"/>
            <a:ext cx="6068272" cy="1762371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2F4AB7-2E35-BA54-6AE6-6E0C45FFB5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4861" y="3128920"/>
            <a:ext cx="4801270" cy="60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929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B7C9F40-FC41-479B-9703-FD2B2A1A8F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CA" dirty="0"/>
              <a:t> Chaînes de caractères</a:t>
            </a:r>
          </a:p>
          <a:p>
            <a:pPr lvl="1"/>
            <a:r>
              <a:rPr lang="fr-CA" dirty="0"/>
              <a:t> Affectation</a:t>
            </a:r>
          </a:p>
          <a:p>
            <a:pPr lvl="1"/>
            <a:r>
              <a:rPr lang="fr-CA" dirty="0"/>
              <a:t> Concaténation</a:t>
            </a:r>
          </a:p>
          <a:p>
            <a:r>
              <a:rPr lang="fr-CA" dirty="0">
                <a:solidFill>
                  <a:srgbClr val="739CD1"/>
                </a:solidFill>
              </a:rPr>
              <a:t> Introduction au DOM</a:t>
            </a:r>
          </a:p>
          <a:p>
            <a:pPr lvl="1"/>
            <a:r>
              <a:rPr lang="fr-CA" dirty="0">
                <a:solidFill>
                  <a:srgbClr val="739CD1"/>
                </a:solidFill>
              </a:rPr>
              <a:t> </a:t>
            </a:r>
            <a:r>
              <a:rPr lang="fr-CA">
                <a:solidFill>
                  <a:srgbClr val="739CD1"/>
                </a:solidFill>
              </a:rPr>
              <a:t>QuerySelector</a:t>
            </a:r>
            <a:endParaRPr lang="fr-CA" dirty="0">
              <a:solidFill>
                <a:srgbClr val="739CD1"/>
              </a:solidFill>
            </a:endParaRPr>
          </a:p>
          <a:p>
            <a:pPr lvl="1"/>
            <a:r>
              <a:rPr lang="fr-CA" dirty="0">
                <a:solidFill>
                  <a:srgbClr val="739CD1"/>
                </a:solidFill>
              </a:rPr>
              <a:t> textContent</a:t>
            </a:r>
          </a:p>
          <a:p>
            <a:r>
              <a:rPr lang="fr-CA" dirty="0">
                <a:solidFill>
                  <a:srgbClr val="797CDE"/>
                </a:solidFill>
              </a:rPr>
              <a:t> Visual Studio Code</a:t>
            </a:r>
          </a:p>
          <a:p>
            <a:pPr lvl="1"/>
            <a:r>
              <a:rPr lang="fr-CA" dirty="0">
                <a:solidFill>
                  <a:srgbClr val="797CDE"/>
                </a:solidFill>
              </a:rPr>
              <a:t> Structure d’un projet</a:t>
            </a:r>
          </a:p>
          <a:p>
            <a:pPr lvl="1"/>
            <a:r>
              <a:rPr lang="fr-CA" dirty="0">
                <a:solidFill>
                  <a:srgbClr val="797CDE"/>
                </a:solidFill>
              </a:rPr>
              <a:t> Ouvrir / travailler sur un projet</a:t>
            </a:r>
          </a:p>
          <a:p>
            <a:r>
              <a:rPr lang="fr-CA" dirty="0">
                <a:solidFill>
                  <a:srgbClr val="9073D1"/>
                </a:solidFill>
              </a:rPr>
              <a:t> Introduction aux fonctions</a:t>
            </a:r>
          </a:p>
          <a:p>
            <a:r>
              <a:rPr lang="fr-CA" dirty="0">
                <a:solidFill>
                  <a:srgbClr val="B177BF"/>
                </a:solidFill>
              </a:rPr>
              <a:t> Petits plus</a:t>
            </a:r>
          </a:p>
          <a:p>
            <a:pPr lvl="1"/>
            <a:r>
              <a:rPr lang="fr-CA" dirty="0">
                <a:solidFill>
                  <a:srgbClr val="B177BF"/>
                </a:solidFill>
              </a:rPr>
              <a:t> Commentaires en JavaScript</a:t>
            </a:r>
          </a:p>
          <a:p>
            <a:pPr lvl="1"/>
            <a:r>
              <a:rPr lang="fr-CA" dirty="0">
                <a:solidFill>
                  <a:srgbClr val="B177BF"/>
                </a:solidFill>
              </a:rPr>
              <a:t> console.log() et alert()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95017CD-4398-4A31-BAF2-D2A5CB579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Menu du jour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C9E9406-E6B4-481A-8643-C2BD1E5DF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780" y="357829"/>
            <a:ext cx="372636" cy="37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51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B51E6A-6336-435F-8A42-930FEA4374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/>
              <a:t>Modifier</a:t>
            </a:r>
            <a:r>
              <a:rPr lang="fr-CA" dirty="0"/>
              <a:t> le contenu textuel</a:t>
            </a:r>
          </a:p>
          <a:p>
            <a:pPr lvl="1"/>
            <a:r>
              <a:rPr lang="fr-CA" sz="1800" dirty="0"/>
              <a:t> 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querySelector(".classe").</a:t>
            </a:r>
            <a:r>
              <a:rPr lang="fr-CA" sz="16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textContent</a:t>
            </a:r>
            <a:r>
              <a:rPr lang="fr-CA" sz="160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+= "texte supplémentaire";</a:t>
            </a:r>
            <a:endParaRPr lang="fr-CA" sz="16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r>
              <a:rPr lang="fr-CA" dirty="0"/>
              <a:t> Ici</a:t>
            </a:r>
            <a:r>
              <a:rPr lang="fr-CA"/>
              <a:t>, on remarque l’usage de </a:t>
            </a:r>
            <a:r>
              <a:rPr lang="fr-CA" b="1">
                <a:solidFill>
                  <a:srgbClr val="FA4098"/>
                </a:solidFill>
              </a:rPr>
              <a:t>+=</a:t>
            </a:r>
            <a:r>
              <a:rPr lang="fr-CA"/>
              <a:t> au lieu de </a:t>
            </a:r>
            <a:r>
              <a:rPr lang="fr-CA" b="1">
                <a:solidFill>
                  <a:srgbClr val="FA4098"/>
                </a:solidFill>
              </a:rPr>
              <a:t>=</a:t>
            </a:r>
            <a:r>
              <a:rPr lang="fr-CA"/>
              <a:t>. Cet opérateur va permettre, bien entendu, d’</a:t>
            </a:r>
            <a:r>
              <a:rPr lang="fr-CA" b="1" u="sng"/>
              <a:t>ajouter</a:t>
            </a:r>
            <a:r>
              <a:rPr lang="fr-CA"/>
              <a:t> du texte sans remplacer le texte déjà présent.</a:t>
            </a:r>
            <a:endParaRPr lang="fr-CA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DOM</a:t>
            </a:r>
          </a:p>
        </p:txBody>
      </p:sp>
      <p:sp>
        <p:nvSpPr>
          <p:cNvPr id="12" name="Flèche : bas 11">
            <a:extLst>
              <a:ext uri="{FF2B5EF4-FFF2-40B4-BE49-F238E27FC236}">
                <a16:creationId xmlns:a16="http://schemas.microsoft.com/office/drawing/2014/main" id="{8F971925-182C-42AB-92A0-22B8F3071A62}"/>
              </a:ext>
            </a:extLst>
          </p:cNvPr>
          <p:cNvSpPr/>
          <p:nvPr/>
        </p:nvSpPr>
        <p:spPr>
          <a:xfrm>
            <a:off x="9355981" y="4303606"/>
            <a:ext cx="371856" cy="505968"/>
          </a:xfrm>
          <a:prstGeom prst="down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1AE6A906-FC3F-41C8-BC07-144B3E2A6379}"/>
              </a:ext>
            </a:extLst>
          </p:cNvPr>
          <p:cNvCxnSpPr/>
          <p:nvPr/>
        </p:nvCxnSpPr>
        <p:spPr>
          <a:xfrm flipH="1">
            <a:off x="7501077" y="1154967"/>
            <a:ext cx="566696" cy="463296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>
            <a:extLst>
              <a:ext uri="{FF2B5EF4-FFF2-40B4-BE49-F238E27FC236}">
                <a16:creationId xmlns:a16="http://schemas.microsoft.com/office/drawing/2014/main" id="{CF27265C-3889-486B-8C09-E206563C3E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9086" y="4941015"/>
            <a:ext cx="3105646" cy="1470684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4378294-8318-1B0C-729E-65654AEDDA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1061" y="2900335"/>
            <a:ext cx="5468113" cy="85737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294D9CA-AFA8-3EA7-19EE-BC5442D85E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2979" y="2512674"/>
            <a:ext cx="2956985" cy="1676873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5590756-D697-666D-D8D3-1594296FBD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489" y="4177812"/>
            <a:ext cx="6544588" cy="1733792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806E7FC3-F97D-46D9-AA5B-F3CF3FF518A9}"/>
              </a:ext>
            </a:extLst>
          </p:cNvPr>
          <p:cNvCxnSpPr>
            <a:cxnSpLocks/>
          </p:cNvCxnSpPr>
          <p:nvPr/>
        </p:nvCxnSpPr>
        <p:spPr>
          <a:xfrm flipH="1" flipV="1">
            <a:off x="5309616" y="5250520"/>
            <a:ext cx="316992" cy="661084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56639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A8672CD-14CC-4E5C-90D1-9D8E011B09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</a:t>
            </a:r>
            <a:r>
              <a:rPr lang="fr-CA" b="1"/>
              <a:t>Modifier</a:t>
            </a:r>
            <a:r>
              <a:rPr lang="fr-CA"/>
              <a:t> le contenu textuel</a:t>
            </a:r>
          </a:p>
          <a:p>
            <a:pPr lvl="1"/>
            <a:r>
              <a:rPr lang="fr-CA"/>
              <a:t> Plutôt que d’</a:t>
            </a:r>
            <a:r>
              <a:rPr lang="fr-CA" b="1"/>
              <a:t>affecter</a:t>
            </a:r>
            <a:r>
              <a:rPr lang="fr-CA"/>
              <a:t> une </a:t>
            </a:r>
            <a:r>
              <a:rPr lang="fr-CA">
                <a:solidFill>
                  <a:srgbClr val="FA4098"/>
                </a:solidFill>
              </a:rPr>
              <a:t>chaîne de caractères</a:t>
            </a:r>
            <a:r>
              <a:rPr lang="fr-CA"/>
              <a:t> au </a:t>
            </a:r>
            <a:r>
              <a:rPr lang="fr-CA" b="1"/>
              <a:t>contenu textuel</a:t>
            </a:r>
            <a:r>
              <a:rPr lang="fr-CA"/>
              <a:t>, on peut également affecter n’importe quelle </a:t>
            </a:r>
            <a:r>
              <a:rPr lang="fr-CA" b="1"/>
              <a:t>variable</a:t>
            </a:r>
            <a:r>
              <a:rPr lang="fr-CA"/>
              <a:t> pour afficher sa valeur dans la page Web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FF48EA7-E626-4B3E-9805-2C9D1926D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3D64831-FB0E-4BC8-94BE-CB8F59F3B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0066" y="2731087"/>
            <a:ext cx="3801005" cy="1590897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EC355419-5F59-477D-8DEB-EBBC3A98D887}"/>
              </a:ext>
            </a:extLst>
          </p:cNvPr>
          <p:cNvSpPr txBox="1"/>
          <p:nvPr/>
        </p:nvSpPr>
        <p:spPr>
          <a:xfrm>
            <a:off x="1054230" y="5116537"/>
            <a:ext cx="5687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>
                <a:solidFill>
                  <a:srgbClr val="FA4098"/>
                </a:solidFill>
              </a:rPr>
              <a:t>Ça peut même être un nombre !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6A4560C-0348-2E82-2AAF-9AC2A89663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567" y="3278850"/>
            <a:ext cx="5649113" cy="495369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5F00551-9E98-B3A5-B0DF-7DD7C55F99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5566" y="5464506"/>
            <a:ext cx="5649113" cy="485843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040BCF8-8579-0D22-1B73-E17E26E4E8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8645" y="4736278"/>
            <a:ext cx="3772426" cy="1762371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</p:spTree>
    <p:extLst>
      <p:ext uri="{BB962C8B-B14F-4D97-AF65-F5344CB8AC3E}">
        <p14:creationId xmlns:p14="http://schemas.microsoft.com/office/powerpoint/2010/main" val="1434429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B51E6A-6336-435F-8A42-930FEA4374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/>
              <a:t>Modifier</a:t>
            </a:r>
            <a:r>
              <a:rPr lang="fr-CA" dirty="0"/>
              <a:t> le contenu textuel</a:t>
            </a:r>
          </a:p>
          <a:p>
            <a:pPr lvl="1"/>
            <a:r>
              <a:rPr lang="fr-CA" dirty="0"/>
              <a:t> Tentons quelque chose d’un peu plus complexe.</a:t>
            </a:r>
          </a:p>
          <a:p>
            <a:pPr lvl="2"/>
            <a:endParaRPr lang="fr-CA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endParaRPr lang="fr-CA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endParaRPr lang="fr-CA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endParaRPr lang="fr-CA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914400" lvl="2" indent="0">
              <a:buNone/>
            </a:pPr>
            <a:endParaRPr lang="fr-CA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914400" lvl="2" indent="0">
              <a:buNone/>
            </a:pPr>
            <a:endParaRPr lang="fr-CA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371600" lvl="2" indent="-457200">
              <a:buFont typeface="+mj-lt"/>
              <a:buAutoNum type="arabicParenR"/>
            </a:pPr>
            <a:r>
              <a:rPr lang="fr-CA" dirty="0">
                <a:cs typeface="Courier New" panose="02070309020205020404" pitchFamily="49" charset="0"/>
              </a:rPr>
              <a:t>On va récupérer le nom du chat (« Smudge ») pour le mettre dans une variable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DOM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804D011-FF35-4D15-9775-DC492CFA7B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7824" y="1697859"/>
            <a:ext cx="2409670" cy="2023626"/>
          </a:xfrm>
          <a:prstGeom prst="rect">
            <a:avLst/>
          </a:prstGeom>
          <a:ln w="38100">
            <a:solidFill>
              <a:srgbClr val="739CD1"/>
            </a:solidFill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95503D2-9ECA-F27B-A5D5-5EF178D54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3941" y="2488286"/>
            <a:ext cx="5468113" cy="85737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273858E-4C28-71C8-F4B8-217DB63659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8222" y="4577535"/>
            <a:ext cx="5591955" cy="2010056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59359404-8D79-7F31-D9A3-8A6ABECF4CC6}"/>
              </a:ext>
            </a:extLst>
          </p:cNvPr>
          <p:cNvSpPr txBox="1"/>
          <p:nvPr/>
        </p:nvSpPr>
        <p:spPr>
          <a:xfrm>
            <a:off x="5022852" y="5707428"/>
            <a:ext cx="3867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739CD1"/>
                </a:solidFill>
              </a:rPr>
              <a:t>On vérifie ce que contient la variable </a:t>
            </a:r>
            <a:r>
              <a:rPr lang="fr-CA" sz="1600" dirty="0" err="1">
                <a:solidFill>
                  <a:srgbClr val="FA4098"/>
                </a:solidFill>
              </a:rPr>
              <a:t>nomChat</a:t>
            </a:r>
            <a:r>
              <a:rPr lang="fr-CA" sz="1600" dirty="0">
                <a:solidFill>
                  <a:srgbClr val="739CD1"/>
                </a:solidFill>
              </a:rPr>
              <a:t>... et c’est bon !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334C3325-CF8A-79AC-ED30-03F051182244}"/>
              </a:ext>
            </a:extLst>
          </p:cNvPr>
          <p:cNvCxnSpPr/>
          <p:nvPr/>
        </p:nvCxnSpPr>
        <p:spPr>
          <a:xfrm flipH="1">
            <a:off x="4412023" y="5999815"/>
            <a:ext cx="610829" cy="154447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09838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B51E6A-6336-435F-8A42-930FEA4374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/>
              <a:t>Modifier</a:t>
            </a:r>
            <a:r>
              <a:rPr lang="fr-CA" dirty="0"/>
              <a:t> le contenu textuel</a:t>
            </a:r>
            <a:endParaRPr lang="fr-CA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371600" lvl="2" indent="-457200">
              <a:buFont typeface="+mj-lt"/>
              <a:buAutoNum type="arabicParenR" startAt="2"/>
            </a:pPr>
            <a:endParaRPr lang="fr-CA" dirty="0">
              <a:cs typeface="Courier New" panose="02070309020205020404" pitchFamily="49" charset="0"/>
            </a:endParaRPr>
          </a:p>
          <a:p>
            <a:pPr marL="1371600" lvl="2" indent="-457200">
              <a:buFont typeface="+mj-lt"/>
              <a:buAutoNum type="arabicParenR" startAt="2"/>
            </a:pPr>
            <a:endParaRPr lang="fr-CA" dirty="0">
              <a:cs typeface="Courier New" panose="02070309020205020404" pitchFamily="49" charset="0"/>
            </a:endParaRPr>
          </a:p>
          <a:p>
            <a:pPr marL="1371600" lvl="2" indent="-457200">
              <a:buFont typeface="+mj-lt"/>
              <a:buAutoNum type="arabicParenR" startAt="2"/>
            </a:pPr>
            <a:endParaRPr lang="fr-CA" dirty="0">
              <a:cs typeface="Courier New" panose="02070309020205020404" pitchFamily="49" charset="0"/>
            </a:endParaRPr>
          </a:p>
          <a:p>
            <a:pPr marL="1371600" lvl="2" indent="-457200">
              <a:buFont typeface="+mj-lt"/>
              <a:buAutoNum type="arabicParenR" startAt="2"/>
            </a:pPr>
            <a:endParaRPr lang="fr-CA" dirty="0">
              <a:cs typeface="Courier New" panose="02070309020205020404" pitchFamily="49" charset="0"/>
            </a:endParaRPr>
          </a:p>
          <a:p>
            <a:pPr marL="1371600" lvl="2" indent="-457200">
              <a:buFont typeface="+mj-lt"/>
              <a:buAutoNum type="arabicParenR" startAt="2"/>
            </a:pPr>
            <a:endParaRPr lang="fr-CA" dirty="0">
              <a:cs typeface="Courier New" panose="02070309020205020404" pitchFamily="49" charset="0"/>
            </a:endParaRPr>
          </a:p>
          <a:p>
            <a:pPr marL="1371600" lvl="2" indent="-457200">
              <a:buFont typeface="+mj-lt"/>
              <a:buAutoNum type="arabicParenR" startAt="2"/>
            </a:pPr>
            <a:r>
              <a:rPr lang="fr-CA" dirty="0">
                <a:cs typeface="Courier New" panose="02070309020205020404" pitchFamily="49" charset="0"/>
              </a:rPr>
              <a:t>Nous allons récupérer le texte dans </a:t>
            </a:r>
            <a:r>
              <a:rPr lang="fr-CA">
                <a:cs typeface="Courier New" panose="02070309020205020404" pitchFamily="49" charset="0"/>
              </a:rPr>
              <a:t>l’élément </a:t>
            </a:r>
            <a:r>
              <a:rPr lang="fr-CA">
                <a:solidFill>
                  <a:srgbClr val="FA4098"/>
                </a:solidFill>
                <a:cs typeface="Courier New" panose="02070309020205020404" pitchFamily="49" charset="0"/>
              </a:rPr>
              <a:t>.description </a:t>
            </a:r>
            <a:r>
              <a:rPr lang="fr-CA" dirty="0">
                <a:cs typeface="Courier New" panose="02070309020205020404" pitchFamily="49" charset="0"/>
              </a:rPr>
              <a:t>pour l’affecter à une variable également.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DOM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804D011-FF35-4D15-9775-DC492CFA7B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9247" y="1054732"/>
            <a:ext cx="2409670" cy="2023626"/>
          </a:xfrm>
          <a:prstGeom prst="rect">
            <a:avLst/>
          </a:prstGeom>
          <a:ln w="38100">
            <a:solidFill>
              <a:srgbClr val="739CD1"/>
            </a:solidFill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12DCB289-6E49-5774-E2D0-FD4FF7215E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517" y="1872590"/>
            <a:ext cx="5468113" cy="85737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2C63EB2-8E8C-0A94-F8FA-A4B34786E4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0430" y="4128804"/>
            <a:ext cx="6049219" cy="2048161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</p:spTree>
    <p:extLst>
      <p:ext uri="{BB962C8B-B14F-4D97-AF65-F5344CB8AC3E}">
        <p14:creationId xmlns:p14="http://schemas.microsoft.com/office/powerpoint/2010/main" val="12045147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B51E6A-6336-435F-8A42-930FEA4374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/>
              <a:t>Modifier</a:t>
            </a:r>
            <a:r>
              <a:rPr lang="fr-CA" dirty="0"/>
              <a:t> le contenu textuel</a:t>
            </a:r>
            <a:endParaRPr lang="fr-CA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371600" lvl="2" indent="-457200">
              <a:buFont typeface="+mj-lt"/>
              <a:buAutoNum type="arabicParenR" startAt="2"/>
            </a:pPr>
            <a:endParaRPr lang="fr-CA" dirty="0">
              <a:cs typeface="Courier New" panose="02070309020205020404" pitchFamily="49" charset="0"/>
            </a:endParaRPr>
          </a:p>
          <a:p>
            <a:pPr marL="1371600" lvl="2" indent="-457200">
              <a:buFont typeface="+mj-lt"/>
              <a:buAutoNum type="arabicParenR" startAt="2"/>
            </a:pPr>
            <a:endParaRPr lang="fr-CA" dirty="0">
              <a:cs typeface="Courier New" panose="02070309020205020404" pitchFamily="49" charset="0"/>
            </a:endParaRPr>
          </a:p>
          <a:p>
            <a:pPr marL="1371600" lvl="2" indent="-457200">
              <a:buFont typeface="+mj-lt"/>
              <a:buAutoNum type="arabicParenR" startAt="2"/>
            </a:pPr>
            <a:endParaRPr lang="fr-CA" dirty="0">
              <a:cs typeface="Courier New" panose="02070309020205020404" pitchFamily="49" charset="0"/>
            </a:endParaRPr>
          </a:p>
          <a:p>
            <a:pPr marL="1371600" lvl="2" indent="-457200">
              <a:buFont typeface="+mj-lt"/>
              <a:buAutoNum type="arabicParenR" startAt="2"/>
            </a:pPr>
            <a:endParaRPr lang="fr-CA" dirty="0">
              <a:cs typeface="Courier New" panose="02070309020205020404" pitchFamily="49" charset="0"/>
            </a:endParaRPr>
          </a:p>
          <a:p>
            <a:pPr marL="1371600" lvl="2" indent="-457200">
              <a:buFont typeface="+mj-lt"/>
              <a:buAutoNum type="arabicParenR" startAt="2"/>
            </a:pPr>
            <a:endParaRPr lang="fr-CA" dirty="0">
              <a:cs typeface="Courier New" panose="02070309020205020404" pitchFamily="49" charset="0"/>
            </a:endParaRPr>
          </a:p>
          <a:p>
            <a:pPr marL="1371600" lvl="2" indent="-457200">
              <a:buFont typeface="+mj-lt"/>
              <a:buAutoNum type="arabicParenR" startAt="3"/>
            </a:pPr>
            <a:r>
              <a:rPr lang="fr-CA" dirty="0">
                <a:cs typeface="Courier New" panose="02070309020205020404" pitchFamily="49" charset="0"/>
              </a:rPr>
              <a:t>Finalement, nous allons modifier le texte de </a:t>
            </a:r>
            <a:r>
              <a:rPr lang="fr-CA">
                <a:cs typeface="Courier New" panose="02070309020205020404" pitchFamily="49" charset="0"/>
              </a:rPr>
              <a:t>l’élément </a:t>
            </a:r>
            <a:r>
              <a:rPr lang="fr-CA">
                <a:solidFill>
                  <a:srgbClr val="FA4098"/>
                </a:solidFill>
                <a:cs typeface="Courier New" panose="02070309020205020404" pitchFamily="49" charset="0"/>
              </a:rPr>
              <a:t>.description </a:t>
            </a:r>
            <a:r>
              <a:rPr lang="fr-CA" dirty="0">
                <a:cs typeface="Courier New" panose="02070309020205020404" pitchFamily="49" charset="0"/>
              </a:rPr>
              <a:t>pour y inclure le nom du chat grâce </a:t>
            </a:r>
            <a:r>
              <a:rPr lang="fr-CA">
                <a:cs typeface="Courier New" panose="02070309020205020404" pitchFamily="49" charset="0"/>
              </a:rPr>
              <a:t>à un </a:t>
            </a:r>
            <a:r>
              <a:rPr lang="fr-CA">
                <a:solidFill>
                  <a:srgbClr val="FA4098"/>
                </a:solidFill>
                <a:cs typeface="Courier New" panose="02070309020205020404" pitchFamily="49" charset="0"/>
              </a:rPr>
              <a:t>template string</a:t>
            </a:r>
            <a:r>
              <a:rPr lang="fr-CA">
                <a:cs typeface="Courier New" panose="02070309020205020404" pitchFamily="49" charset="0"/>
              </a:rPr>
              <a:t> </a:t>
            </a:r>
            <a:r>
              <a:rPr lang="en-CA">
                <a:cs typeface="Courier New" panose="02070309020205020404" pitchFamily="49" charset="0"/>
              </a:rPr>
              <a:t>🤗</a:t>
            </a:r>
            <a:endParaRPr lang="fr-CA" dirty="0">
              <a:cs typeface="Courier New" panose="02070309020205020404" pitchFamily="49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DOM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804D011-FF35-4D15-9775-DC492CFA7B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9247" y="1054732"/>
            <a:ext cx="2409670" cy="2023626"/>
          </a:xfrm>
          <a:prstGeom prst="rect">
            <a:avLst/>
          </a:prstGeom>
          <a:ln w="38100">
            <a:solidFill>
              <a:srgbClr val="739CD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0A1D156-2FD4-45D2-B432-8F075F319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73" y="5044093"/>
            <a:ext cx="3044453" cy="1552979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8C21721F-4CAF-4037-A251-665CDFABF1CA}"/>
              </a:ext>
            </a:extLst>
          </p:cNvPr>
          <p:cNvSpPr txBox="1"/>
          <p:nvPr/>
        </p:nvSpPr>
        <p:spPr>
          <a:xfrm>
            <a:off x="7790688" y="5150841"/>
            <a:ext cx="2811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Le texte dans la page a bel et bien changé.</a:t>
            </a: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3D66B6E6-3DDE-424B-BC95-EA344B128567}"/>
              </a:ext>
            </a:extLst>
          </p:cNvPr>
          <p:cNvCxnSpPr>
            <a:stCxn id="11" idx="1"/>
          </p:cNvCxnSpPr>
          <p:nvPr/>
        </p:nvCxnSpPr>
        <p:spPr>
          <a:xfrm flipH="1" flipV="1">
            <a:off x="6217920" y="5474006"/>
            <a:ext cx="1572768" cy="1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88A07FB8-0B3D-7DB2-CA5C-79E8E531BE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4694" y="4101996"/>
            <a:ext cx="7059010" cy="628738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881A3F6-843F-0973-75A1-E03C8801B5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0517" y="1872590"/>
            <a:ext cx="5468113" cy="85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5941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B51E6A-6336-435F-8A42-930FEA4374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/>
              <a:t>Modifier</a:t>
            </a:r>
            <a:r>
              <a:rPr lang="fr-CA" dirty="0"/>
              <a:t> le contenu textuel</a:t>
            </a:r>
            <a:endParaRPr lang="fr-CA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371600" lvl="2" indent="-457200">
              <a:buFont typeface="+mj-lt"/>
              <a:buAutoNum type="arabicParenR" startAt="2"/>
            </a:pPr>
            <a:endParaRPr lang="fr-CA" dirty="0">
              <a:cs typeface="Courier New" panose="02070309020205020404" pitchFamily="49" charset="0"/>
            </a:endParaRPr>
          </a:p>
          <a:p>
            <a:pPr marL="1371600" lvl="2" indent="-457200">
              <a:buFont typeface="+mj-lt"/>
              <a:buAutoNum type="arabicParenR" startAt="2"/>
            </a:pPr>
            <a:endParaRPr lang="fr-CA" dirty="0">
              <a:cs typeface="Courier New" panose="02070309020205020404" pitchFamily="49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DOM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0A1D156-2FD4-45D2-B432-8F075F319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0222" y="5102347"/>
            <a:ext cx="3044453" cy="1552979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1845A89-07A2-4C6E-BFA3-C88062BED9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0223" y="2934338"/>
            <a:ext cx="3044452" cy="1576315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14" name="Flèche : bas 13">
            <a:extLst>
              <a:ext uri="{FF2B5EF4-FFF2-40B4-BE49-F238E27FC236}">
                <a16:creationId xmlns:a16="http://schemas.microsoft.com/office/drawing/2014/main" id="{873A264A-693F-4D68-8E44-CCB138122CD8}"/>
              </a:ext>
            </a:extLst>
          </p:cNvPr>
          <p:cNvSpPr/>
          <p:nvPr/>
        </p:nvSpPr>
        <p:spPr>
          <a:xfrm>
            <a:off x="9901553" y="4610015"/>
            <a:ext cx="621792" cy="392970"/>
          </a:xfrm>
          <a:prstGeom prst="down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0518385-B506-0203-112F-83CA0D9FF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0517" y="1872590"/>
            <a:ext cx="5468113" cy="85737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4ACB6FA3-9F21-5943-6643-06D0ABACB044}"/>
              </a:ext>
            </a:extLst>
          </p:cNvPr>
          <p:cNvSpPr txBox="1"/>
          <p:nvPr/>
        </p:nvSpPr>
        <p:spPr>
          <a:xfrm>
            <a:off x="401087" y="3251923"/>
            <a:ext cx="5858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>
                <a:solidFill>
                  <a:srgbClr val="739CD1"/>
                </a:solidFill>
              </a:rPr>
              <a:t>Récapitulatif :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B6248B6-4F76-B312-1609-8009684F1C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725" y="3802003"/>
            <a:ext cx="7068536" cy="2600688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</p:spTree>
    <p:extLst>
      <p:ext uri="{BB962C8B-B14F-4D97-AF65-F5344CB8AC3E}">
        <p14:creationId xmlns:p14="http://schemas.microsoft.com/office/powerpoint/2010/main" val="41148171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D9D660D-4E78-4FB7-B956-02E0F3039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Visual Studio code</a:t>
            </a:r>
          </a:p>
          <a:p>
            <a:pPr lvl="1"/>
            <a:r>
              <a:rPr lang="fr-CA" dirty="0"/>
              <a:t> « Éditeur de code » pour plein de langages, dont HTML / CSS / JavaScript</a:t>
            </a:r>
          </a:p>
          <a:p>
            <a:pPr lvl="2"/>
            <a:r>
              <a:rPr lang="fr-CA" dirty="0"/>
              <a:t> Outil qui nous aidera à créer des projets Web avec </a:t>
            </a:r>
            <a:r>
              <a:rPr lang="fr-CA" b="1" dirty="0"/>
              <a:t>JavaScript</a:t>
            </a:r>
          </a:p>
          <a:p>
            <a:pPr lvl="2"/>
            <a:endParaRPr lang="fr-CA" b="1" dirty="0"/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Visual Studio Code</a:t>
            </a:r>
            <a:r>
              <a:rPr lang="fr-CA" dirty="0"/>
              <a:t> est gratuit </a:t>
            </a:r>
            <a:r>
              <a:rPr lang="en-CA" dirty="0"/>
              <a:t>🤩</a:t>
            </a:r>
            <a:endParaRPr lang="fr-CA" dirty="0"/>
          </a:p>
          <a:p>
            <a:pPr lvl="2"/>
            <a:r>
              <a:rPr lang="fr-CA" dirty="0"/>
              <a:t> Il est déjà installé sur les ordinateurs du cégep</a:t>
            </a:r>
          </a:p>
          <a:p>
            <a:pPr lvl="2"/>
            <a:r>
              <a:rPr lang="fr-CA" dirty="0"/>
              <a:t> Vous pouvez l’installer à la maison sans problème : </a:t>
            </a:r>
            <a:r>
              <a:rPr lang="fr-CA" dirty="0">
                <a:hlinkClick r:id="rId2"/>
              </a:rPr>
              <a:t>Lien de téléchargement</a:t>
            </a:r>
            <a:endParaRPr lang="fr-CA" dirty="0"/>
          </a:p>
          <a:p>
            <a:pPr lvl="3"/>
            <a:r>
              <a:rPr lang="fr-CA" dirty="0"/>
              <a:t> Un guide d’installation vous est également fourni dans les notes de cours sur Léa.</a:t>
            </a:r>
          </a:p>
          <a:p>
            <a:pPr marL="914400" lvl="2" indent="0">
              <a:buNone/>
            </a:pP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7365136-E933-4296-BE91-C6C71E34A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Éditeurs de code</a:t>
            </a:r>
            <a:endParaRPr lang="fr-CA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0B97313-D6F8-4806-B5A9-363FB7975C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3696" y="908304"/>
            <a:ext cx="795528" cy="79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6546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D9D660D-4E78-4FB7-B956-02E0F3039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/>
              <a:t>Créer</a:t>
            </a:r>
            <a:r>
              <a:rPr lang="fr-CA" dirty="0"/>
              <a:t> un nouveau projet Web</a:t>
            </a:r>
          </a:p>
          <a:p>
            <a:pPr lvl="1"/>
            <a:r>
              <a:rPr lang="fr-CA" dirty="0"/>
              <a:t> Nous utiliserons la structure suivante pour le dossier de nos projets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7365136-E933-4296-BE91-C6C71E34A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Projet Web</a:t>
            </a:r>
            <a:endParaRPr lang="fr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E18E194-DC5B-4B36-9F8B-7CAA4600D1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11" y="2279904"/>
            <a:ext cx="662178" cy="662178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0C4656BB-F663-45DD-BF38-3D3DCD5327C9}"/>
              </a:ext>
            </a:extLst>
          </p:cNvPr>
          <p:cNvSpPr txBox="1"/>
          <p:nvPr/>
        </p:nvSpPr>
        <p:spPr>
          <a:xfrm>
            <a:off x="4137368" y="2068496"/>
            <a:ext cx="42335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solidFill>
                  <a:srgbClr val="797CDE"/>
                </a:solidFill>
              </a:rPr>
              <a:t>Nom</a:t>
            </a:r>
            <a:r>
              <a:rPr lang="fr-CA" sz="1400" b="1">
                <a:solidFill>
                  <a:srgbClr val="797CDE"/>
                </a:solidFill>
              </a:rPr>
              <a:t>_projet </a:t>
            </a:r>
            <a:r>
              <a:rPr lang="fr-CA" sz="1400">
                <a:solidFill>
                  <a:srgbClr val="797CDE"/>
                </a:solidFill>
              </a:rPr>
              <a:t>(Dossier principal)</a:t>
            </a:r>
            <a:endParaRPr lang="fr-CA" sz="1400" dirty="0">
              <a:solidFill>
                <a:srgbClr val="797CDE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3F70C2F-9F4A-4B65-930B-564B88A97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757" y="3557511"/>
            <a:ext cx="662178" cy="662178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76915368-B164-4D26-83BB-45C185C46475}"/>
              </a:ext>
            </a:extLst>
          </p:cNvPr>
          <p:cNvSpPr txBox="1"/>
          <p:nvPr/>
        </p:nvSpPr>
        <p:spPr>
          <a:xfrm>
            <a:off x="2239342" y="3403622"/>
            <a:ext cx="1207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solidFill>
                  <a:srgbClr val="797CDE"/>
                </a:solidFill>
              </a:rPr>
              <a:t>css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BF234DF-781F-4DA6-8A54-F90DB3FAD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350" y="3557511"/>
            <a:ext cx="662178" cy="66217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A81501EA-95EC-460B-9136-04A9E4FB74A1}"/>
              </a:ext>
            </a:extLst>
          </p:cNvPr>
          <p:cNvSpPr txBox="1"/>
          <p:nvPr/>
        </p:nvSpPr>
        <p:spPr>
          <a:xfrm>
            <a:off x="3173935" y="3403622"/>
            <a:ext cx="1207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solidFill>
                  <a:srgbClr val="797CDE"/>
                </a:solidFill>
              </a:rPr>
              <a:t>js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E8D20832-5525-495A-8A11-BE27595806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943" y="3575001"/>
            <a:ext cx="662178" cy="662178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76322915-7432-4242-AEBD-5030303007F3}"/>
              </a:ext>
            </a:extLst>
          </p:cNvPr>
          <p:cNvSpPr txBox="1"/>
          <p:nvPr/>
        </p:nvSpPr>
        <p:spPr>
          <a:xfrm>
            <a:off x="4108528" y="3421112"/>
            <a:ext cx="1207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solidFill>
                  <a:srgbClr val="797CDE"/>
                </a:solidFill>
              </a:rPr>
              <a:t>images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2D6DF7D-05E0-44B3-BA6B-15DC17686F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994" y="3663768"/>
            <a:ext cx="525307" cy="525307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DBCA11A1-400D-4E9A-A948-7A93B3DBF86B}"/>
              </a:ext>
            </a:extLst>
          </p:cNvPr>
          <p:cNvSpPr txBox="1"/>
          <p:nvPr/>
        </p:nvSpPr>
        <p:spPr>
          <a:xfrm>
            <a:off x="6959553" y="3415015"/>
            <a:ext cx="1207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 dirty="0">
                <a:solidFill>
                  <a:srgbClr val="797CDE"/>
                </a:solidFill>
              </a:rPr>
              <a:t>index.html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0B6F6F00-3BD5-49A9-8461-ED88D0A6D0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5348" y="3663767"/>
            <a:ext cx="525307" cy="525307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806E7D3A-E0F5-49FF-B56E-325A0BBCC9C7}"/>
              </a:ext>
            </a:extLst>
          </p:cNvPr>
          <p:cNvSpPr txBox="1"/>
          <p:nvPr/>
        </p:nvSpPr>
        <p:spPr>
          <a:xfrm>
            <a:off x="7933396" y="3415014"/>
            <a:ext cx="1207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 dirty="0">
                <a:solidFill>
                  <a:srgbClr val="797CDE"/>
                </a:solidFill>
              </a:rPr>
              <a:t>apropos.html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FF26E83B-3C51-4D85-A882-0B3D4F433C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697" y="3663768"/>
            <a:ext cx="525307" cy="525307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851F8DA2-EFF6-429F-BBA7-E8F8E66F689C}"/>
              </a:ext>
            </a:extLst>
          </p:cNvPr>
          <p:cNvSpPr txBox="1"/>
          <p:nvPr/>
        </p:nvSpPr>
        <p:spPr>
          <a:xfrm>
            <a:off x="8869256" y="3415015"/>
            <a:ext cx="1207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 dirty="0">
                <a:solidFill>
                  <a:srgbClr val="797CDE"/>
                </a:solidFill>
              </a:rPr>
              <a:t>admin.html</a:t>
            </a:r>
          </a:p>
        </p:txBody>
      </p:sp>
      <p:cxnSp>
        <p:nvCxnSpPr>
          <p:cNvPr id="21" name="Connecteur : en angle 20">
            <a:extLst>
              <a:ext uri="{FF2B5EF4-FFF2-40B4-BE49-F238E27FC236}">
                <a16:creationId xmlns:a16="http://schemas.microsoft.com/office/drawing/2014/main" id="{8459702A-59F5-4F88-B24A-49AD3FDA5584}"/>
              </a:ext>
            </a:extLst>
          </p:cNvPr>
          <p:cNvCxnSpPr>
            <a:cxnSpLocks/>
          </p:cNvCxnSpPr>
          <p:nvPr/>
        </p:nvCxnSpPr>
        <p:spPr>
          <a:xfrm rot="5400000">
            <a:off x="5164501" y="2483517"/>
            <a:ext cx="479030" cy="1383968"/>
          </a:xfrm>
          <a:prstGeom prst="bentConnector3">
            <a:avLst/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4208E13D-D748-4DA2-915A-35BFB5D43312}"/>
              </a:ext>
            </a:extLst>
          </p:cNvPr>
          <p:cNvCxnSpPr>
            <a:cxnSpLocks/>
            <a:stCxn id="4" idx="2"/>
            <a:endCxn id="9" idx="0"/>
          </p:cNvCxnSpPr>
          <p:nvPr/>
        </p:nvCxnSpPr>
        <p:spPr>
          <a:xfrm rot="5400000">
            <a:off x="4705950" y="2013572"/>
            <a:ext cx="461540" cy="2318561"/>
          </a:xfrm>
          <a:prstGeom prst="bentConnector3">
            <a:avLst>
              <a:gd name="adj1" fmla="val 50000"/>
            </a:avLst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 : en angle 25">
            <a:extLst>
              <a:ext uri="{FF2B5EF4-FFF2-40B4-BE49-F238E27FC236}">
                <a16:creationId xmlns:a16="http://schemas.microsoft.com/office/drawing/2014/main" id="{A919E6D3-C37C-46CB-81A1-1F6787E9345B}"/>
              </a:ext>
            </a:extLst>
          </p:cNvPr>
          <p:cNvCxnSpPr>
            <a:cxnSpLocks/>
            <a:stCxn id="4" idx="2"/>
            <a:endCxn id="7" idx="0"/>
          </p:cNvCxnSpPr>
          <p:nvPr/>
        </p:nvCxnSpPr>
        <p:spPr>
          <a:xfrm rot="5400000">
            <a:off x="4238653" y="1546275"/>
            <a:ext cx="461540" cy="3253154"/>
          </a:xfrm>
          <a:prstGeom prst="bentConnector3">
            <a:avLst>
              <a:gd name="adj1" fmla="val 50000"/>
            </a:avLst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 : en angle 28">
            <a:extLst>
              <a:ext uri="{FF2B5EF4-FFF2-40B4-BE49-F238E27FC236}">
                <a16:creationId xmlns:a16="http://schemas.microsoft.com/office/drawing/2014/main" id="{951504FA-60FE-40B8-83F8-1C8FCBA4B4B7}"/>
              </a:ext>
            </a:extLst>
          </p:cNvPr>
          <p:cNvCxnSpPr>
            <a:cxnSpLocks/>
          </p:cNvCxnSpPr>
          <p:nvPr/>
        </p:nvCxnSpPr>
        <p:spPr>
          <a:xfrm rot="16200000" flipH="1">
            <a:off x="6593062" y="2438923"/>
            <a:ext cx="472933" cy="1467057"/>
          </a:xfrm>
          <a:prstGeom prst="bentConnector3">
            <a:avLst>
              <a:gd name="adj1" fmla="val 50000"/>
            </a:avLst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 : en angle 31">
            <a:extLst>
              <a:ext uri="{FF2B5EF4-FFF2-40B4-BE49-F238E27FC236}">
                <a16:creationId xmlns:a16="http://schemas.microsoft.com/office/drawing/2014/main" id="{31022DA5-7D7B-4A68-9D0E-B0873649DB14}"/>
              </a:ext>
            </a:extLst>
          </p:cNvPr>
          <p:cNvCxnSpPr>
            <a:cxnSpLocks/>
          </p:cNvCxnSpPr>
          <p:nvPr/>
        </p:nvCxnSpPr>
        <p:spPr>
          <a:xfrm rot="16200000" flipH="1">
            <a:off x="7079984" y="1952002"/>
            <a:ext cx="472932" cy="2440900"/>
          </a:xfrm>
          <a:prstGeom prst="bentConnector3">
            <a:avLst>
              <a:gd name="adj1" fmla="val 50000"/>
            </a:avLst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 : en angle 34">
            <a:extLst>
              <a:ext uri="{FF2B5EF4-FFF2-40B4-BE49-F238E27FC236}">
                <a16:creationId xmlns:a16="http://schemas.microsoft.com/office/drawing/2014/main" id="{EBB2F261-8C7D-409A-A7A5-7991358D2891}"/>
              </a:ext>
            </a:extLst>
          </p:cNvPr>
          <p:cNvCxnSpPr>
            <a:cxnSpLocks/>
          </p:cNvCxnSpPr>
          <p:nvPr/>
        </p:nvCxnSpPr>
        <p:spPr>
          <a:xfrm rot="16200000" flipH="1">
            <a:off x="7547914" y="1484072"/>
            <a:ext cx="472933" cy="3376760"/>
          </a:xfrm>
          <a:prstGeom prst="bentConnector3">
            <a:avLst>
              <a:gd name="adj1" fmla="val 50000"/>
            </a:avLst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Image 37">
            <a:extLst>
              <a:ext uri="{FF2B5EF4-FFF2-40B4-BE49-F238E27FC236}">
                <a16:creationId xmlns:a16="http://schemas.microsoft.com/office/drawing/2014/main" id="{8F6393AE-9131-4163-8E3B-F76246084E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66" y="5071944"/>
            <a:ext cx="525307" cy="525307"/>
          </a:xfrm>
          <a:prstGeom prst="rect">
            <a:avLst/>
          </a:prstGeom>
        </p:spPr>
      </p:pic>
      <p:sp>
        <p:nvSpPr>
          <p:cNvPr id="39" name="ZoneTexte 38">
            <a:extLst>
              <a:ext uri="{FF2B5EF4-FFF2-40B4-BE49-F238E27FC236}">
                <a16:creationId xmlns:a16="http://schemas.microsoft.com/office/drawing/2014/main" id="{4804A7CA-C1D2-4223-B01C-6436346B77AA}"/>
              </a:ext>
            </a:extLst>
          </p:cNvPr>
          <p:cNvSpPr txBox="1"/>
          <p:nvPr/>
        </p:nvSpPr>
        <p:spPr>
          <a:xfrm>
            <a:off x="601425" y="4823191"/>
            <a:ext cx="1207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 dirty="0">
                <a:solidFill>
                  <a:srgbClr val="797CDE"/>
                </a:solidFill>
              </a:rPr>
              <a:t>styles.css</a:t>
            </a:r>
          </a:p>
        </p:txBody>
      </p:sp>
      <p:pic>
        <p:nvPicPr>
          <p:cNvPr id="40" name="Image 39">
            <a:extLst>
              <a:ext uri="{FF2B5EF4-FFF2-40B4-BE49-F238E27FC236}">
                <a16:creationId xmlns:a16="http://schemas.microsoft.com/office/drawing/2014/main" id="{CF2B562E-9ABF-47BD-8DB5-445B107B85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280" y="5071944"/>
            <a:ext cx="525307" cy="525307"/>
          </a:xfrm>
          <a:prstGeom prst="rect">
            <a:avLst/>
          </a:prstGeom>
        </p:spPr>
      </p:pic>
      <p:sp>
        <p:nvSpPr>
          <p:cNvPr id="41" name="ZoneTexte 40">
            <a:extLst>
              <a:ext uri="{FF2B5EF4-FFF2-40B4-BE49-F238E27FC236}">
                <a16:creationId xmlns:a16="http://schemas.microsoft.com/office/drawing/2014/main" id="{A02B697D-DEAF-42B8-8061-AA47E422B464}"/>
              </a:ext>
            </a:extLst>
          </p:cNvPr>
          <p:cNvSpPr txBox="1"/>
          <p:nvPr/>
        </p:nvSpPr>
        <p:spPr>
          <a:xfrm>
            <a:off x="1552839" y="4823191"/>
            <a:ext cx="1207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 dirty="0">
                <a:solidFill>
                  <a:srgbClr val="797CDE"/>
                </a:solidFill>
              </a:rPr>
              <a:t>admin.css</a:t>
            </a:r>
          </a:p>
        </p:txBody>
      </p:sp>
      <p:pic>
        <p:nvPicPr>
          <p:cNvPr id="42" name="Image 41">
            <a:extLst>
              <a:ext uri="{FF2B5EF4-FFF2-40B4-BE49-F238E27FC236}">
                <a16:creationId xmlns:a16="http://schemas.microsoft.com/office/drawing/2014/main" id="{432F4480-AAA7-4AB2-BA57-64D22D36A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954" y="5071944"/>
            <a:ext cx="525307" cy="525307"/>
          </a:xfrm>
          <a:prstGeom prst="rect">
            <a:avLst/>
          </a:prstGeom>
        </p:spPr>
      </p:pic>
      <p:sp>
        <p:nvSpPr>
          <p:cNvPr id="43" name="ZoneTexte 42">
            <a:extLst>
              <a:ext uri="{FF2B5EF4-FFF2-40B4-BE49-F238E27FC236}">
                <a16:creationId xmlns:a16="http://schemas.microsoft.com/office/drawing/2014/main" id="{56CBE831-81EF-4763-B4C2-487D70DAED58}"/>
              </a:ext>
            </a:extLst>
          </p:cNvPr>
          <p:cNvSpPr txBox="1"/>
          <p:nvPr/>
        </p:nvSpPr>
        <p:spPr>
          <a:xfrm>
            <a:off x="2854513" y="4823191"/>
            <a:ext cx="1207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 dirty="0">
                <a:solidFill>
                  <a:srgbClr val="797CDE"/>
                </a:solidFill>
              </a:rPr>
              <a:t>scripts.js</a:t>
            </a:r>
          </a:p>
        </p:txBody>
      </p:sp>
      <p:pic>
        <p:nvPicPr>
          <p:cNvPr id="44" name="Image 43">
            <a:extLst>
              <a:ext uri="{FF2B5EF4-FFF2-40B4-BE49-F238E27FC236}">
                <a16:creationId xmlns:a16="http://schemas.microsoft.com/office/drawing/2014/main" id="{6AA52CAC-A1CB-4331-B0C9-C9597DC8B5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368" y="5071944"/>
            <a:ext cx="525307" cy="525307"/>
          </a:xfrm>
          <a:prstGeom prst="rect">
            <a:avLst/>
          </a:prstGeom>
        </p:spPr>
      </p:pic>
      <p:sp>
        <p:nvSpPr>
          <p:cNvPr id="45" name="ZoneTexte 44">
            <a:extLst>
              <a:ext uri="{FF2B5EF4-FFF2-40B4-BE49-F238E27FC236}">
                <a16:creationId xmlns:a16="http://schemas.microsoft.com/office/drawing/2014/main" id="{475F5771-F665-4F59-8A8B-7442FA4E1F5E}"/>
              </a:ext>
            </a:extLst>
          </p:cNvPr>
          <p:cNvSpPr txBox="1"/>
          <p:nvPr/>
        </p:nvSpPr>
        <p:spPr>
          <a:xfrm>
            <a:off x="3805927" y="4823191"/>
            <a:ext cx="1207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 dirty="0">
                <a:solidFill>
                  <a:srgbClr val="797CDE"/>
                </a:solidFill>
              </a:rPr>
              <a:t>widget.js</a:t>
            </a:r>
          </a:p>
        </p:txBody>
      </p:sp>
      <p:pic>
        <p:nvPicPr>
          <p:cNvPr id="46" name="Image 45">
            <a:extLst>
              <a:ext uri="{FF2B5EF4-FFF2-40B4-BE49-F238E27FC236}">
                <a16:creationId xmlns:a16="http://schemas.microsoft.com/office/drawing/2014/main" id="{97708E30-3125-4C5D-8DA4-A27752DB83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480" y="5043698"/>
            <a:ext cx="525307" cy="525307"/>
          </a:xfrm>
          <a:prstGeom prst="rect">
            <a:avLst/>
          </a:prstGeom>
        </p:spPr>
      </p:pic>
      <p:sp>
        <p:nvSpPr>
          <p:cNvPr id="47" name="ZoneTexte 46">
            <a:extLst>
              <a:ext uri="{FF2B5EF4-FFF2-40B4-BE49-F238E27FC236}">
                <a16:creationId xmlns:a16="http://schemas.microsoft.com/office/drawing/2014/main" id="{9538DE04-2FB0-4937-A55E-22DF965D0E99}"/>
              </a:ext>
            </a:extLst>
          </p:cNvPr>
          <p:cNvSpPr txBox="1"/>
          <p:nvPr/>
        </p:nvSpPr>
        <p:spPr>
          <a:xfrm>
            <a:off x="5149039" y="4794945"/>
            <a:ext cx="1207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 dirty="0">
                <a:solidFill>
                  <a:srgbClr val="797CDE"/>
                </a:solidFill>
              </a:rPr>
              <a:t>cat.png</a:t>
            </a:r>
          </a:p>
        </p:txBody>
      </p:sp>
      <p:pic>
        <p:nvPicPr>
          <p:cNvPr id="48" name="Image 47">
            <a:extLst>
              <a:ext uri="{FF2B5EF4-FFF2-40B4-BE49-F238E27FC236}">
                <a16:creationId xmlns:a16="http://schemas.microsoft.com/office/drawing/2014/main" id="{5502A266-9E3A-47DB-9D5B-352C8F61A8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441" y="5055437"/>
            <a:ext cx="525307" cy="525307"/>
          </a:xfrm>
          <a:prstGeom prst="rect">
            <a:avLst/>
          </a:prstGeom>
        </p:spPr>
      </p:pic>
      <p:sp>
        <p:nvSpPr>
          <p:cNvPr id="49" name="ZoneTexte 48">
            <a:extLst>
              <a:ext uri="{FF2B5EF4-FFF2-40B4-BE49-F238E27FC236}">
                <a16:creationId xmlns:a16="http://schemas.microsoft.com/office/drawing/2014/main" id="{2C0359A4-8D5A-4721-85E0-A859598EB163}"/>
              </a:ext>
            </a:extLst>
          </p:cNvPr>
          <p:cNvSpPr txBox="1"/>
          <p:nvPr/>
        </p:nvSpPr>
        <p:spPr>
          <a:xfrm>
            <a:off x="6096000" y="4806684"/>
            <a:ext cx="1207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 dirty="0">
                <a:solidFill>
                  <a:srgbClr val="797CDE"/>
                </a:solidFill>
              </a:rPr>
              <a:t>dog.jpeg</a:t>
            </a:r>
          </a:p>
        </p:txBody>
      </p:sp>
      <p:cxnSp>
        <p:nvCxnSpPr>
          <p:cNvPr id="50" name="Connecteur : en angle 49">
            <a:extLst>
              <a:ext uri="{FF2B5EF4-FFF2-40B4-BE49-F238E27FC236}">
                <a16:creationId xmlns:a16="http://schemas.microsoft.com/office/drawing/2014/main" id="{F4A79F08-E0A0-43FC-A2A9-6414E9911D3B}"/>
              </a:ext>
            </a:extLst>
          </p:cNvPr>
          <p:cNvCxnSpPr>
            <a:cxnSpLocks/>
            <a:stCxn id="6" idx="2"/>
            <a:endCxn id="41" idx="0"/>
          </p:cNvCxnSpPr>
          <p:nvPr/>
        </p:nvCxnSpPr>
        <p:spPr>
          <a:xfrm rot="5400000">
            <a:off x="2197844" y="4178189"/>
            <a:ext cx="603502" cy="686503"/>
          </a:xfrm>
          <a:prstGeom prst="bentConnector3">
            <a:avLst>
              <a:gd name="adj1" fmla="val 50000"/>
            </a:avLst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720EE825-6668-4D43-805E-8FD0949CAC58}"/>
              </a:ext>
            </a:extLst>
          </p:cNvPr>
          <p:cNvCxnSpPr>
            <a:cxnSpLocks/>
            <a:stCxn id="6" idx="2"/>
            <a:endCxn id="39" idx="0"/>
          </p:cNvCxnSpPr>
          <p:nvPr/>
        </p:nvCxnSpPr>
        <p:spPr>
          <a:xfrm rot="5400000">
            <a:off x="1722137" y="3702482"/>
            <a:ext cx="603502" cy="1637917"/>
          </a:xfrm>
          <a:prstGeom prst="bentConnector3">
            <a:avLst>
              <a:gd name="adj1" fmla="val 50000"/>
            </a:avLst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 : en angle 55">
            <a:extLst>
              <a:ext uri="{FF2B5EF4-FFF2-40B4-BE49-F238E27FC236}">
                <a16:creationId xmlns:a16="http://schemas.microsoft.com/office/drawing/2014/main" id="{A407ADAB-5809-4203-9788-089951D142A5}"/>
              </a:ext>
            </a:extLst>
          </p:cNvPr>
          <p:cNvCxnSpPr>
            <a:cxnSpLocks/>
            <a:stCxn id="8" idx="2"/>
            <a:endCxn id="43" idx="0"/>
          </p:cNvCxnSpPr>
          <p:nvPr/>
        </p:nvCxnSpPr>
        <p:spPr>
          <a:xfrm rot="5400000">
            <a:off x="3315977" y="4361729"/>
            <a:ext cx="603502" cy="319422"/>
          </a:xfrm>
          <a:prstGeom prst="bentConnector3">
            <a:avLst>
              <a:gd name="adj1" fmla="val 50000"/>
            </a:avLst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 : en angle 58">
            <a:extLst>
              <a:ext uri="{FF2B5EF4-FFF2-40B4-BE49-F238E27FC236}">
                <a16:creationId xmlns:a16="http://schemas.microsoft.com/office/drawing/2014/main" id="{815D4FE6-8DAD-452D-8657-59E0C36D4AA8}"/>
              </a:ext>
            </a:extLst>
          </p:cNvPr>
          <p:cNvCxnSpPr>
            <a:cxnSpLocks/>
            <a:stCxn id="8" idx="2"/>
            <a:endCxn id="45" idx="0"/>
          </p:cNvCxnSpPr>
          <p:nvPr/>
        </p:nvCxnSpPr>
        <p:spPr>
          <a:xfrm rot="16200000" flipH="1">
            <a:off x="3791684" y="4205444"/>
            <a:ext cx="603502" cy="631992"/>
          </a:xfrm>
          <a:prstGeom prst="bentConnector3">
            <a:avLst>
              <a:gd name="adj1" fmla="val 50000"/>
            </a:avLst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 : en angle 61">
            <a:extLst>
              <a:ext uri="{FF2B5EF4-FFF2-40B4-BE49-F238E27FC236}">
                <a16:creationId xmlns:a16="http://schemas.microsoft.com/office/drawing/2014/main" id="{D276284E-641D-449C-AF00-4615B050C64C}"/>
              </a:ext>
            </a:extLst>
          </p:cNvPr>
          <p:cNvCxnSpPr>
            <a:cxnSpLocks/>
            <a:stCxn id="12" idx="2"/>
            <a:endCxn id="47" idx="0"/>
          </p:cNvCxnSpPr>
          <p:nvPr/>
        </p:nvCxnSpPr>
        <p:spPr>
          <a:xfrm rot="16200000" flipH="1">
            <a:off x="4953404" y="3995806"/>
            <a:ext cx="557766" cy="1040511"/>
          </a:xfrm>
          <a:prstGeom prst="bentConnector3">
            <a:avLst>
              <a:gd name="adj1" fmla="val 50000"/>
            </a:avLst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 : en angle 64">
            <a:extLst>
              <a:ext uri="{FF2B5EF4-FFF2-40B4-BE49-F238E27FC236}">
                <a16:creationId xmlns:a16="http://schemas.microsoft.com/office/drawing/2014/main" id="{CF29D3F0-B2CA-46A3-A11E-A03082EAA405}"/>
              </a:ext>
            </a:extLst>
          </p:cNvPr>
          <p:cNvCxnSpPr>
            <a:cxnSpLocks/>
            <a:stCxn id="12" idx="2"/>
            <a:endCxn id="49" idx="0"/>
          </p:cNvCxnSpPr>
          <p:nvPr/>
        </p:nvCxnSpPr>
        <p:spPr>
          <a:xfrm rot="16200000" flipH="1">
            <a:off x="5421016" y="3528195"/>
            <a:ext cx="569505" cy="1987472"/>
          </a:xfrm>
          <a:prstGeom prst="bentConnector3">
            <a:avLst>
              <a:gd name="adj1" fmla="val 50000"/>
            </a:avLst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ZoneTexte 67">
            <a:extLst>
              <a:ext uri="{FF2B5EF4-FFF2-40B4-BE49-F238E27FC236}">
                <a16:creationId xmlns:a16="http://schemas.microsoft.com/office/drawing/2014/main" id="{326FC5F3-7A7F-4D0C-A49A-EFE5FFD33E09}"/>
              </a:ext>
            </a:extLst>
          </p:cNvPr>
          <p:cNvSpPr txBox="1"/>
          <p:nvPr/>
        </p:nvSpPr>
        <p:spPr>
          <a:xfrm>
            <a:off x="616310" y="5900125"/>
            <a:ext cx="2352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73B3D1"/>
                </a:solidFill>
              </a:rPr>
              <a:t>Le dossier css contient des </a:t>
            </a:r>
            <a:r>
              <a:rPr lang="fr-CA" sz="1600" b="1" dirty="0">
                <a:solidFill>
                  <a:srgbClr val="73B3D1"/>
                </a:solidFill>
              </a:rPr>
              <a:t>feuilles de styles </a:t>
            </a:r>
            <a:r>
              <a:rPr lang="fr-CA" sz="1600" dirty="0">
                <a:solidFill>
                  <a:srgbClr val="73B3D1"/>
                </a:solidFill>
              </a:rPr>
              <a:t>CSS.</a:t>
            </a: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9EC84085-77A6-4B44-9E06-CA785303C9E9}"/>
              </a:ext>
            </a:extLst>
          </p:cNvPr>
          <p:cNvSpPr txBox="1"/>
          <p:nvPr/>
        </p:nvSpPr>
        <p:spPr>
          <a:xfrm>
            <a:off x="2963094" y="5890273"/>
            <a:ext cx="2352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73B3D1"/>
                </a:solidFill>
              </a:rPr>
              <a:t>Le dossier js contient des </a:t>
            </a:r>
            <a:r>
              <a:rPr lang="fr-CA" sz="1600" b="1" dirty="0">
                <a:solidFill>
                  <a:srgbClr val="73B3D1"/>
                </a:solidFill>
              </a:rPr>
              <a:t>fichiers</a:t>
            </a:r>
            <a:r>
              <a:rPr lang="fr-CA" sz="1600" dirty="0">
                <a:solidFill>
                  <a:srgbClr val="73B3D1"/>
                </a:solidFill>
              </a:rPr>
              <a:t> JavaScript</a:t>
            </a: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C340331B-C35E-498C-B2E5-786AFA9991BA}"/>
              </a:ext>
            </a:extLst>
          </p:cNvPr>
          <p:cNvSpPr txBox="1"/>
          <p:nvPr/>
        </p:nvSpPr>
        <p:spPr>
          <a:xfrm>
            <a:off x="5381361" y="5900994"/>
            <a:ext cx="2352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73B3D1"/>
                </a:solidFill>
              </a:rPr>
              <a:t>Le dossier images contient des ... </a:t>
            </a:r>
            <a:r>
              <a:rPr lang="fr-CA" sz="1600" b="1" dirty="0">
                <a:solidFill>
                  <a:srgbClr val="73B3D1"/>
                </a:solidFill>
              </a:rPr>
              <a:t>images</a:t>
            </a:r>
            <a:r>
              <a:rPr lang="fr-CA" sz="1600" dirty="0">
                <a:solidFill>
                  <a:srgbClr val="73B3D1"/>
                </a:solidFill>
              </a:rPr>
              <a:t>.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66692859-8FFC-4EBE-A71F-90C569881631}"/>
              </a:ext>
            </a:extLst>
          </p:cNvPr>
          <p:cNvSpPr txBox="1"/>
          <p:nvPr/>
        </p:nvSpPr>
        <p:spPr>
          <a:xfrm>
            <a:off x="7398750" y="4599817"/>
            <a:ext cx="27446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73B3D1"/>
                </a:solidFill>
              </a:rPr>
              <a:t>Dans le dossier </a:t>
            </a:r>
            <a:r>
              <a:rPr lang="fr-CA" sz="1600" b="1" dirty="0">
                <a:solidFill>
                  <a:srgbClr val="73B3D1"/>
                </a:solidFill>
              </a:rPr>
              <a:t>racine</a:t>
            </a:r>
            <a:r>
              <a:rPr lang="fr-CA" sz="1600" dirty="0">
                <a:solidFill>
                  <a:srgbClr val="73B3D1"/>
                </a:solidFill>
              </a:rPr>
              <a:t> du projet, on glisse les </a:t>
            </a:r>
            <a:r>
              <a:rPr lang="fr-CA" sz="1600" b="1" dirty="0">
                <a:solidFill>
                  <a:srgbClr val="73B3D1"/>
                </a:solidFill>
              </a:rPr>
              <a:t>pages Web</a:t>
            </a:r>
            <a:r>
              <a:rPr lang="fr-CA" sz="1600" dirty="0">
                <a:solidFill>
                  <a:srgbClr val="73B3D1"/>
                </a:solidFill>
              </a:rPr>
              <a:t>. </a:t>
            </a:r>
            <a:r>
              <a:rPr lang="fr-CA" sz="1400" dirty="0">
                <a:solidFill>
                  <a:srgbClr val="73B3D1"/>
                </a:solidFill>
              </a:rPr>
              <a:t>(On pourrait également classer les pages Web dans des sous-dossiers plus spécifiques si le projet est plus grand)</a:t>
            </a:r>
            <a:endParaRPr lang="fr-CA" sz="1600" dirty="0">
              <a:solidFill>
                <a:srgbClr val="73B3D1"/>
              </a:solidFill>
            </a:endParaRPr>
          </a:p>
        </p:txBody>
      </p:sp>
      <p:sp>
        <p:nvSpPr>
          <p:cNvPr id="72" name="Accolade ouvrante 71">
            <a:extLst>
              <a:ext uri="{FF2B5EF4-FFF2-40B4-BE49-F238E27FC236}">
                <a16:creationId xmlns:a16="http://schemas.microsoft.com/office/drawing/2014/main" id="{57F2DF4F-6C62-4700-A471-733EA8A96C8E}"/>
              </a:ext>
            </a:extLst>
          </p:cNvPr>
          <p:cNvSpPr/>
          <p:nvPr/>
        </p:nvSpPr>
        <p:spPr>
          <a:xfrm rot="5400000">
            <a:off x="1510928" y="4900937"/>
            <a:ext cx="257725" cy="1740651"/>
          </a:xfrm>
          <a:prstGeom prst="leftBrace">
            <a:avLst>
              <a:gd name="adj1" fmla="val 69351"/>
              <a:gd name="adj2" fmla="val 50000"/>
            </a:avLst>
          </a:prstGeom>
          <a:ln w="28575">
            <a:solidFill>
              <a:srgbClr val="73B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73" name="Accolade ouvrante 72">
            <a:extLst>
              <a:ext uri="{FF2B5EF4-FFF2-40B4-BE49-F238E27FC236}">
                <a16:creationId xmlns:a16="http://schemas.microsoft.com/office/drawing/2014/main" id="{D3668C3B-54B6-4C84-BFAD-F5F54A92CF67}"/>
              </a:ext>
            </a:extLst>
          </p:cNvPr>
          <p:cNvSpPr/>
          <p:nvPr/>
        </p:nvSpPr>
        <p:spPr>
          <a:xfrm rot="5400000">
            <a:off x="3825238" y="4907549"/>
            <a:ext cx="257725" cy="1740651"/>
          </a:xfrm>
          <a:prstGeom prst="leftBrace">
            <a:avLst>
              <a:gd name="adj1" fmla="val 69351"/>
              <a:gd name="adj2" fmla="val 50000"/>
            </a:avLst>
          </a:prstGeom>
          <a:ln w="28575">
            <a:solidFill>
              <a:srgbClr val="73B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74" name="Accolade ouvrante 73">
            <a:extLst>
              <a:ext uri="{FF2B5EF4-FFF2-40B4-BE49-F238E27FC236}">
                <a16:creationId xmlns:a16="http://schemas.microsoft.com/office/drawing/2014/main" id="{3090169B-7AD0-4A0B-B6FB-CE1B133B3B6D}"/>
              </a:ext>
            </a:extLst>
          </p:cNvPr>
          <p:cNvSpPr/>
          <p:nvPr/>
        </p:nvSpPr>
        <p:spPr>
          <a:xfrm rot="5400000">
            <a:off x="6122824" y="4922166"/>
            <a:ext cx="257725" cy="1740651"/>
          </a:xfrm>
          <a:prstGeom prst="leftBrace">
            <a:avLst>
              <a:gd name="adj1" fmla="val 69351"/>
              <a:gd name="adj2" fmla="val 50000"/>
            </a:avLst>
          </a:prstGeom>
          <a:ln w="28575">
            <a:solidFill>
              <a:srgbClr val="73B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75" name="Accolade ouvrante 74">
            <a:extLst>
              <a:ext uri="{FF2B5EF4-FFF2-40B4-BE49-F238E27FC236}">
                <a16:creationId xmlns:a16="http://schemas.microsoft.com/office/drawing/2014/main" id="{48B954F1-92A3-4CA8-874E-96BDADEF8DA9}"/>
              </a:ext>
            </a:extLst>
          </p:cNvPr>
          <p:cNvSpPr/>
          <p:nvPr/>
        </p:nvSpPr>
        <p:spPr>
          <a:xfrm rot="5400000">
            <a:off x="8369138" y="3284047"/>
            <a:ext cx="257725" cy="2284784"/>
          </a:xfrm>
          <a:prstGeom prst="leftBrace">
            <a:avLst>
              <a:gd name="adj1" fmla="val 69351"/>
              <a:gd name="adj2" fmla="val 50000"/>
            </a:avLst>
          </a:prstGeom>
          <a:ln w="28575">
            <a:solidFill>
              <a:srgbClr val="73B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2537409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D9D660D-4E78-4FB7-B956-02E0F3039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/>
              <a:t>Ouvrir</a:t>
            </a:r>
            <a:r>
              <a:rPr lang="fr-CA" dirty="0"/>
              <a:t> </a:t>
            </a:r>
            <a:r>
              <a:rPr lang="fr-CA"/>
              <a:t>un projet avec VS Code</a:t>
            </a:r>
            <a:endParaRPr lang="fr-CA" dirty="0"/>
          </a:p>
          <a:p>
            <a:pPr lvl="1"/>
            <a:r>
              <a:rPr lang="fr-CA" dirty="0"/>
              <a:t> Une fois le répertoire du projet créé, on peut ouvrir le dossier avec Visual Studio Code.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7365136-E933-4296-BE91-C6C71E34A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Visual Studio Code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F2279049-97CA-4C93-94EC-F38689801346}"/>
              </a:ext>
            </a:extLst>
          </p:cNvPr>
          <p:cNvSpPr/>
          <p:nvPr/>
        </p:nvSpPr>
        <p:spPr>
          <a:xfrm>
            <a:off x="3886768" y="4447424"/>
            <a:ext cx="377952" cy="377952"/>
          </a:xfrm>
          <a:prstGeom prst="ellipse">
            <a:avLst/>
          </a:prstGeom>
          <a:solidFill>
            <a:srgbClr val="797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4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CAFE4AF-4183-4F9D-B63C-6AFA42AAE70D}"/>
              </a:ext>
            </a:extLst>
          </p:cNvPr>
          <p:cNvSpPr txBox="1"/>
          <p:nvPr/>
        </p:nvSpPr>
        <p:spPr>
          <a:xfrm>
            <a:off x="8035016" y="5387824"/>
            <a:ext cx="3675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97CDE"/>
                </a:solidFill>
              </a:rPr>
              <a:t>On a facilement accès à tous les dossiers / fichiers du projet dans </a:t>
            </a:r>
            <a:r>
              <a:rPr lang="fr-CA" b="1" dirty="0">
                <a:solidFill>
                  <a:srgbClr val="797CDE"/>
                </a:solidFill>
              </a:rPr>
              <a:t>Visual Studio Code </a:t>
            </a:r>
            <a:r>
              <a:rPr lang="fr-CA" dirty="0">
                <a:solidFill>
                  <a:srgbClr val="797CDE"/>
                </a:solidFill>
              </a:rPr>
              <a:t>et on peut éditer le code.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84F1044-1F79-4565-BAB6-FF8F55C0A4D9}"/>
              </a:ext>
            </a:extLst>
          </p:cNvPr>
          <p:cNvSpPr txBox="1"/>
          <p:nvPr/>
        </p:nvSpPr>
        <p:spPr>
          <a:xfrm>
            <a:off x="3239022" y="4831857"/>
            <a:ext cx="37713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97CDE"/>
                </a:solidFill>
              </a:rPr>
              <a:t>Sélectionner le dossier racine du projet et appuyer sur Sélectionner un dossier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F781439F-F284-451D-9038-7FBB64163CDD}"/>
              </a:ext>
            </a:extLst>
          </p:cNvPr>
          <p:cNvSpPr/>
          <p:nvPr/>
        </p:nvSpPr>
        <p:spPr>
          <a:xfrm>
            <a:off x="8344099" y="4976636"/>
            <a:ext cx="377952" cy="377952"/>
          </a:xfrm>
          <a:prstGeom prst="ellipse">
            <a:avLst/>
          </a:prstGeom>
          <a:solidFill>
            <a:srgbClr val="797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400" b="1" dirty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826FC34-49ED-4640-ACFF-4C42F90F5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347" y="2520126"/>
            <a:ext cx="3376328" cy="1653162"/>
          </a:xfrm>
          <a:prstGeom prst="rect">
            <a:avLst/>
          </a:prstGeom>
          <a:ln w="28575">
            <a:solidFill>
              <a:srgbClr val="797CDE"/>
            </a:solidFill>
          </a:ln>
        </p:spPr>
      </p:pic>
      <p:sp>
        <p:nvSpPr>
          <p:cNvPr id="14" name="Ellipse 13">
            <a:extLst>
              <a:ext uri="{FF2B5EF4-FFF2-40B4-BE49-F238E27FC236}">
                <a16:creationId xmlns:a16="http://schemas.microsoft.com/office/drawing/2014/main" id="{DD23A62A-A4CC-40A6-805E-2683E53BD33E}"/>
              </a:ext>
            </a:extLst>
          </p:cNvPr>
          <p:cNvSpPr/>
          <p:nvPr/>
        </p:nvSpPr>
        <p:spPr>
          <a:xfrm>
            <a:off x="437517" y="4727701"/>
            <a:ext cx="377952" cy="377952"/>
          </a:xfrm>
          <a:prstGeom prst="ellipse">
            <a:avLst/>
          </a:prstGeom>
          <a:solidFill>
            <a:srgbClr val="797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4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7ACEEDF-5067-4AD8-9F53-4EE55DA2A378}"/>
              </a:ext>
            </a:extLst>
          </p:cNvPr>
          <p:cNvSpPr txBox="1"/>
          <p:nvPr/>
        </p:nvSpPr>
        <p:spPr>
          <a:xfrm>
            <a:off x="795092" y="4727701"/>
            <a:ext cx="2252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97CDE"/>
                </a:solidFill>
              </a:rPr>
              <a:t>Fichier → Ouvrir le dossier...</a:t>
            </a:r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22F17A5B-55DB-419E-B70B-5FDA0925E2AF}"/>
              </a:ext>
            </a:extLst>
          </p:cNvPr>
          <p:cNvCxnSpPr>
            <a:cxnSpLocks/>
          </p:cNvCxnSpPr>
          <p:nvPr/>
        </p:nvCxnSpPr>
        <p:spPr>
          <a:xfrm flipV="1">
            <a:off x="663890" y="4154605"/>
            <a:ext cx="314082" cy="608184"/>
          </a:xfrm>
          <a:prstGeom prst="straightConnector1">
            <a:avLst/>
          </a:prstGeom>
          <a:ln w="5715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F5288F67-553F-43BA-A550-BD81D6AD2E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6610" y="2442464"/>
            <a:ext cx="4072711" cy="1808486"/>
          </a:xfrm>
          <a:prstGeom prst="rect">
            <a:avLst/>
          </a:prstGeom>
          <a:ln w="28575">
            <a:solidFill>
              <a:srgbClr val="797CDE"/>
            </a:solidFill>
          </a:ln>
        </p:spPr>
      </p:pic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BC36F35C-902E-47CF-B82F-E72740067CB8}"/>
              </a:ext>
            </a:extLst>
          </p:cNvPr>
          <p:cNvCxnSpPr>
            <a:cxnSpLocks/>
          </p:cNvCxnSpPr>
          <p:nvPr/>
        </p:nvCxnSpPr>
        <p:spPr>
          <a:xfrm flipV="1">
            <a:off x="4116185" y="2883408"/>
            <a:ext cx="551470" cy="1613018"/>
          </a:xfrm>
          <a:prstGeom prst="straightConnector1">
            <a:avLst/>
          </a:prstGeom>
          <a:ln w="5715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968466CE-87E7-4E5E-8580-9CC283636EF1}"/>
              </a:ext>
            </a:extLst>
          </p:cNvPr>
          <p:cNvCxnSpPr>
            <a:cxnSpLocks/>
            <a:stCxn id="16" idx="6"/>
          </p:cNvCxnSpPr>
          <p:nvPr/>
        </p:nvCxnSpPr>
        <p:spPr>
          <a:xfrm flipV="1">
            <a:off x="4264720" y="4041914"/>
            <a:ext cx="1758128" cy="594486"/>
          </a:xfrm>
          <a:prstGeom prst="straightConnector1">
            <a:avLst/>
          </a:prstGeom>
          <a:ln w="5715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Image 26">
            <a:extLst>
              <a:ext uri="{FF2B5EF4-FFF2-40B4-BE49-F238E27FC236}">
                <a16:creationId xmlns:a16="http://schemas.microsoft.com/office/drawing/2014/main" id="{A9BE882A-DAFF-4B3F-8512-A3BF53E2F3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9141" y="2445512"/>
            <a:ext cx="2422393" cy="2312578"/>
          </a:xfrm>
          <a:prstGeom prst="rect">
            <a:avLst/>
          </a:prstGeom>
          <a:ln w="28575">
            <a:solidFill>
              <a:srgbClr val="797CDE"/>
            </a:solidFill>
          </a:ln>
        </p:spPr>
      </p:pic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AD81BA2A-5380-4107-9DC7-E9417897072E}"/>
              </a:ext>
            </a:extLst>
          </p:cNvPr>
          <p:cNvCxnSpPr>
            <a:cxnSpLocks/>
            <a:stCxn id="15" idx="7"/>
          </p:cNvCxnSpPr>
          <p:nvPr/>
        </p:nvCxnSpPr>
        <p:spPr>
          <a:xfrm flipV="1">
            <a:off x="8666701" y="4250950"/>
            <a:ext cx="830867" cy="781036"/>
          </a:xfrm>
          <a:prstGeom prst="straightConnector1">
            <a:avLst/>
          </a:prstGeom>
          <a:ln w="5715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4655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D9D660D-4E78-4FB7-B956-02E0F3039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Introduction aux </a:t>
            </a:r>
            <a:r>
              <a:rPr lang="fr-CA" b="1" dirty="0">
                <a:solidFill>
                  <a:srgbClr val="FA4098"/>
                </a:solidFill>
              </a:rPr>
              <a:t>fonctions</a:t>
            </a:r>
            <a:endParaRPr lang="fr-CA" dirty="0"/>
          </a:p>
          <a:p>
            <a:pPr lvl="1"/>
            <a:r>
              <a:rPr lang="fr-CA" dirty="0"/>
              <a:t> Qu’est-ce qu’une </a:t>
            </a:r>
            <a:r>
              <a:rPr lang="fr-CA" b="1" dirty="0">
                <a:solidFill>
                  <a:srgbClr val="73B3D1"/>
                </a:solidFill>
              </a:rPr>
              <a:t>fonction</a:t>
            </a:r>
            <a:r>
              <a:rPr lang="fr-CA" dirty="0"/>
              <a:t>, grossièrement ?</a:t>
            </a:r>
          </a:p>
          <a:p>
            <a:pPr lvl="1"/>
            <a:r>
              <a:rPr lang="fr-CA" dirty="0"/>
              <a:t> Où déclarer une fonction ?</a:t>
            </a:r>
          </a:p>
          <a:p>
            <a:pPr lvl="1"/>
            <a:r>
              <a:rPr lang="fr-CA" dirty="0"/>
              <a:t> Créer une fonction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7365136-E933-4296-BE91-C6C71E34A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 aux fonctions</a:t>
            </a:r>
          </a:p>
        </p:txBody>
      </p:sp>
    </p:spTree>
    <p:extLst>
      <p:ext uri="{BB962C8B-B14F-4D97-AF65-F5344CB8AC3E}">
        <p14:creationId xmlns:p14="http://schemas.microsoft.com/office/powerpoint/2010/main" val="4107956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sz="2400" dirty="0"/>
              <a:t> </a:t>
            </a:r>
            <a:r>
              <a:rPr lang="fr-CA" sz="2400" b="1" dirty="0">
                <a:solidFill>
                  <a:srgbClr val="73B3D1"/>
                </a:solidFill>
              </a:rPr>
              <a:t>Chaînes de caractères</a:t>
            </a:r>
          </a:p>
          <a:p>
            <a:pPr lvl="1"/>
            <a:r>
              <a:rPr lang="fr-CA" sz="1800" dirty="0"/>
              <a:t> Jusqu’ici, nous avons affecté des </a:t>
            </a:r>
            <a:r>
              <a:rPr lang="fr-CA" sz="1800" b="1" dirty="0"/>
              <a:t>nombres entiers</a:t>
            </a:r>
            <a:r>
              <a:rPr lang="fr-CA" sz="1800" dirty="0"/>
              <a:t> et des </a:t>
            </a:r>
            <a:r>
              <a:rPr lang="fr-CA" sz="1800" b="1" dirty="0"/>
              <a:t>nombres à virgule</a:t>
            </a:r>
            <a:r>
              <a:rPr lang="fr-CA" sz="1800" dirty="0"/>
              <a:t> à nos variables :</a:t>
            </a:r>
          </a:p>
          <a:p>
            <a:pPr lvl="1"/>
            <a:endParaRPr lang="fr-CA" sz="1800" dirty="0"/>
          </a:p>
          <a:p>
            <a:pPr marL="457200" lvl="1" indent="0">
              <a:buNone/>
            </a:pPr>
            <a:endParaRPr lang="fr-CA" sz="1800" dirty="0"/>
          </a:p>
          <a:p>
            <a:pPr marL="457200" lvl="1" indent="0">
              <a:buNone/>
            </a:pPr>
            <a:endParaRPr lang="fr-CA" sz="1800" dirty="0"/>
          </a:p>
          <a:p>
            <a:pPr lvl="1"/>
            <a:r>
              <a:rPr lang="fr-CA" sz="1800" dirty="0"/>
              <a:t> On peut également affecter des « </a:t>
            </a:r>
            <a:r>
              <a:rPr lang="fr-CA" sz="1800" b="1" dirty="0">
                <a:solidFill>
                  <a:srgbClr val="FA4098"/>
                </a:solidFill>
              </a:rPr>
              <a:t>chaînes de caractères</a:t>
            </a:r>
            <a:r>
              <a:rPr lang="fr-CA" sz="1800" dirty="0">
                <a:solidFill>
                  <a:srgbClr val="FA4098"/>
                </a:solidFill>
              </a:rPr>
              <a:t> </a:t>
            </a:r>
            <a:r>
              <a:rPr lang="fr-CA" sz="1800" dirty="0"/>
              <a:t>» (mots, phrases...) à des variables :</a:t>
            </a:r>
          </a:p>
          <a:p>
            <a:pPr lvl="2"/>
            <a:endParaRPr lang="fr-CA" sz="1600" b="1" dirty="0"/>
          </a:p>
          <a:p>
            <a:pPr lvl="2"/>
            <a:endParaRPr lang="fr-CA" sz="1600" b="1" dirty="0"/>
          </a:p>
          <a:p>
            <a:pPr marL="914400" lvl="2" indent="0">
              <a:buNone/>
            </a:pPr>
            <a:endParaRPr lang="fr-CA" sz="1600" dirty="0"/>
          </a:p>
          <a:p>
            <a:pPr lvl="1"/>
            <a:endParaRPr lang="fr-CA" sz="1800" dirty="0"/>
          </a:p>
          <a:p>
            <a:pPr lvl="1"/>
            <a:r>
              <a:rPr lang="fr-CA" sz="1800" dirty="0"/>
              <a:t> Les </a:t>
            </a:r>
            <a:r>
              <a:rPr lang="fr-CA" sz="1800" b="1" dirty="0"/>
              <a:t>chaînes de caractères </a:t>
            </a:r>
            <a:r>
              <a:rPr lang="fr-CA" sz="1800"/>
              <a:t>sont encadrées </a:t>
            </a:r>
            <a:r>
              <a:rPr lang="fr-CA" sz="1800" dirty="0"/>
              <a:t>par des </a:t>
            </a:r>
            <a:r>
              <a:rPr lang="fr-CA" sz="1800" b="1" dirty="0">
                <a:solidFill>
                  <a:srgbClr val="FA4098"/>
                </a:solidFill>
              </a:rPr>
              <a:t>guillemets</a:t>
            </a:r>
            <a:r>
              <a:rPr lang="fr-CA" sz="1800" dirty="0"/>
              <a:t> doubles (</a:t>
            </a:r>
            <a:r>
              <a:rPr lang="fr-CA" sz="1800" b="1" dirty="0">
                <a:solidFill>
                  <a:srgbClr val="FA4098"/>
                </a:solidFill>
              </a:rPr>
              <a:t>"</a:t>
            </a:r>
            <a:r>
              <a:rPr lang="fr-CA" sz="1800" dirty="0"/>
              <a:t> ... </a:t>
            </a:r>
            <a:r>
              <a:rPr lang="fr-CA" sz="1800" b="1" dirty="0">
                <a:solidFill>
                  <a:srgbClr val="FA4098"/>
                </a:solidFill>
              </a:rPr>
              <a:t>"</a:t>
            </a:r>
            <a:r>
              <a:rPr lang="fr-CA" sz="1800" dirty="0"/>
              <a:t>) </a:t>
            </a:r>
            <a:r>
              <a:rPr lang="fr-CA" sz="1800"/>
              <a:t>ou simples </a:t>
            </a:r>
            <a:r>
              <a:rPr lang="fr-CA" sz="1800" dirty="0"/>
              <a:t>(</a:t>
            </a:r>
            <a:r>
              <a:rPr lang="fr-CA" sz="1800" b="1" dirty="0">
                <a:solidFill>
                  <a:srgbClr val="FA4098"/>
                </a:solidFill>
              </a:rPr>
              <a:t>'</a:t>
            </a:r>
            <a:r>
              <a:rPr lang="fr-CA" sz="1800" dirty="0"/>
              <a:t> </a:t>
            </a:r>
            <a:r>
              <a:rPr lang="fr-CA" sz="1800"/>
              <a:t>.. </a:t>
            </a:r>
            <a:r>
              <a:rPr lang="fr-CA" sz="1800" b="1">
                <a:solidFill>
                  <a:srgbClr val="FA4098"/>
                </a:solidFill>
              </a:rPr>
              <a:t>'</a:t>
            </a:r>
            <a:r>
              <a:rPr lang="fr-CA" sz="1800"/>
              <a:t>) ou des accents graves (</a:t>
            </a:r>
            <a:r>
              <a:rPr lang="fr-CA" sz="1800">
                <a:solidFill>
                  <a:srgbClr val="FA4098"/>
                </a:solidFill>
              </a:rPr>
              <a:t>`</a:t>
            </a:r>
            <a:r>
              <a:rPr lang="fr-CA" sz="1800"/>
              <a:t> … </a:t>
            </a:r>
            <a:r>
              <a:rPr lang="fr-CA" sz="1800">
                <a:solidFill>
                  <a:srgbClr val="FA4098"/>
                </a:solidFill>
              </a:rPr>
              <a:t>`</a:t>
            </a:r>
            <a:r>
              <a:rPr lang="fr-CA" sz="1800"/>
              <a:t>) Cela </a:t>
            </a:r>
            <a:r>
              <a:rPr lang="fr-CA" sz="1800" dirty="0"/>
              <a:t>permet de les différencier des </a:t>
            </a:r>
            <a:r>
              <a:rPr lang="fr-CA" sz="1800" b="1" dirty="0"/>
              <a:t>noms de variables</a:t>
            </a:r>
            <a:r>
              <a:rPr lang="fr-CA" sz="1800" dirty="0"/>
              <a:t> ou des </a:t>
            </a:r>
            <a:r>
              <a:rPr lang="fr-CA" sz="1800" b="1" dirty="0"/>
              <a:t>nombres</a:t>
            </a:r>
            <a:r>
              <a:rPr lang="fr-CA" sz="1800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Chaînes de caractères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4D9AFC3-1CEB-4C34-BF20-60B91F1EC5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5933" y="2073352"/>
            <a:ext cx="3078364" cy="587828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0F1C06D8-9995-4B85-87AA-B9E4E2CC3C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5933" y="3233928"/>
            <a:ext cx="5876428" cy="848505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FAE274D6-6C41-4AD9-9700-F7FC4C693C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5933" y="5005480"/>
            <a:ext cx="5126888" cy="1104547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9B2B71AC-A2C7-4E50-BF60-B31EEAA6315C}"/>
              </a:ext>
            </a:extLst>
          </p:cNvPr>
          <p:cNvSpPr txBox="1"/>
          <p:nvPr/>
        </p:nvSpPr>
        <p:spPr>
          <a:xfrm>
            <a:off x="6937132" y="5258715"/>
            <a:ext cx="3566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A4098"/>
                </a:solidFill>
              </a:rPr>
              <a:t>Si on oublie les guillemets "...", ça ne marche pas ! </a:t>
            </a:r>
            <a:r>
              <a:rPr lang="en-CA" dirty="0">
                <a:solidFill>
                  <a:srgbClr val="FA4098"/>
                </a:solidFill>
              </a:rPr>
              <a:t>😣</a:t>
            </a:r>
            <a:endParaRPr lang="fr-CA" dirty="0">
              <a:solidFill>
                <a:srgbClr val="FA4098"/>
              </a:solidFill>
            </a:endParaRP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57BAF084-091B-40B3-AD2D-0F7452C83C93}"/>
              </a:ext>
            </a:extLst>
          </p:cNvPr>
          <p:cNvCxnSpPr>
            <a:cxnSpLocks/>
          </p:cNvCxnSpPr>
          <p:nvPr/>
        </p:nvCxnSpPr>
        <p:spPr>
          <a:xfrm flipH="1">
            <a:off x="4517136" y="5145024"/>
            <a:ext cx="603504" cy="0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A0C560FB-4D91-4D68-B72C-01E7C6722C95}"/>
              </a:ext>
            </a:extLst>
          </p:cNvPr>
          <p:cNvSpPr txBox="1"/>
          <p:nvPr/>
        </p:nvSpPr>
        <p:spPr>
          <a:xfrm>
            <a:off x="5059797" y="4991155"/>
            <a:ext cx="798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/>
              <a:t>🚫</a:t>
            </a:r>
            <a:endParaRPr lang="fr-CA" sz="1600" dirty="0"/>
          </a:p>
        </p:txBody>
      </p:sp>
    </p:spTree>
    <p:extLst>
      <p:ext uri="{BB962C8B-B14F-4D97-AF65-F5344CB8AC3E}">
        <p14:creationId xmlns:p14="http://schemas.microsoft.com/office/powerpoint/2010/main" val="38703559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D9D660D-4E78-4FB7-B956-02E0F30390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572"/>
            <a:ext cx="10671048" cy="5427012"/>
          </a:xfrm>
        </p:spPr>
        <p:txBody>
          <a:bodyPr/>
          <a:lstStyle/>
          <a:p>
            <a:r>
              <a:rPr lang="fr-CA" dirty="0"/>
              <a:t> Qu’est-ce qu’une </a:t>
            </a:r>
            <a:r>
              <a:rPr lang="fr-CA" b="1" dirty="0">
                <a:solidFill>
                  <a:srgbClr val="73B3D1"/>
                </a:solidFill>
              </a:rPr>
              <a:t>fonction</a:t>
            </a:r>
            <a:r>
              <a:rPr lang="fr-CA" dirty="0"/>
              <a:t>, grossièrement ? 🤔</a:t>
            </a:r>
          </a:p>
          <a:p>
            <a:pPr lvl="1"/>
            <a:r>
              <a:rPr lang="fr-CA" dirty="0"/>
              <a:t> Exemple</a:t>
            </a:r>
          </a:p>
          <a:p>
            <a:pPr lvl="2"/>
            <a:r>
              <a:rPr lang="fr-CA" dirty="0"/>
              <a:t>Lorsqu’on écrit « </a:t>
            </a:r>
            <a:r>
              <a:rPr lang="fr-CA" dirty="0">
                <a:solidFill>
                  <a:srgbClr val="FA4098"/>
                </a:solidFill>
              </a:rPr>
              <a:t>changerTexte() </a:t>
            </a:r>
            <a:r>
              <a:rPr lang="fr-CA" dirty="0"/>
              <a:t>» dans la console, le texte du titre change ! </a:t>
            </a:r>
            <a:r>
              <a:rPr lang="en-CA" dirty="0"/>
              <a:t>😱</a:t>
            </a:r>
          </a:p>
          <a:p>
            <a:pPr lvl="2"/>
            <a:endParaRPr lang="en-CA" dirty="0"/>
          </a:p>
          <a:p>
            <a:pPr lvl="2"/>
            <a:endParaRPr lang="en-CA" dirty="0"/>
          </a:p>
          <a:p>
            <a:pPr lvl="2"/>
            <a:endParaRPr lang="en-CA" dirty="0"/>
          </a:p>
          <a:p>
            <a:pPr lvl="2"/>
            <a:endParaRPr lang="en-CA" dirty="0"/>
          </a:p>
          <a:p>
            <a:pPr lvl="2"/>
            <a:endParaRPr lang="en-CA" dirty="0"/>
          </a:p>
          <a:p>
            <a:pPr lvl="2"/>
            <a:endParaRPr lang="en-CA" dirty="0"/>
          </a:p>
          <a:p>
            <a:pPr lvl="2"/>
            <a:endParaRPr lang="en-CA" dirty="0"/>
          </a:p>
          <a:p>
            <a:pPr lvl="2"/>
            <a:endParaRPr lang="en-CA" dirty="0"/>
          </a:p>
          <a:p>
            <a:pPr lvl="2"/>
            <a:endParaRPr lang="en-CA" dirty="0"/>
          </a:p>
          <a:p>
            <a:pPr lvl="2"/>
            <a:endParaRPr lang="en-CA" dirty="0"/>
          </a:p>
          <a:p>
            <a:pPr lvl="2"/>
            <a:endParaRPr lang="fr-CA" dirty="0"/>
          </a:p>
          <a:p>
            <a:pPr lvl="2"/>
            <a:r>
              <a:rPr lang="fr-CA" dirty="0"/>
              <a:t> Comment c’est possible ? Nous n’avons même pas utilisé </a:t>
            </a:r>
            <a:r>
              <a:rPr lang="fr-CA" dirty="0">
                <a:solidFill>
                  <a:srgbClr val="FA4098"/>
                </a:solidFill>
              </a:rPr>
              <a:t>.querySelector</a:t>
            </a:r>
            <a:r>
              <a:rPr lang="fr-CA" dirty="0"/>
              <a:t> ou </a:t>
            </a:r>
            <a:r>
              <a:rPr lang="fr-CA" dirty="0">
                <a:solidFill>
                  <a:srgbClr val="FA4098"/>
                </a:solidFill>
              </a:rPr>
              <a:t>.textContent</a:t>
            </a:r>
            <a:r>
              <a:rPr lang="fr-CA" dirty="0"/>
              <a:t> !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7365136-E933-4296-BE91-C6C71E34A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 aux fonctions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B74E3008-FF9F-4A08-9186-CCD41FEAB4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6473" y="3932715"/>
            <a:ext cx="3024068" cy="1646694"/>
          </a:xfrm>
          <a:prstGeom prst="rect">
            <a:avLst/>
          </a:prstGeom>
          <a:ln w="28575">
            <a:solidFill>
              <a:srgbClr val="797CDE"/>
            </a:solidFill>
          </a:ln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1954C3DF-54B2-4241-A8D8-7AF8E85264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6463" y="2440821"/>
            <a:ext cx="2503809" cy="1213384"/>
          </a:xfrm>
          <a:prstGeom prst="rect">
            <a:avLst/>
          </a:prstGeom>
          <a:ln w="28575">
            <a:solidFill>
              <a:srgbClr val="797CDE"/>
            </a:solidFill>
          </a:ln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9291056B-C38F-4292-9F18-2AE9EB9576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9835" y="3927498"/>
            <a:ext cx="3024068" cy="1657128"/>
          </a:xfrm>
          <a:prstGeom prst="rect">
            <a:avLst/>
          </a:prstGeom>
          <a:ln w="28575">
            <a:solidFill>
              <a:srgbClr val="797CDE"/>
            </a:solidFill>
          </a:ln>
        </p:spPr>
      </p:pic>
      <p:sp>
        <p:nvSpPr>
          <p:cNvPr id="20" name="Flèche : droite 19">
            <a:extLst>
              <a:ext uri="{FF2B5EF4-FFF2-40B4-BE49-F238E27FC236}">
                <a16:creationId xmlns:a16="http://schemas.microsoft.com/office/drawing/2014/main" id="{E46382E4-57D9-4962-B0C9-65D9EC3A48F3}"/>
              </a:ext>
            </a:extLst>
          </p:cNvPr>
          <p:cNvSpPr/>
          <p:nvPr/>
        </p:nvSpPr>
        <p:spPr>
          <a:xfrm>
            <a:off x="5748528" y="4425696"/>
            <a:ext cx="993648" cy="755904"/>
          </a:xfrm>
          <a:prstGeom prst="rightArrow">
            <a:avLst/>
          </a:prstGeom>
          <a:solidFill>
            <a:srgbClr val="797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320BB0BA-B546-426F-BD5F-794E9947D122}"/>
              </a:ext>
            </a:extLst>
          </p:cNvPr>
          <p:cNvCxnSpPr/>
          <p:nvPr/>
        </p:nvCxnSpPr>
        <p:spPr>
          <a:xfrm flipH="1">
            <a:off x="6455664" y="3060192"/>
            <a:ext cx="424171" cy="225552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2165BF1A-A336-4DA3-A577-30AEAB41BE76}"/>
              </a:ext>
            </a:extLst>
          </p:cNvPr>
          <p:cNvCxnSpPr/>
          <p:nvPr/>
        </p:nvCxnSpPr>
        <p:spPr>
          <a:xfrm flipH="1">
            <a:off x="7778496" y="3870960"/>
            <a:ext cx="424171" cy="225552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14583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D9D660D-4E78-4FB7-B956-02E0F3039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Qu’est-ce qu’une </a:t>
            </a:r>
            <a:r>
              <a:rPr lang="fr-CA" b="1" dirty="0">
                <a:solidFill>
                  <a:srgbClr val="73B3D1"/>
                </a:solidFill>
              </a:rPr>
              <a:t>fonction</a:t>
            </a:r>
            <a:r>
              <a:rPr lang="fr-CA" dirty="0"/>
              <a:t>, grossièrement ? 🤔</a:t>
            </a:r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Déclarer</a:t>
            </a:r>
            <a:r>
              <a:rPr lang="fr-CA" dirty="0"/>
              <a:t> une fonction</a:t>
            </a:r>
          </a:p>
          <a:p>
            <a:pPr lvl="2"/>
            <a:r>
              <a:rPr lang="fr-CA" dirty="0"/>
              <a:t> Ici, on a une </a:t>
            </a:r>
            <a:r>
              <a:rPr lang="fr-CA" b="1" dirty="0"/>
              <a:t>fonction</a:t>
            </a:r>
            <a:r>
              <a:rPr lang="fr-CA" dirty="0"/>
              <a:t> nommée «</a:t>
            </a:r>
            <a:r>
              <a:rPr lang="fr-CA" b="1" dirty="0">
                <a:solidFill>
                  <a:srgbClr val="73B3D1"/>
                </a:solidFill>
              </a:rPr>
              <a:t> changerTexte </a:t>
            </a:r>
            <a:r>
              <a:rPr lang="fr-CA" dirty="0"/>
              <a:t>» qui contient un morceau de code qui modifie le </a:t>
            </a:r>
            <a:r>
              <a:rPr lang="fr-CA" b="1" dirty="0"/>
              <a:t>contenu textuel </a:t>
            </a:r>
            <a:r>
              <a:rPr lang="fr-CA" dirty="0"/>
              <a:t>de l’élément </a:t>
            </a:r>
            <a:r>
              <a:rPr lang="fr-CA"/>
              <a:t>avec la classe </a:t>
            </a:r>
            <a:r>
              <a:rPr lang="fr-CA" dirty="0">
                <a:solidFill>
                  <a:srgbClr val="FA4098"/>
                </a:solidFill>
              </a:rPr>
              <a:t>titre</a:t>
            </a:r>
            <a:r>
              <a:rPr lang="fr-CA" dirty="0"/>
              <a:t>.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i="1" dirty="0"/>
          </a:p>
          <a:p>
            <a:pPr lvl="2"/>
            <a:endParaRPr lang="fr-CA" i="1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Le fait de « </a:t>
            </a:r>
            <a:r>
              <a:rPr lang="fr-CA" dirty="0">
                <a:solidFill>
                  <a:srgbClr val="FA4098"/>
                </a:solidFill>
              </a:rPr>
              <a:t>déclarer</a:t>
            </a:r>
            <a:r>
              <a:rPr lang="fr-CA" dirty="0"/>
              <a:t> » cette fonction va nous permettre </a:t>
            </a:r>
            <a:r>
              <a:rPr lang="fr-CA"/>
              <a:t>de « </a:t>
            </a:r>
            <a:r>
              <a:rPr lang="fr-CA" b="1" u="sng">
                <a:solidFill>
                  <a:srgbClr val="FA4098"/>
                </a:solidFill>
              </a:rPr>
              <a:t>l’appeler</a:t>
            </a:r>
            <a:r>
              <a:rPr lang="fr-CA"/>
              <a:t> » </a:t>
            </a:r>
            <a:r>
              <a:rPr lang="fr-CA" dirty="0"/>
              <a:t>dans la console comme on l’a vu dans la diapositive précédente.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7CF2938-540E-5EF1-E228-1E56845E1A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7422" y="3619482"/>
            <a:ext cx="8192643" cy="1171739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A7365136-E933-4296-BE91-C6C71E34A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 aux fonctions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EEFAE01-7F47-4AD7-8A80-0E4DB1D15532}"/>
              </a:ext>
            </a:extLst>
          </p:cNvPr>
          <p:cNvSpPr txBox="1"/>
          <p:nvPr/>
        </p:nvSpPr>
        <p:spPr>
          <a:xfrm>
            <a:off x="1776005" y="2735828"/>
            <a:ext cx="2371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9073D1"/>
                </a:solidFill>
              </a:rPr>
              <a:t>Ce mot-clé sert à </a:t>
            </a:r>
            <a:r>
              <a:rPr lang="fr-CA" sz="1400" b="1" dirty="0">
                <a:solidFill>
                  <a:srgbClr val="73B3D1"/>
                </a:solidFill>
              </a:rPr>
              <a:t>déclarer</a:t>
            </a:r>
            <a:r>
              <a:rPr lang="fr-CA" sz="1400" dirty="0">
                <a:solidFill>
                  <a:srgbClr val="9073D1"/>
                </a:solidFill>
              </a:rPr>
              <a:t> une fonction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7B8DAFCF-077E-437B-8A45-57242A1FB836}"/>
              </a:ext>
            </a:extLst>
          </p:cNvPr>
          <p:cNvSpPr txBox="1"/>
          <p:nvPr/>
        </p:nvSpPr>
        <p:spPr>
          <a:xfrm>
            <a:off x="4266220" y="2738504"/>
            <a:ext cx="3149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9073D1"/>
                </a:solidFill>
              </a:rPr>
              <a:t>Ceci est le </a:t>
            </a:r>
            <a:r>
              <a:rPr lang="fr-CA" sz="1400" b="1" dirty="0">
                <a:solidFill>
                  <a:srgbClr val="73B3D1"/>
                </a:solidFill>
              </a:rPr>
              <a:t>nom</a:t>
            </a:r>
            <a:r>
              <a:rPr lang="fr-CA" sz="1400" dirty="0">
                <a:solidFill>
                  <a:srgbClr val="9073D1"/>
                </a:solidFill>
              </a:rPr>
              <a:t> de la fonction. C’est ce qui l’identifie.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76FFA2E6-6E34-4ED8-A600-C612BDF306AC}"/>
              </a:ext>
            </a:extLst>
          </p:cNvPr>
          <p:cNvSpPr txBox="1"/>
          <p:nvPr/>
        </p:nvSpPr>
        <p:spPr>
          <a:xfrm>
            <a:off x="7468348" y="2731133"/>
            <a:ext cx="3685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9073D1"/>
                </a:solidFill>
              </a:rPr>
              <a:t>Le morceau de code réutilisable est situé entre des </a:t>
            </a:r>
            <a:r>
              <a:rPr lang="fr-CA" sz="1400" b="1" dirty="0">
                <a:solidFill>
                  <a:srgbClr val="73B3D1"/>
                </a:solidFill>
              </a:rPr>
              <a:t>accolades</a:t>
            </a:r>
            <a:r>
              <a:rPr lang="fr-CA" sz="1400" dirty="0">
                <a:solidFill>
                  <a:srgbClr val="9073D1"/>
                </a:solidFill>
              </a:rPr>
              <a:t> { ... }</a:t>
            </a: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9EE329C7-1875-4D40-879F-4AFEC0DBB2C1}"/>
              </a:ext>
            </a:extLst>
          </p:cNvPr>
          <p:cNvCxnSpPr>
            <a:cxnSpLocks/>
          </p:cNvCxnSpPr>
          <p:nvPr/>
        </p:nvCxnSpPr>
        <p:spPr>
          <a:xfrm>
            <a:off x="2676144" y="3154715"/>
            <a:ext cx="143257" cy="567525"/>
          </a:xfrm>
          <a:prstGeom prst="straightConnector1">
            <a:avLst/>
          </a:prstGeom>
          <a:ln w="57150">
            <a:solidFill>
              <a:srgbClr val="907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1A5CA0A0-EB98-45D2-9605-79C50F698BA3}"/>
              </a:ext>
            </a:extLst>
          </p:cNvPr>
          <p:cNvCxnSpPr>
            <a:cxnSpLocks/>
          </p:cNvCxnSpPr>
          <p:nvPr/>
        </p:nvCxnSpPr>
        <p:spPr>
          <a:xfrm flipH="1">
            <a:off x="4266221" y="3254353"/>
            <a:ext cx="476467" cy="467887"/>
          </a:xfrm>
          <a:prstGeom prst="straightConnector1">
            <a:avLst/>
          </a:prstGeom>
          <a:ln w="57150">
            <a:solidFill>
              <a:srgbClr val="907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B3179EE9-56EE-4642-BBFD-114FBA860FEC}"/>
              </a:ext>
            </a:extLst>
          </p:cNvPr>
          <p:cNvCxnSpPr>
            <a:cxnSpLocks/>
          </p:cNvCxnSpPr>
          <p:nvPr/>
        </p:nvCxnSpPr>
        <p:spPr>
          <a:xfrm flipH="1">
            <a:off x="5483736" y="3291235"/>
            <a:ext cx="2667755" cy="610205"/>
          </a:xfrm>
          <a:prstGeom prst="straightConnector1">
            <a:avLst/>
          </a:prstGeom>
          <a:ln w="57150">
            <a:solidFill>
              <a:srgbClr val="907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D129D1BA-B94B-40D9-A829-B0BAD83F09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1711" y="5435411"/>
            <a:ext cx="2503809" cy="1213384"/>
          </a:xfrm>
          <a:prstGeom prst="rect">
            <a:avLst/>
          </a:prstGeom>
          <a:ln w="28575">
            <a:solidFill>
              <a:srgbClr val="797CDE"/>
            </a:solidFill>
          </a:ln>
        </p:spPr>
      </p:pic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15819092-2AE1-4097-9A3E-E5ECE141A801}"/>
              </a:ext>
            </a:extLst>
          </p:cNvPr>
          <p:cNvCxnSpPr/>
          <p:nvPr/>
        </p:nvCxnSpPr>
        <p:spPr>
          <a:xfrm flipH="1">
            <a:off x="8820912" y="6054782"/>
            <a:ext cx="424171" cy="225552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48276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D9D660D-4E78-4FB7-B956-02E0F3039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Où </a:t>
            </a:r>
            <a:r>
              <a:rPr lang="fr-CA" b="1" dirty="0"/>
              <a:t>déclarer la fonction </a:t>
            </a:r>
            <a:r>
              <a:rPr lang="fr-CA" dirty="0"/>
              <a:t>?</a:t>
            </a:r>
          </a:p>
          <a:p>
            <a:pPr lvl="1"/>
            <a:r>
              <a:rPr lang="fr-CA" dirty="0"/>
              <a:t> Où faut-il écrire le morceau de code qui sert à déclarer la fonction ?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2"/>
            <a:r>
              <a:rPr lang="fr-CA" dirty="0"/>
              <a:t> Si on déclare la fonction dans la </a:t>
            </a:r>
            <a:r>
              <a:rPr lang="fr-CA" b="1" dirty="0"/>
              <a:t>console</a:t>
            </a:r>
            <a:r>
              <a:rPr lang="fr-CA" dirty="0"/>
              <a:t> du navigateur... la fonction n’existera plus quand nous réactualiserons la page. </a:t>
            </a:r>
            <a:r>
              <a:rPr lang="fr-CA" sz="2000" dirty="0"/>
              <a:t>😢 Pas très pratique.</a:t>
            </a:r>
          </a:p>
          <a:p>
            <a:pPr lvl="2"/>
            <a:endParaRPr lang="fr-CA" dirty="0"/>
          </a:p>
        </p:txBody>
      </p:sp>
      <p:sp>
        <p:nvSpPr>
          <p:cNvPr id="9" name="Titre 2">
            <a:extLst>
              <a:ext uri="{FF2B5EF4-FFF2-40B4-BE49-F238E27FC236}">
                <a16:creationId xmlns:a16="http://schemas.microsoft.com/office/drawing/2014/main" id="{2D0E330E-A85A-4A99-BF7A-3A4CCDD80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 aux fonctions</a:t>
            </a:r>
          </a:p>
        </p:txBody>
      </p:sp>
      <p:sp>
        <p:nvSpPr>
          <p:cNvPr id="10" name="Interdiction 9">
            <a:extLst>
              <a:ext uri="{FF2B5EF4-FFF2-40B4-BE49-F238E27FC236}">
                <a16:creationId xmlns:a16="http://schemas.microsoft.com/office/drawing/2014/main" id="{29B0F7BD-2C56-402E-B998-F24A338564E5}"/>
              </a:ext>
            </a:extLst>
          </p:cNvPr>
          <p:cNvSpPr/>
          <p:nvPr/>
        </p:nvSpPr>
        <p:spPr>
          <a:xfrm>
            <a:off x="2430938" y="4745357"/>
            <a:ext cx="635464" cy="635464"/>
          </a:xfrm>
          <a:prstGeom prst="noSmoking">
            <a:avLst/>
          </a:prstGeom>
          <a:solidFill>
            <a:srgbClr val="FA4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E5B43B5-D359-5536-1234-057723041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486" y="2088284"/>
            <a:ext cx="6883028" cy="984434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118542C-D396-3599-4CD6-7F3FE96F9B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4380" y="4010430"/>
            <a:ext cx="5839640" cy="2105319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777600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D9D660D-4E78-4FB7-B956-02E0F3039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Où </a:t>
            </a:r>
            <a:r>
              <a:rPr lang="fr-CA" b="1" dirty="0"/>
              <a:t>déclarer la fonction </a:t>
            </a:r>
            <a:r>
              <a:rPr lang="fr-CA" dirty="0"/>
              <a:t>?</a:t>
            </a:r>
          </a:p>
          <a:p>
            <a:pPr lvl="1"/>
            <a:r>
              <a:rPr lang="fr-CA" dirty="0"/>
              <a:t> La fonction doit être déclarée dans un fichier avec l’extension </a:t>
            </a:r>
            <a:r>
              <a:rPr lang="fr-CA" b="1" dirty="0">
                <a:solidFill>
                  <a:srgbClr val="73B3D1"/>
                </a:solidFill>
              </a:rPr>
              <a:t>.js</a:t>
            </a:r>
            <a:r>
              <a:rPr lang="fr-CA" dirty="0"/>
              <a:t>, dans le dossier </a:t>
            </a:r>
            <a:r>
              <a:rPr lang="fr-CA" b="1" dirty="0">
                <a:solidFill>
                  <a:srgbClr val="73B3D1"/>
                </a:solidFill>
              </a:rPr>
              <a:t>js</a:t>
            </a:r>
            <a:r>
              <a:rPr lang="fr-CA" dirty="0"/>
              <a:t> de notre </a:t>
            </a:r>
            <a:r>
              <a:rPr lang="fr-CA" b="1" dirty="0"/>
              <a:t>projet Web</a:t>
            </a:r>
            <a:r>
              <a:rPr lang="fr-CA" dirty="0"/>
              <a:t>.</a:t>
            </a:r>
          </a:p>
          <a:p>
            <a:pPr lvl="1"/>
            <a:endParaRPr lang="fr-CA" dirty="0"/>
          </a:p>
        </p:txBody>
      </p:sp>
      <p:sp>
        <p:nvSpPr>
          <p:cNvPr id="40" name="Titre 2">
            <a:extLst>
              <a:ext uri="{FF2B5EF4-FFF2-40B4-BE49-F238E27FC236}">
                <a16:creationId xmlns:a16="http://schemas.microsoft.com/office/drawing/2014/main" id="{1F2E5F8C-C6F9-4F10-9817-B25E7A7E2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 aux fonctions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17D9718B-4609-47C6-84E1-77D82C7A05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774" y="2956560"/>
            <a:ext cx="662178" cy="662178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178BD5CE-7758-47E0-9D02-343BA1038834}"/>
              </a:ext>
            </a:extLst>
          </p:cNvPr>
          <p:cNvSpPr txBox="1"/>
          <p:nvPr/>
        </p:nvSpPr>
        <p:spPr>
          <a:xfrm>
            <a:off x="2502359" y="2802671"/>
            <a:ext cx="1207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solidFill>
                  <a:srgbClr val="9073D1"/>
                </a:solidFill>
              </a:rPr>
              <a:t>Nom_projet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68B6B21-526E-4626-9863-D7CCF7895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76" y="4234167"/>
            <a:ext cx="662178" cy="662178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84B45299-209C-46F0-925B-C65039E835C8}"/>
              </a:ext>
            </a:extLst>
          </p:cNvPr>
          <p:cNvSpPr txBox="1"/>
          <p:nvPr/>
        </p:nvSpPr>
        <p:spPr>
          <a:xfrm>
            <a:off x="78261" y="4080278"/>
            <a:ext cx="1207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solidFill>
                  <a:srgbClr val="9073D1"/>
                </a:solidFill>
              </a:rPr>
              <a:t>css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C75D8252-9881-44E7-B7F4-523B7CDE3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269" y="4234167"/>
            <a:ext cx="662178" cy="662178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A845DAC1-A8DB-4035-908F-A65B55E3B01A}"/>
              </a:ext>
            </a:extLst>
          </p:cNvPr>
          <p:cNvSpPr txBox="1"/>
          <p:nvPr/>
        </p:nvSpPr>
        <p:spPr>
          <a:xfrm>
            <a:off x="1012854" y="4080278"/>
            <a:ext cx="1207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solidFill>
                  <a:srgbClr val="9073D1"/>
                </a:solidFill>
              </a:rPr>
              <a:t>js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321D1AE-1435-4689-9E83-6891E192B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862" y="4251657"/>
            <a:ext cx="662178" cy="662178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052FB71C-A1D0-4719-8852-37725EC22D14}"/>
              </a:ext>
            </a:extLst>
          </p:cNvPr>
          <p:cNvSpPr txBox="1"/>
          <p:nvPr/>
        </p:nvSpPr>
        <p:spPr>
          <a:xfrm>
            <a:off x="1947447" y="4097768"/>
            <a:ext cx="1207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solidFill>
                  <a:srgbClr val="9073D1"/>
                </a:solidFill>
              </a:rPr>
              <a:t>images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1C16DA1D-EF4A-4D0E-B5B6-91D881D5D5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849" y="4340424"/>
            <a:ext cx="525307" cy="525307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3AEBE190-10F0-4CF3-AB01-ABBE0949F9EF}"/>
              </a:ext>
            </a:extLst>
          </p:cNvPr>
          <p:cNvSpPr txBox="1"/>
          <p:nvPr/>
        </p:nvSpPr>
        <p:spPr>
          <a:xfrm>
            <a:off x="3481736" y="4091671"/>
            <a:ext cx="1207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 dirty="0">
                <a:solidFill>
                  <a:srgbClr val="9073D1"/>
                </a:solidFill>
              </a:rPr>
              <a:t>index.html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0F285423-05A5-40F0-8B7B-ACABEDF534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203" y="4340423"/>
            <a:ext cx="525307" cy="525307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3C2FA4A3-6A32-4F4E-A1E3-3157A341F676}"/>
              </a:ext>
            </a:extLst>
          </p:cNvPr>
          <p:cNvSpPr txBox="1"/>
          <p:nvPr/>
        </p:nvSpPr>
        <p:spPr>
          <a:xfrm>
            <a:off x="4455579" y="4091670"/>
            <a:ext cx="1207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 dirty="0">
                <a:solidFill>
                  <a:srgbClr val="9073D1"/>
                </a:solidFill>
              </a:rPr>
              <a:t>apropos.html</a:t>
            </a:r>
          </a:p>
        </p:txBody>
      </p:sp>
      <p:cxnSp>
        <p:nvCxnSpPr>
          <p:cNvPr id="26" name="Connecteur : en angle 25">
            <a:extLst>
              <a:ext uri="{FF2B5EF4-FFF2-40B4-BE49-F238E27FC236}">
                <a16:creationId xmlns:a16="http://schemas.microsoft.com/office/drawing/2014/main" id="{C38DC1EC-7D13-47C0-B9D8-B7A774459F05}"/>
              </a:ext>
            </a:extLst>
          </p:cNvPr>
          <p:cNvCxnSpPr>
            <a:stCxn id="12" idx="2"/>
            <a:endCxn id="19" idx="0"/>
          </p:cNvCxnSpPr>
          <p:nvPr/>
        </p:nvCxnSpPr>
        <p:spPr>
          <a:xfrm rot="5400000">
            <a:off x="2588892" y="3580797"/>
            <a:ext cx="479030" cy="554912"/>
          </a:xfrm>
          <a:prstGeom prst="bentConnector3">
            <a:avLst/>
          </a:prstGeom>
          <a:ln w="38100">
            <a:solidFill>
              <a:srgbClr val="907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 : en angle 26">
            <a:extLst>
              <a:ext uri="{FF2B5EF4-FFF2-40B4-BE49-F238E27FC236}">
                <a16:creationId xmlns:a16="http://schemas.microsoft.com/office/drawing/2014/main" id="{85E57858-6819-45E0-9CC2-6BE66C23C196}"/>
              </a:ext>
            </a:extLst>
          </p:cNvPr>
          <p:cNvCxnSpPr>
            <a:cxnSpLocks/>
            <a:stCxn id="12" idx="2"/>
            <a:endCxn id="17" idx="0"/>
          </p:cNvCxnSpPr>
          <p:nvPr/>
        </p:nvCxnSpPr>
        <p:spPr>
          <a:xfrm rot="5400000">
            <a:off x="2130341" y="3104756"/>
            <a:ext cx="461540" cy="1489505"/>
          </a:xfrm>
          <a:prstGeom prst="bentConnector3">
            <a:avLst>
              <a:gd name="adj1" fmla="val 50000"/>
            </a:avLst>
          </a:prstGeom>
          <a:ln w="38100">
            <a:solidFill>
              <a:srgbClr val="907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 : en angle 27">
            <a:extLst>
              <a:ext uri="{FF2B5EF4-FFF2-40B4-BE49-F238E27FC236}">
                <a16:creationId xmlns:a16="http://schemas.microsoft.com/office/drawing/2014/main" id="{BBE929E6-7B9E-4A7A-BD64-394245A3D960}"/>
              </a:ext>
            </a:extLst>
          </p:cNvPr>
          <p:cNvCxnSpPr>
            <a:cxnSpLocks/>
            <a:stCxn id="12" idx="2"/>
            <a:endCxn id="15" idx="0"/>
          </p:cNvCxnSpPr>
          <p:nvPr/>
        </p:nvCxnSpPr>
        <p:spPr>
          <a:xfrm rot="5400000">
            <a:off x="1663044" y="2637459"/>
            <a:ext cx="461540" cy="2424098"/>
          </a:xfrm>
          <a:prstGeom prst="bentConnector3">
            <a:avLst>
              <a:gd name="adj1" fmla="val 50000"/>
            </a:avLst>
          </a:prstGeom>
          <a:ln w="38100">
            <a:solidFill>
              <a:srgbClr val="907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 : en angle 28">
            <a:extLst>
              <a:ext uri="{FF2B5EF4-FFF2-40B4-BE49-F238E27FC236}">
                <a16:creationId xmlns:a16="http://schemas.microsoft.com/office/drawing/2014/main" id="{5AD840B3-0896-4F8B-80AB-08AA5BDC3896}"/>
              </a:ext>
            </a:extLst>
          </p:cNvPr>
          <p:cNvCxnSpPr>
            <a:cxnSpLocks/>
            <a:stCxn id="12" idx="2"/>
            <a:endCxn id="21" idx="0"/>
          </p:cNvCxnSpPr>
          <p:nvPr/>
        </p:nvCxnSpPr>
        <p:spPr>
          <a:xfrm rot="16200000" flipH="1">
            <a:off x="3359085" y="3365515"/>
            <a:ext cx="472933" cy="979377"/>
          </a:xfrm>
          <a:prstGeom prst="bentConnector3">
            <a:avLst>
              <a:gd name="adj1" fmla="val 50000"/>
            </a:avLst>
          </a:prstGeom>
          <a:ln w="38100">
            <a:solidFill>
              <a:srgbClr val="907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 : en angle 29">
            <a:extLst>
              <a:ext uri="{FF2B5EF4-FFF2-40B4-BE49-F238E27FC236}">
                <a16:creationId xmlns:a16="http://schemas.microsoft.com/office/drawing/2014/main" id="{FC42DE8A-3AE0-4CB4-A5CD-DD51F3839C4E}"/>
              </a:ext>
            </a:extLst>
          </p:cNvPr>
          <p:cNvCxnSpPr>
            <a:cxnSpLocks/>
            <a:stCxn id="12" idx="2"/>
            <a:endCxn id="23" idx="0"/>
          </p:cNvCxnSpPr>
          <p:nvPr/>
        </p:nvCxnSpPr>
        <p:spPr>
          <a:xfrm rot="16200000" flipH="1">
            <a:off x="3846007" y="2878594"/>
            <a:ext cx="472932" cy="1953220"/>
          </a:xfrm>
          <a:prstGeom prst="bentConnector3">
            <a:avLst>
              <a:gd name="adj1" fmla="val 50000"/>
            </a:avLst>
          </a:prstGeom>
          <a:ln w="38100">
            <a:solidFill>
              <a:srgbClr val="907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Image 35">
            <a:extLst>
              <a:ext uri="{FF2B5EF4-FFF2-40B4-BE49-F238E27FC236}">
                <a16:creationId xmlns:a16="http://schemas.microsoft.com/office/drawing/2014/main" id="{E3069D24-74AE-453A-839D-B896414B91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282" y="5744590"/>
            <a:ext cx="525307" cy="525307"/>
          </a:xfrm>
          <a:prstGeom prst="rect">
            <a:avLst/>
          </a:prstGeom>
        </p:spPr>
      </p:pic>
      <p:sp>
        <p:nvSpPr>
          <p:cNvPr id="37" name="ZoneTexte 36">
            <a:extLst>
              <a:ext uri="{FF2B5EF4-FFF2-40B4-BE49-F238E27FC236}">
                <a16:creationId xmlns:a16="http://schemas.microsoft.com/office/drawing/2014/main" id="{8C921A66-43B2-47B0-8951-1F51387EF27E}"/>
              </a:ext>
            </a:extLst>
          </p:cNvPr>
          <p:cNvSpPr txBox="1"/>
          <p:nvPr/>
        </p:nvSpPr>
        <p:spPr>
          <a:xfrm>
            <a:off x="693432" y="5499847"/>
            <a:ext cx="1207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 dirty="0">
                <a:solidFill>
                  <a:srgbClr val="9073D1"/>
                </a:solidFill>
              </a:rPr>
              <a:t>script.js</a:t>
            </a:r>
          </a:p>
        </p:txBody>
      </p:sp>
      <p:pic>
        <p:nvPicPr>
          <p:cNvPr id="38" name="Image 37">
            <a:extLst>
              <a:ext uri="{FF2B5EF4-FFF2-40B4-BE49-F238E27FC236}">
                <a16:creationId xmlns:a16="http://schemas.microsoft.com/office/drawing/2014/main" id="{07C1C23A-5A8D-4F21-A6A4-E66C2B9095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287" y="5748600"/>
            <a:ext cx="525307" cy="525307"/>
          </a:xfrm>
          <a:prstGeom prst="rect">
            <a:avLst/>
          </a:prstGeom>
        </p:spPr>
      </p:pic>
      <p:sp>
        <p:nvSpPr>
          <p:cNvPr id="39" name="ZoneTexte 38">
            <a:extLst>
              <a:ext uri="{FF2B5EF4-FFF2-40B4-BE49-F238E27FC236}">
                <a16:creationId xmlns:a16="http://schemas.microsoft.com/office/drawing/2014/main" id="{3FBC99F5-1A67-4FB4-BA36-222010F9AA88}"/>
              </a:ext>
            </a:extLst>
          </p:cNvPr>
          <p:cNvSpPr txBox="1"/>
          <p:nvPr/>
        </p:nvSpPr>
        <p:spPr>
          <a:xfrm>
            <a:off x="1644846" y="5499847"/>
            <a:ext cx="1207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 dirty="0">
                <a:solidFill>
                  <a:srgbClr val="9073D1"/>
                </a:solidFill>
              </a:rPr>
              <a:t>widget.js</a:t>
            </a:r>
          </a:p>
        </p:txBody>
      </p:sp>
      <p:cxnSp>
        <p:nvCxnSpPr>
          <p:cNvPr id="46" name="Connecteur : en angle 45">
            <a:extLst>
              <a:ext uri="{FF2B5EF4-FFF2-40B4-BE49-F238E27FC236}">
                <a16:creationId xmlns:a16="http://schemas.microsoft.com/office/drawing/2014/main" id="{0311F53B-7D9B-4483-9215-28F7790BA290}"/>
              </a:ext>
            </a:extLst>
          </p:cNvPr>
          <p:cNvCxnSpPr>
            <a:cxnSpLocks/>
            <a:stCxn id="16" idx="2"/>
            <a:endCxn id="37" idx="0"/>
          </p:cNvCxnSpPr>
          <p:nvPr/>
        </p:nvCxnSpPr>
        <p:spPr>
          <a:xfrm rot="5400000">
            <a:off x="1154896" y="5038385"/>
            <a:ext cx="603502" cy="319422"/>
          </a:xfrm>
          <a:prstGeom prst="bentConnector3">
            <a:avLst>
              <a:gd name="adj1" fmla="val 50000"/>
            </a:avLst>
          </a:prstGeom>
          <a:ln w="38100">
            <a:solidFill>
              <a:srgbClr val="907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0DFA7D3C-5A77-414C-9055-2ABCC4E28D5E}"/>
              </a:ext>
            </a:extLst>
          </p:cNvPr>
          <p:cNvCxnSpPr>
            <a:cxnSpLocks/>
            <a:stCxn id="16" idx="2"/>
            <a:endCxn id="39" idx="0"/>
          </p:cNvCxnSpPr>
          <p:nvPr/>
        </p:nvCxnSpPr>
        <p:spPr>
          <a:xfrm rot="16200000" flipH="1">
            <a:off x="1630603" y="4882100"/>
            <a:ext cx="603502" cy="631992"/>
          </a:xfrm>
          <a:prstGeom prst="bentConnector3">
            <a:avLst>
              <a:gd name="adj1" fmla="val 50000"/>
            </a:avLst>
          </a:prstGeom>
          <a:ln w="38100">
            <a:solidFill>
              <a:srgbClr val="907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ZoneTexte 63">
            <a:extLst>
              <a:ext uri="{FF2B5EF4-FFF2-40B4-BE49-F238E27FC236}">
                <a16:creationId xmlns:a16="http://schemas.microsoft.com/office/drawing/2014/main" id="{D440E40B-6199-4E97-B440-90385508196D}"/>
              </a:ext>
            </a:extLst>
          </p:cNvPr>
          <p:cNvSpPr txBox="1"/>
          <p:nvPr/>
        </p:nvSpPr>
        <p:spPr>
          <a:xfrm>
            <a:off x="3059015" y="5670523"/>
            <a:ext cx="5991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9073D1"/>
                </a:solidFill>
              </a:rPr>
              <a:t>Par exemple, les fichiers </a:t>
            </a:r>
            <a:r>
              <a:rPr lang="fr-CA" b="1" dirty="0">
                <a:solidFill>
                  <a:srgbClr val="73B3D1"/>
                </a:solidFill>
              </a:rPr>
              <a:t>script.js </a:t>
            </a:r>
            <a:r>
              <a:rPr lang="fr-CA" dirty="0">
                <a:solidFill>
                  <a:srgbClr val="9073D1"/>
                </a:solidFill>
              </a:rPr>
              <a:t>et </a:t>
            </a:r>
            <a:r>
              <a:rPr lang="fr-CA" b="1" dirty="0">
                <a:solidFill>
                  <a:srgbClr val="73B3D1"/>
                </a:solidFill>
              </a:rPr>
              <a:t>widget.js </a:t>
            </a:r>
            <a:r>
              <a:rPr lang="fr-CA" dirty="0">
                <a:solidFill>
                  <a:srgbClr val="9073D1"/>
                </a:solidFill>
              </a:rPr>
              <a:t>pourraient contenir des </a:t>
            </a:r>
            <a:r>
              <a:rPr lang="fr-CA" b="1" dirty="0">
                <a:solidFill>
                  <a:srgbClr val="9073D1"/>
                </a:solidFill>
              </a:rPr>
              <a:t>déclarations de fonction </a:t>
            </a:r>
            <a:r>
              <a:rPr lang="fr-CA" dirty="0">
                <a:solidFill>
                  <a:srgbClr val="9073D1"/>
                </a:solidFill>
              </a:rPr>
              <a:t>en JavaScript !</a:t>
            </a:r>
          </a:p>
        </p:txBody>
      </p:sp>
      <p:sp>
        <p:nvSpPr>
          <p:cNvPr id="65" name="Flèche : droite 64">
            <a:extLst>
              <a:ext uri="{FF2B5EF4-FFF2-40B4-BE49-F238E27FC236}">
                <a16:creationId xmlns:a16="http://schemas.microsoft.com/office/drawing/2014/main" id="{93AE889D-1FEE-4494-9B51-7E688836D0AA}"/>
              </a:ext>
            </a:extLst>
          </p:cNvPr>
          <p:cNvSpPr/>
          <p:nvPr/>
        </p:nvSpPr>
        <p:spPr>
          <a:xfrm rot="10800000">
            <a:off x="2702796" y="5744590"/>
            <a:ext cx="316992" cy="524256"/>
          </a:xfrm>
          <a:prstGeom prst="rightArrow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37938A01-0282-458E-AD0A-8F51FF158FD1}"/>
              </a:ext>
            </a:extLst>
          </p:cNvPr>
          <p:cNvSpPr txBox="1"/>
          <p:nvPr/>
        </p:nvSpPr>
        <p:spPr>
          <a:xfrm>
            <a:off x="5963558" y="4192606"/>
            <a:ext cx="6059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9073D1"/>
                </a:solidFill>
              </a:rPr>
              <a:t>Ceci est un aperçu du fichier </a:t>
            </a:r>
            <a:r>
              <a:rPr lang="fr-CA" b="1" dirty="0">
                <a:solidFill>
                  <a:srgbClr val="9073D1"/>
                </a:solidFill>
              </a:rPr>
              <a:t>script.js</a:t>
            </a:r>
            <a:r>
              <a:rPr lang="fr-CA" dirty="0">
                <a:solidFill>
                  <a:srgbClr val="9073D1"/>
                </a:solidFill>
              </a:rPr>
              <a:t>, qui contient une déclaration de fonction.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C262C7C-5B23-0DA6-3FE6-1B2F8BBA94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2897" y="2802671"/>
            <a:ext cx="6059481" cy="1335353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42082599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D9D660D-4E78-4FB7-B956-02E0F3039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Où </a:t>
            </a:r>
            <a:r>
              <a:rPr lang="fr-CA" b="1" dirty="0"/>
              <a:t>déclarer la fonction </a:t>
            </a:r>
            <a:r>
              <a:rPr lang="fr-CA" dirty="0"/>
              <a:t>?</a:t>
            </a:r>
          </a:p>
          <a:p>
            <a:pPr lvl="1"/>
            <a:r>
              <a:rPr lang="fr-CA" dirty="0"/>
              <a:t> De plus, il faut ajouter une ligne de code HTML dans la page Web où l’on souhaite pouvoir utiliser cette fonction :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La portion « </a:t>
            </a:r>
            <a:r>
              <a:rPr lang="fr-CA" b="1" dirty="0">
                <a:solidFill>
                  <a:srgbClr val="73B3D1"/>
                </a:solidFill>
              </a:rPr>
              <a:t>script.js </a:t>
            </a:r>
            <a:r>
              <a:rPr lang="fr-CA" dirty="0"/>
              <a:t>» correspond au nom du fichier qui contient la / les déclaration(s) de fonction.</a:t>
            </a:r>
          </a:p>
          <a:p>
            <a:pPr lvl="1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7365136-E933-4296-BE91-C6C71E34A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 aux fonctions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460D73-35C9-48AF-891C-106D57405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381" y="2447938"/>
            <a:ext cx="5177080" cy="2050407"/>
          </a:xfrm>
          <a:prstGeom prst="rect">
            <a:avLst/>
          </a:prstGeom>
          <a:ln w="38100">
            <a:solidFill>
              <a:srgbClr val="9073D1"/>
            </a:solidFill>
          </a:ln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B145B07F-BAC2-435F-94F2-116C2819C9DF}"/>
              </a:ext>
            </a:extLst>
          </p:cNvPr>
          <p:cNvCxnSpPr>
            <a:cxnSpLocks/>
          </p:cNvCxnSpPr>
          <p:nvPr/>
        </p:nvCxnSpPr>
        <p:spPr>
          <a:xfrm>
            <a:off x="2640868" y="4225402"/>
            <a:ext cx="1980896" cy="0"/>
          </a:xfrm>
          <a:prstGeom prst="straightConnector1">
            <a:avLst/>
          </a:prstGeom>
          <a:ln w="57150">
            <a:solidFill>
              <a:srgbClr val="907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>
            <a:extLst>
              <a:ext uri="{FF2B5EF4-FFF2-40B4-BE49-F238E27FC236}">
                <a16:creationId xmlns:a16="http://schemas.microsoft.com/office/drawing/2014/main" id="{0995A68B-DF9C-4363-AD03-0F4BDAE91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519" y="3626666"/>
            <a:ext cx="525307" cy="525307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2B332DAE-9558-4C12-B2C4-308569DB19F7}"/>
              </a:ext>
            </a:extLst>
          </p:cNvPr>
          <p:cNvSpPr txBox="1"/>
          <p:nvPr/>
        </p:nvSpPr>
        <p:spPr>
          <a:xfrm>
            <a:off x="8491976" y="4045425"/>
            <a:ext cx="1207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 dirty="0">
                <a:solidFill>
                  <a:srgbClr val="9073D1"/>
                </a:solidFill>
              </a:rPr>
              <a:t>script.js</a:t>
            </a:r>
          </a:p>
        </p:txBody>
      </p:sp>
    </p:spTree>
    <p:extLst>
      <p:ext uri="{BB962C8B-B14F-4D97-AF65-F5344CB8AC3E}">
        <p14:creationId xmlns:p14="http://schemas.microsoft.com/office/powerpoint/2010/main" val="7338871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1ABC95F-058F-447B-94FC-365F82734F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Fonctions préexistantes</a:t>
            </a:r>
          </a:p>
          <a:p>
            <a:pPr lvl="1"/>
            <a:r>
              <a:rPr lang="fr-CA" dirty="0"/>
              <a:t> Certaines </a:t>
            </a:r>
            <a:r>
              <a:rPr lang="fr-CA" b="1" dirty="0"/>
              <a:t>fonctions </a:t>
            </a:r>
            <a:r>
              <a:rPr lang="fr-CA" dirty="0"/>
              <a:t>existent déjà par défaut en JavaScript. Nous n’avons donc pas besoin de les </a:t>
            </a:r>
            <a:r>
              <a:rPr lang="fr-CA" b="1" dirty="0"/>
              <a:t>déclarer</a:t>
            </a:r>
            <a:r>
              <a:rPr lang="fr-CA" dirty="0"/>
              <a:t> nous-mêmes et on peut les utiliser n’importe quand.</a:t>
            </a:r>
          </a:p>
          <a:p>
            <a:pPr lvl="1"/>
            <a:r>
              <a:rPr lang="fr-CA" dirty="0"/>
              <a:t> Quelques exemples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73B3D1"/>
                </a:solidFill>
              </a:rPr>
              <a:t>document.querySelector()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73B3D1"/>
                </a:solidFill>
              </a:rPr>
              <a:t>alert()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73B3D1"/>
                </a:solidFill>
              </a:rPr>
              <a:t>console.log()</a:t>
            </a:r>
          </a:p>
          <a:p>
            <a:pPr lvl="2"/>
            <a:endParaRPr lang="fr-CA" dirty="0"/>
          </a:p>
          <a:p>
            <a:pPr lvl="1"/>
            <a:r>
              <a:rPr lang="fr-CA" dirty="0"/>
              <a:t> On connait déjà </a:t>
            </a:r>
            <a:r>
              <a:rPr lang="fr-CA" dirty="0">
                <a:solidFill>
                  <a:srgbClr val="73B3D1"/>
                </a:solidFill>
              </a:rPr>
              <a:t>querySelector()</a:t>
            </a:r>
            <a:r>
              <a:rPr lang="fr-CA" dirty="0"/>
              <a:t>. Dans les prochaines diapositives, nous abordons </a:t>
            </a:r>
            <a:r>
              <a:rPr lang="fr-CA" dirty="0">
                <a:solidFill>
                  <a:srgbClr val="73B3D1"/>
                </a:solidFill>
              </a:rPr>
              <a:t>alert()</a:t>
            </a:r>
            <a:r>
              <a:rPr lang="fr-CA" dirty="0"/>
              <a:t> et </a:t>
            </a:r>
            <a:r>
              <a:rPr lang="fr-CA" dirty="0">
                <a:solidFill>
                  <a:srgbClr val="73B3D1"/>
                </a:solidFill>
              </a:rPr>
              <a:t>console.log()</a:t>
            </a:r>
            <a:r>
              <a:rPr lang="fr-CA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C2330FD-77E7-4DDF-A4EC-785E3A56C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console.log() et alert()</a:t>
            </a:r>
          </a:p>
        </p:txBody>
      </p:sp>
    </p:spTree>
    <p:extLst>
      <p:ext uri="{BB962C8B-B14F-4D97-AF65-F5344CB8AC3E}">
        <p14:creationId xmlns:p14="http://schemas.microsoft.com/office/powerpoint/2010/main" val="15767141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1ABC95F-058F-447B-94FC-365F82734F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6668"/>
            <a:ext cx="10512000" cy="5026393"/>
          </a:xfrm>
        </p:spPr>
        <p:txBody>
          <a:bodyPr/>
          <a:lstStyle/>
          <a:p>
            <a:r>
              <a:rPr lang="fr-CA" dirty="0"/>
              <a:t> alert()</a:t>
            </a:r>
          </a:p>
          <a:p>
            <a:pPr lvl="1"/>
            <a:r>
              <a:rPr lang="fr-CA" dirty="0"/>
              <a:t> La fonction </a:t>
            </a:r>
            <a:r>
              <a:rPr lang="fr-CA" b="1" dirty="0">
                <a:solidFill>
                  <a:srgbClr val="73B3D1"/>
                </a:solidFill>
              </a:rPr>
              <a:t>alert() </a:t>
            </a:r>
            <a:r>
              <a:rPr lang="fr-CA" dirty="0"/>
              <a:t>permet de créer un « pop-up » dans la page avec le message de notre choix.</a:t>
            </a:r>
          </a:p>
          <a:p>
            <a:pPr lvl="2"/>
            <a:r>
              <a:rPr lang="fr-CA" dirty="0"/>
              <a:t> Il suffit d’inclure une </a:t>
            </a:r>
            <a:r>
              <a:rPr lang="fr-CA" b="1" dirty="0">
                <a:solidFill>
                  <a:srgbClr val="73B3D1"/>
                </a:solidFill>
              </a:rPr>
              <a:t>chaîne de caractères</a:t>
            </a:r>
            <a:r>
              <a:rPr lang="fr-CA" dirty="0"/>
              <a:t> à l’intérieur des </a:t>
            </a:r>
            <a:r>
              <a:rPr lang="fr-CA" b="1" dirty="0"/>
              <a:t>parenthèses</a:t>
            </a:r>
            <a:r>
              <a:rPr lang="fr-CA" dirty="0"/>
              <a:t>.</a:t>
            </a:r>
          </a:p>
          <a:p>
            <a:pPr lvl="2"/>
            <a:r>
              <a:rPr lang="fr-CA" dirty="0"/>
              <a:t> Exemple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C2330FD-77E7-4DDF-A4EC-785E3A56C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console.log() et alert()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B819184-A6B0-488F-AEDF-0ED6F11A4E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48" y="3669863"/>
            <a:ext cx="4829849" cy="1514686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053F936-5D5B-4A77-9545-44BCC572C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0448" y="3055005"/>
            <a:ext cx="5909723" cy="2744401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</p:spTree>
    <p:extLst>
      <p:ext uri="{BB962C8B-B14F-4D97-AF65-F5344CB8AC3E}">
        <p14:creationId xmlns:p14="http://schemas.microsoft.com/office/powerpoint/2010/main" val="16453084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1ABC95F-058F-447B-94FC-365F82734F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console.log()</a:t>
            </a:r>
          </a:p>
          <a:p>
            <a:pPr lvl="1"/>
            <a:r>
              <a:rPr lang="fr-CA" dirty="0"/>
              <a:t> La fonction </a:t>
            </a:r>
            <a:r>
              <a:rPr lang="fr-CA" b="1" dirty="0">
                <a:solidFill>
                  <a:srgbClr val="73B3D1"/>
                </a:solidFill>
              </a:rPr>
              <a:t>console.log() </a:t>
            </a:r>
            <a:r>
              <a:rPr lang="fr-CA" dirty="0"/>
              <a:t>permet simplement d’afficher du texte dans la console du navigateur.</a:t>
            </a:r>
          </a:p>
          <a:p>
            <a:pPr lvl="2"/>
            <a:r>
              <a:rPr lang="fr-CA" dirty="0"/>
              <a:t> Il suffit d’inclure une </a:t>
            </a:r>
            <a:r>
              <a:rPr lang="fr-CA" b="1" dirty="0">
                <a:solidFill>
                  <a:srgbClr val="73B3D1"/>
                </a:solidFill>
              </a:rPr>
              <a:t>chaîne de caractères</a:t>
            </a:r>
            <a:r>
              <a:rPr lang="fr-CA" dirty="0"/>
              <a:t> ou une variable de notre choix à l’intérieur des </a:t>
            </a:r>
            <a:r>
              <a:rPr lang="fr-CA" b="1" dirty="0"/>
              <a:t>parenthèses</a:t>
            </a:r>
            <a:r>
              <a:rPr lang="fr-CA" dirty="0"/>
              <a:t>.</a:t>
            </a:r>
          </a:p>
          <a:p>
            <a:pPr lvl="2"/>
            <a:r>
              <a:rPr lang="fr-CA" dirty="0"/>
              <a:t> Exemple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C2330FD-77E7-4DDF-A4EC-785E3A56C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console.log() et alert()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400EDD5-1811-45AB-A7A4-CD2131FC5A4A}"/>
              </a:ext>
            </a:extLst>
          </p:cNvPr>
          <p:cNvSpPr txBox="1"/>
          <p:nvPr/>
        </p:nvSpPr>
        <p:spPr>
          <a:xfrm>
            <a:off x="6820354" y="5279136"/>
            <a:ext cx="399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B177BF"/>
                </a:solidFill>
              </a:rPr>
              <a:t>La fonction </a:t>
            </a:r>
            <a:r>
              <a:rPr lang="fr-CA" b="1" dirty="0">
                <a:solidFill>
                  <a:srgbClr val="73B3D1"/>
                </a:solidFill>
              </a:rPr>
              <a:t>console.log() </a:t>
            </a:r>
            <a:r>
              <a:rPr lang="fr-CA" dirty="0">
                <a:solidFill>
                  <a:srgbClr val="B177BF"/>
                </a:solidFill>
              </a:rPr>
              <a:t>a fait apparaître ce message dans la </a:t>
            </a:r>
            <a:r>
              <a:rPr lang="fr-CA" b="1" dirty="0">
                <a:solidFill>
                  <a:srgbClr val="B177BF"/>
                </a:solidFill>
              </a:rPr>
              <a:t>console</a:t>
            </a:r>
            <a:r>
              <a:rPr lang="fr-CA" dirty="0">
                <a:solidFill>
                  <a:srgbClr val="B177BF"/>
                </a:solidFill>
              </a:rPr>
              <a:t>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A28B73E-F01C-5E80-0ADC-062356FD9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2679" y="3131480"/>
            <a:ext cx="3139440" cy="1437912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3D4318B8-47D3-1FEF-C90C-657BDFF686A1}"/>
              </a:ext>
            </a:extLst>
          </p:cNvPr>
          <p:cNvSpPr txBox="1"/>
          <p:nvPr/>
        </p:nvSpPr>
        <p:spPr>
          <a:xfrm>
            <a:off x="8622679" y="4590657"/>
            <a:ext cx="3139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B177BF"/>
                </a:solidFill>
              </a:rPr>
              <a:t>(Exemple plus simple)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AEB0708-0E1E-090F-E122-548ED378B8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842" y="4100946"/>
            <a:ext cx="3315163" cy="1629002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8500F6F1-BED4-4923-8547-95B8D996F68D}"/>
              </a:ext>
            </a:extLst>
          </p:cNvPr>
          <p:cNvCxnSpPr>
            <a:cxnSpLocks/>
          </p:cNvCxnSpPr>
          <p:nvPr/>
        </p:nvCxnSpPr>
        <p:spPr>
          <a:xfrm flipH="1">
            <a:off x="3511296" y="5602301"/>
            <a:ext cx="3212592" cy="0"/>
          </a:xfrm>
          <a:prstGeom prst="straightConnector1">
            <a:avLst/>
          </a:prstGeom>
          <a:ln w="38100">
            <a:solidFill>
              <a:srgbClr val="73B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60590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C559EB1-725E-44A8-9538-42ED69D2B2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CA" b="1" dirty="0"/>
              <a:t> </a:t>
            </a:r>
            <a:r>
              <a:rPr lang="fr-CA" b="1" dirty="0">
                <a:solidFill>
                  <a:srgbClr val="73B3D1"/>
                </a:solidFill>
              </a:rPr>
              <a:t>Commentaires</a:t>
            </a:r>
            <a:r>
              <a:rPr lang="fr-CA" dirty="0"/>
              <a:t> en JavaScript</a:t>
            </a:r>
          </a:p>
          <a:p>
            <a:pPr lvl="1"/>
            <a:endParaRPr lang="fr-CA" dirty="0"/>
          </a:p>
          <a:p>
            <a:pPr lvl="1"/>
            <a:r>
              <a:rPr lang="fr-CA" dirty="0"/>
              <a:t> Commentaires </a:t>
            </a:r>
            <a:r>
              <a:rPr lang="fr-CA" b="1" dirty="0">
                <a:solidFill>
                  <a:srgbClr val="73B3D1"/>
                </a:solidFill>
              </a:rPr>
              <a:t>mono-ligne</a:t>
            </a:r>
            <a:r>
              <a:rPr lang="fr-CA" dirty="0"/>
              <a:t> (Avec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//...</a:t>
            </a:r>
            <a:r>
              <a:rPr lang="fr-CA" dirty="0"/>
              <a:t>)</a:t>
            </a:r>
          </a:p>
          <a:p>
            <a:pPr lvl="2"/>
            <a:r>
              <a:rPr lang="fr-CA" dirty="0"/>
              <a:t> Tout ce qui est à droite des </a:t>
            </a:r>
            <a:r>
              <a:rPr lang="fr-CA" dirty="0">
                <a:solidFill>
                  <a:schemeClr val="tx1"/>
                </a:solidFill>
              </a:rPr>
              <a:t>//</a:t>
            </a:r>
            <a:r>
              <a:rPr lang="fr-CA" dirty="0"/>
              <a:t> est un commentaire.</a:t>
            </a:r>
          </a:p>
          <a:p>
            <a:pPr marL="914400" lvl="2" indent="0">
              <a:buNone/>
            </a:pPr>
            <a:endParaRPr lang="fr-CA" dirty="0"/>
          </a:p>
          <a:p>
            <a:pPr marL="914400" lvl="2" indent="0">
              <a:buNone/>
            </a:pPr>
            <a:endParaRPr lang="fr-CA" dirty="0"/>
          </a:p>
          <a:p>
            <a:pPr marL="914400" lvl="2" indent="0">
              <a:buNone/>
            </a:pPr>
            <a:endParaRPr lang="fr-CA" dirty="0"/>
          </a:p>
          <a:p>
            <a:pPr marL="914400" lvl="2" indent="0">
              <a:buNone/>
            </a:pPr>
            <a:endParaRPr lang="fr-CA" dirty="0"/>
          </a:p>
          <a:p>
            <a:pPr lvl="1"/>
            <a:r>
              <a:rPr lang="fr-CA" dirty="0"/>
              <a:t> Commentaires </a:t>
            </a:r>
            <a:r>
              <a:rPr lang="fr-CA" b="1" dirty="0">
                <a:solidFill>
                  <a:srgbClr val="73B3D1"/>
                </a:solidFill>
              </a:rPr>
              <a:t>multiligne</a:t>
            </a:r>
            <a:r>
              <a:rPr lang="fr-CA" dirty="0"/>
              <a:t> (Avec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/* ... */</a:t>
            </a:r>
            <a:r>
              <a:rPr lang="fr-CA" dirty="0"/>
              <a:t>)</a:t>
            </a:r>
          </a:p>
          <a:p>
            <a:pPr lvl="2"/>
            <a:r>
              <a:rPr lang="fr-CA" dirty="0"/>
              <a:t> Le commentaire débute à </a:t>
            </a:r>
            <a:r>
              <a:rPr lang="fr-CA" b="1" dirty="0">
                <a:solidFill>
                  <a:schemeClr val="tx1"/>
                </a:solidFill>
              </a:rPr>
              <a:t>/*</a:t>
            </a:r>
            <a:r>
              <a:rPr lang="fr-CA" dirty="0"/>
              <a:t> et se termine à </a:t>
            </a:r>
            <a:r>
              <a:rPr lang="fr-CA" b="1" dirty="0">
                <a:solidFill>
                  <a:schemeClr val="tx1"/>
                </a:solidFill>
              </a:rPr>
              <a:t>*/</a:t>
            </a:r>
          </a:p>
          <a:p>
            <a:pPr marL="914400" lvl="2" indent="0">
              <a:buNone/>
            </a:pPr>
            <a:endParaRPr lang="fr-CA" b="1" dirty="0">
              <a:solidFill>
                <a:schemeClr val="tx1"/>
              </a:solidFill>
            </a:endParaRPr>
          </a:p>
          <a:p>
            <a:pPr lvl="2"/>
            <a:endParaRPr lang="fr-CA" b="1" dirty="0">
              <a:solidFill>
                <a:schemeClr val="tx1"/>
              </a:solidFill>
            </a:endParaRPr>
          </a:p>
          <a:p>
            <a:pPr lvl="2"/>
            <a:endParaRPr lang="fr-CA" b="1" dirty="0">
              <a:solidFill>
                <a:schemeClr val="tx1"/>
              </a:solidFill>
            </a:endParaRPr>
          </a:p>
          <a:p>
            <a:pPr lvl="2"/>
            <a:endParaRPr lang="fr-CA" b="1" dirty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</a:pPr>
            <a:r>
              <a:rPr lang="fr-CA" dirty="0"/>
              <a:t> Les commentaires permettent de faire des annotations dans le code. </a:t>
            </a:r>
            <a:r>
              <a:rPr lang="fr-CA" b="1" u="sng" dirty="0"/>
              <a:t>Ils sont ignorés lorsque l’application est exécutée</a:t>
            </a:r>
            <a:r>
              <a:rPr lang="fr-CA" dirty="0"/>
              <a:t>.</a:t>
            </a:r>
          </a:p>
          <a:p>
            <a:pPr lvl="2"/>
            <a:r>
              <a:rPr lang="fr-CA" dirty="0"/>
              <a:t> Ça sert à laisser des notes / descriptions dans le code pour se retrouver !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99C4BC5-AE1E-4643-9F3D-C487502B3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Commentaires en JavaScript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6ACBD49-02A8-4505-865F-A9894772E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7586" y="1320840"/>
            <a:ext cx="4544549" cy="1204476"/>
          </a:xfrm>
          <a:prstGeom prst="rect">
            <a:avLst/>
          </a:prstGeom>
          <a:ln w="38100">
            <a:solidFill>
              <a:srgbClr val="B177BF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180336D-6ABD-4CF1-BF25-7D14841FF5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7586" y="2892333"/>
            <a:ext cx="4525006" cy="1705213"/>
          </a:xfrm>
          <a:prstGeom prst="rect">
            <a:avLst/>
          </a:prstGeom>
          <a:ln w="38100">
            <a:solidFill>
              <a:srgbClr val="B177BF"/>
            </a:solidFill>
          </a:ln>
        </p:spPr>
      </p:pic>
    </p:spTree>
    <p:extLst>
      <p:ext uri="{BB962C8B-B14F-4D97-AF65-F5344CB8AC3E}">
        <p14:creationId xmlns:p14="http://schemas.microsoft.com/office/powerpoint/2010/main" val="42891686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766BE5C-20A6-4A56-BF0E-600D23B44A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572"/>
            <a:ext cx="6989064" cy="5026393"/>
          </a:xfrm>
        </p:spPr>
        <p:txBody>
          <a:bodyPr/>
          <a:lstStyle/>
          <a:p>
            <a:r>
              <a:rPr lang="fr-CA" dirty="0"/>
              <a:t> Créer une fonction</a:t>
            </a:r>
          </a:p>
          <a:p>
            <a:pPr lvl="1"/>
            <a:r>
              <a:rPr lang="fr-CA" dirty="0"/>
              <a:t> Exemple : J’aimerais coder une </a:t>
            </a:r>
            <a:r>
              <a:rPr lang="fr-CA" dirty="0">
                <a:solidFill>
                  <a:srgbClr val="FA4098"/>
                </a:solidFill>
              </a:rPr>
              <a:t>fonction</a:t>
            </a:r>
            <a:r>
              <a:rPr lang="fr-CA" dirty="0"/>
              <a:t> qui fait </a:t>
            </a:r>
            <a:r>
              <a:rPr lang="fr-CA"/>
              <a:t>les </a:t>
            </a:r>
            <a:r>
              <a:rPr lang="fr-CA" b="1"/>
              <a:t>trois</a:t>
            </a:r>
            <a:r>
              <a:rPr lang="fr-CA"/>
              <a:t> choses </a:t>
            </a:r>
            <a:r>
              <a:rPr lang="fr-CA" dirty="0"/>
              <a:t>suivantes :</a:t>
            </a:r>
          </a:p>
          <a:p>
            <a:pPr marL="1371600" lvl="2" indent="-457200">
              <a:buFont typeface="+mj-lt"/>
              <a:buAutoNum type="arabicParenR"/>
            </a:pPr>
            <a:r>
              <a:rPr lang="fr-CA" dirty="0"/>
              <a:t> Remplace le texte « </a:t>
            </a:r>
            <a:r>
              <a:rPr lang="fr-CA" dirty="0">
                <a:solidFill>
                  <a:schemeClr val="tx1"/>
                </a:solidFill>
              </a:rPr>
              <a:t>est le meilleur chat. </a:t>
            </a:r>
            <a:r>
              <a:rPr lang="fr-CA" dirty="0"/>
              <a:t>» par « </a:t>
            </a:r>
            <a:r>
              <a:rPr lang="fr-CA" dirty="0">
                <a:solidFill>
                  <a:schemeClr val="tx1"/>
                </a:solidFill>
              </a:rPr>
              <a:t>veut manger sa salade en paix. </a:t>
            </a:r>
            <a:r>
              <a:rPr lang="fr-CA" dirty="0"/>
              <a:t>» dans la page.</a:t>
            </a:r>
          </a:p>
          <a:p>
            <a:pPr marL="1371600" lvl="2" indent="-457200">
              <a:buFont typeface="+mj-lt"/>
              <a:buAutoNum type="arabicParenR"/>
            </a:pPr>
            <a:r>
              <a:rPr lang="fr-CA" dirty="0"/>
              <a:t> Fait un </a:t>
            </a:r>
            <a:r>
              <a:rPr lang="fr-CA" b="1" dirty="0"/>
              <a:t>pop-up</a:t>
            </a:r>
            <a:r>
              <a:rPr lang="fr-CA" dirty="0"/>
              <a:t> avec le message « </a:t>
            </a:r>
            <a:r>
              <a:rPr lang="fr-CA" dirty="0">
                <a:solidFill>
                  <a:schemeClr val="tx1"/>
                </a:solidFill>
              </a:rPr>
              <a:t>Texte changé ! </a:t>
            </a:r>
            <a:r>
              <a:rPr lang="fr-CA" dirty="0"/>
              <a:t>».</a:t>
            </a:r>
          </a:p>
          <a:p>
            <a:pPr marL="1371600" lvl="2" indent="-457200">
              <a:buFont typeface="+mj-lt"/>
              <a:buAutoNum type="arabicParenR"/>
            </a:pPr>
            <a:r>
              <a:rPr lang="fr-CA" dirty="0"/>
              <a:t> Affiche le message « </a:t>
            </a:r>
            <a:r>
              <a:rPr lang="fr-CA" dirty="0">
                <a:solidFill>
                  <a:schemeClr val="tx1"/>
                </a:solidFill>
              </a:rPr>
              <a:t>Fonction terminée. </a:t>
            </a:r>
            <a:r>
              <a:rPr lang="fr-CA" dirty="0"/>
              <a:t>» dans la </a:t>
            </a:r>
            <a:r>
              <a:rPr lang="fr-CA" b="1" dirty="0"/>
              <a:t>console</a:t>
            </a:r>
            <a:r>
              <a:rPr lang="fr-CA" dirty="0"/>
              <a:t>.</a:t>
            </a:r>
          </a:p>
          <a:p>
            <a:pPr marL="1371600" lvl="2" indent="-457200">
              <a:buFont typeface="+mj-lt"/>
              <a:buAutoNum type="arabicParenR"/>
            </a:pPr>
            <a:endParaRPr lang="fr-CA" dirty="0"/>
          </a:p>
          <a:p>
            <a:pPr lvl="1"/>
            <a:r>
              <a:rPr lang="fr-CA" dirty="0"/>
              <a:t> Nous allons construire notre </a:t>
            </a:r>
            <a:r>
              <a:rPr lang="fr-CA" dirty="0">
                <a:solidFill>
                  <a:srgbClr val="FA4098"/>
                </a:solidFill>
              </a:rPr>
              <a:t>fonction</a:t>
            </a:r>
            <a:r>
              <a:rPr lang="fr-CA" dirty="0"/>
              <a:t> </a:t>
            </a:r>
            <a:r>
              <a:rPr lang="fr-CA" b="1" dirty="0"/>
              <a:t>étape par étape</a:t>
            </a:r>
            <a:r>
              <a:rPr lang="fr-CA" dirty="0"/>
              <a:t> dans les prochaines diapositives.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2668B4F-8D6C-49A7-A85E-3A815E202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 aux fonctions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262F67C-928A-4129-BFB0-E6202A031E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8264" y="1021149"/>
            <a:ext cx="3829584" cy="1743318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8B0DE27D-D6A5-4ADA-B51B-74B8FBE38D2A}"/>
              </a:ext>
            </a:extLst>
          </p:cNvPr>
          <p:cNvCxnSpPr/>
          <p:nvPr/>
        </p:nvCxnSpPr>
        <p:spPr>
          <a:xfrm flipH="1">
            <a:off x="9406128" y="1414272"/>
            <a:ext cx="493776" cy="243840"/>
          </a:xfrm>
          <a:prstGeom prst="straightConnector1">
            <a:avLst/>
          </a:prstGeom>
          <a:ln w="38100">
            <a:solidFill>
              <a:srgbClr val="73B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020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000" y="1150572"/>
            <a:ext cx="10512000" cy="5026393"/>
          </a:xfrm>
        </p:spPr>
        <p:txBody>
          <a:bodyPr/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Chaînes de caractères</a:t>
            </a:r>
          </a:p>
          <a:p>
            <a:pPr lvl="1"/>
            <a:r>
              <a:rPr lang="fr-CA" dirty="0"/>
              <a:t> Les deux variables ci-dessous contiennent des valeurs </a:t>
            </a:r>
            <a:r>
              <a:rPr lang="fr-CA" b="1" dirty="0"/>
              <a:t>complètement différentes</a:t>
            </a:r>
            <a:r>
              <a:rPr lang="fr-CA" dirty="0"/>
              <a:t> ! Même si </a:t>
            </a:r>
            <a:r>
              <a:rPr lang="fr-CA" dirty="0">
                <a:solidFill>
                  <a:srgbClr val="FA4098"/>
                </a:solidFill>
              </a:rPr>
              <a:t>55</a:t>
            </a:r>
            <a:r>
              <a:rPr lang="fr-CA" dirty="0"/>
              <a:t> et </a:t>
            </a:r>
            <a:r>
              <a:rPr lang="fr-CA" dirty="0">
                <a:solidFill>
                  <a:srgbClr val="FA4098"/>
                </a:solidFill>
              </a:rPr>
              <a:t>"55"</a:t>
            </a:r>
            <a:r>
              <a:rPr lang="fr-CA" dirty="0"/>
              <a:t> semblent identiques, </a:t>
            </a:r>
            <a:r>
              <a:rPr lang="fr-CA" dirty="0">
                <a:solidFill>
                  <a:srgbClr val="FA4098"/>
                </a:solidFill>
              </a:rPr>
              <a:t>55</a:t>
            </a:r>
            <a:r>
              <a:rPr lang="fr-CA" dirty="0"/>
              <a:t> est un </a:t>
            </a:r>
            <a:r>
              <a:rPr lang="fr-CA" u="sng" dirty="0">
                <a:solidFill>
                  <a:srgbClr val="FA4098"/>
                </a:solidFill>
              </a:rPr>
              <a:t>nombre</a:t>
            </a:r>
            <a:r>
              <a:rPr lang="fr-CA" dirty="0"/>
              <a:t> et </a:t>
            </a:r>
            <a:r>
              <a:rPr lang="fr-CA" dirty="0">
                <a:solidFill>
                  <a:srgbClr val="FA4098"/>
                </a:solidFill>
              </a:rPr>
              <a:t>"55" </a:t>
            </a:r>
            <a:r>
              <a:rPr lang="fr-CA" dirty="0"/>
              <a:t>est une </a:t>
            </a:r>
            <a:r>
              <a:rPr lang="fr-CA" u="sng" dirty="0">
                <a:solidFill>
                  <a:srgbClr val="FA4098"/>
                </a:solidFill>
              </a:rPr>
              <a:t>chaîne de caractères</a:t>
            </a:r>
            <a:r>
              <a:rPr lang="fr-CA" dirty="0"/>
              <a:t> composées du caractère "5" deux fois.</a:t>
            </a:r>
          </a:p>
          <a:p>
            <a:pPr lvl="1"/>
            <a:endParaRPr lang="fr-CA" sz="2000" dirty="0"/>
          </a:p>
          <a:p>
            <a:pPr lvl="1"/>
            <a:endParaRPr lang="fr-CA" sz="2000" dirty="0"/>
          </a:p>
          <a:p>
            <a:pPr marL="457200" lvl="1" indent="0">
              <a:buNone/>
            </a:pPr>
            <a:endParaRPr lang="fr-CA" sz="2000" dirty="0"/>
          </a:p>
          <a:p>
            <a:pPr lvl="1"/>
            <a:r>
              <a:rPr lang="fr-CA" dirty="0"/>
              <a:t> Qu’est-ce que ça change ?</a:t>
            </a:r>
          </a:p>
          <a:p>
            <a:pPr lvl="2"/>
            <a:r>
              <a:rPr lang="fr-CA" dirty="0"/>
              <a:t> Si on tente de faire des opérations mathématiques avec la variable </a:t>
            </a:r>
            <a:r>
              <a:rPr lang="fr-CA" dirty="0">
                <a:solidFill>
                  <a:srgbClr val="FA4098"/>
                </a:solidFill>
              </a:rPr>
              <a:t>pasUnNombre</a:t>
            </a:r>
            <a:r>
              <a:rPr lang="fr-CA" dirty="0"/>
              <a:t>, on pourrait avoir des petites surprises ...</a:t>
            </a:r>
          </a:p>
          <a:p>
            <a:pPr lvl="1"/>
            <a:endParaRPr lang="fr-CA" sz="2000" dirty="0"/>
          </a:p>
          <a:p>
            <a:pPr marL="457200" lvl="1" indent="0">
              <a:buNone/>
            </a:pPr>
            <a:endParaRPr lang="fr-CA" sz="2000" dirty="0"/>
          </a:p>
          <a:p>
            <a:pPr marL="457200" lvl="1" indent="0">
              <a:buNone/>
            </a:pPr>
            <a:endParaRPr lang="fr-CA" sz="2000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Chaînes de caractères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77DC8BA-3131-44C7-92F8-C9C048494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339" y="2783865"/>
            <a:ext cx="3915321" cy="733527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A5B93E8-078C-4DBC-873C-2B6A589584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7997" y="4807344"/>
            <a:ext cx="2896004" cy="857370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848D645E-27E4-4A20-AE10-FB03BAE983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4016" y="5647212"/>
            <a:ext cx="2014165" cy="111450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F222A913-D6FA-46BB-AF9A-6F0EDC838D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9786" y="5805839"/>
            <a:ext cx="3772426" cy="895475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</p:spTree>
    <p:extLst>
      <p:ext uri="{BB962C8B-B14F-4D97-AF65-F5344CB8AC3E}">
        <p14:creationId xmlns:p14="http://schemas.microsoft.com/office/powerpoint/2010/main" val="38535576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766BE5C-20A6-4A56-BF0E-600D23B44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Créer une fonction</a:t>
            </a:r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Étape 1</a:t>
            </a:r>
            <a:r>
              <a:rPr lang="fr-CA" dirty="0"/>
              <a:t> : Trouver le fichier </a:t>
            </a:r>
            <a:r>
              <a:rPr lang="fr-CA" dirty="0">
                <a:solidFill>
                  <a:srgbClr val="73B3D1"/>
                </a:solidFill>
              </a:rPr>
              <a:t>scripts.js </a:t>
            </a:r>
            <a:r>
              <a:rPr lang="fr-CA" dirty="0"/>
              <a:t>dans notre projet Web. (Ou le créer s’il n’existe pas)</a:t>
            </a:r>
          </a:p>
          <a:p>
            <a:pPr lvl="2"/>
            <a:r>
              <a:rPr lang="fr-CA" dirty="0"/>
              <a:t> Ce fichier doit être situé dans le dossier « </a:t>
            </a:r>
            <a:r>
              <a:rPr lang="fr-CA" b="1" dirty="0"/>
              <a:t>js</a:t>
            </a:r>
            <a:r>
              <a:rPr lang="fr-CA" dirty="0"/>
              <a:t> » de notre projet Web.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2668B4F-8D6C-49A7-A85E-3A815E202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 aux fonctions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235F952-3397-4BD7-A94A-A0711F9F8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004" y="3168900"/>
            <a:ext cx="2372056" cy="2191056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E95BEC70-8565-4884-AA36-B915049D3B8A}"/>
              </a:ext>
            </a:extLst>
          </p:cNvPr>
          <p:cNvCxnSpPr>
            <a:cxnSpLocks/>
          </p:cNvCxnSpPr>
          <p:nvPr/>
        </p:nvCxnSpPr>
        <p:spPr>
          <a:xfrm flipH="1">
            <a:off x="3724656" y="4264428"/>
            <a:ext cx="338684" cy="533124"/>
          </a:xfrm>
          <a:prstGeom prst="straightConnector1">
            <a:avLst/>
          </a:prstGeom>
          <a:ln w="57150">
            <a:solidFill>
              <a:srgbClr val="73B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>
            <a:extLst>
              <a:ext uri="{FF2B5EF4-FFF2-40B4-BE49-F238E27FC236}">
                <a16:creationId xmlns:a16="http://schemas.microsoft.com/office/drawing/2014/main" id="{C86EF7CD-B903-437E-9740-0313AF2F37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4224" y="3011715"/>
            <a:ext cx="4696480" cy="2505425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2006A23C-DAC0-491E-92C0-780C0903F942}"/>
              </a:ext>
            </a:extLst>
          </p:cNvPr>
          <p:cNvCxnSpPr>
            <a:cxnSpLocks/>
          </p:cNvCxnSpPr>
          <p:nvPr/>
        </p:nvCxnSpPr>
        <p:spPr>
          <a:xfrm flipH="1" flipV="1">
            <a:off x="6425184" y="4169664"/>
            <a:ext cx="694944" cy="554736"/>
          </a:xfrm>
          <a:prstGeom prst="straightConnector1">
            <a:avLst/>
          </a:prstGeom>
          <a:ln w="57150">
            <a:solidFill>
              <a:srgbClr val="73B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59176367-4792-456A-9C47-FAE573DF3DE3}"/>
              </a:ext>
            </a:extLst>
          </p:cNvPr>
          <p:cNvSpPr txBox="1"/>
          <p:nvPr/>
        </p:nvSpPr>
        <p:spPr>
          <a:xfrm>
            <a:off x="6688592" y="4775175"/>
            <a:ext cx="3182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9073D1"/>
                </a:solidFill>
              </a:rPr>
              <a:t>La fonction sera déclarée ici !</a:t>
            </a:r>
          </a:p>
        </p:txBody>
      </p:sp>
    </p:spTree>
    <p:extLst>
      <p:ext uri="{BB962C8B-B14F-4D97-AF65-F5344CB8AC3E}">
        <p14:creationId xmlns:p14="http://schemas.microsoft.com/office/powerpoint/2010/main" val="10189956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766BE5C-20A6-4A56-BF0E-600D23B44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Créer une fonction</a:t>
            </a:r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Étape 2</a:t>
            </a:r>
            <a:r>
              <a:rPr lang="fr-CA" dirty="0"/>
              <a:t> : Nommer la fonction et préparer sa structure</a:t>
            </a:r>
          </a:p>
          <a:p>
            <a:pPr lvl="2"/>
            <a:r>
              <a:rPr lang="fr-CA" dirty="0"/>
              <a:t> Ici, la fonction a été nommée </a:t>
            </a:r>
            <a:r>
              <a:rPr lang="fr-CA" dirty="0">
                <a:solidFill>
                  <a:srgbClr val="FA4098"/>
                </a:solidFill>
              </a:rPr>
              <a:t>texteSalade</a:t>
            </a:r>
            <a:r>
              <a:rPr lang="fr-CA" dirty="0"/>
              <a:t>. Pour l’instant, la fonction ne fait absolument rien. Il nous reste à ajouter des instructions à l’intérieur.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</a:rPr>
              <a:t>N’oubliez jamais</a:t>
            </a:r>
            <a:r>
              <a:rPr lang="fr-CA" dirty="0"/>
              <a:t> l’accolade ouvrante </a:t>
            </a:r>
            <a:r>
              <a:rPr lang="fr-CA" dirty="0">
                <a:solidFill>
                  <a:srgbClr val="FA4098"/>
                </a:solidFill>
              </a:rPr>
              <a:t>{</a:t>
            </a:r>
            <a:r>
              <a:rPr lang="fr-CA" dirty="0"/>
              <a:t> et l’accolade fermante </a:t>
            </a:r>
            <a:r>
              <a:rPr lang="fr-CA" dirty="0">
                <a:solidFill>
                  <a:srgbClr val="FA4098"/>
                </a:solidFill>
              </a:rPr>
              <a:t>}</a:t>
            </a:r>
            <a:r>
              <a:rPr lang="fr-CA" dirty="0"/>
              <a:t> ! Si on oublie l’une des deux, </a:t>
            </a:r>
            <a:r>
              <a:rPr lang="fr-CA" b="1" dirty="0"/>
              <a:t>la fonction ne marchera pas</a:t>
            </a:r>
            <a:r>
              <a:rPr lang="fr-CA" dirty="0"/>
              <a:t> ! Ces deux symboles sont indispensables pour que JavaScript sache où la fonction </a:t>
            </a:r>
            <a:r>
              <a:rPr lang="fr-CA" dirty="0">
                <a:solidFill>
                  <a:srgbClr val="FA4098"/>
                </a:solidFill>
              </a:rPr>
              <a:t>commence</a:t>
            </a:r>
            <a:r>
              <a:rPr lang="fr-CA" dirty="0"/>
              <a:t> et où la fonction se </a:t>
            </a:r>
            <a:r>
              <a:rPr lang="fr-CA" dirty="0">
                <a:solidFill>
                  <a:srgbClr val="FA4098"/>
                </a:solidFill>
              </a:rPr>
              <a:t>termine</a:t>
            </a:r>
            <a:r>
              <a:rPr lang="fr-CA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2668B4F-8D6C-49A7-A85E-3A815E202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 aux fonctions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712FBEB-31C9-4C71-9A1A-4D19822624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570" y="2720480"/>
            <a:ext cx="7171611" cy="2141470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11040474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FB6AFEF5-DB9C-9378-2BD0-8CD569D7BB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5010" y="4429848"/>
            <a:ext cx="8958379" cy="2257229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766BE5C-20A6-4A56-BF0E-600D23B44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Créer une fonction</a:t>
            </a:r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Étape 3</a:t>
            </a:r>
            <a:r>
              <a:rPr lang="fr-CA" dirty="0"/>
              <a:t> : Rédiger le code de la fonction</a:t>
            </a:r>
          </a:p>
          <a:p>
            <a:pPr lvl="2"/>
            <a:r>
              <a:rPr lang="fr-CA" dirty="0"/>
              <a:t> Nous souhaitions que la fonction fasse trois choses :</a:t>
            </a:r>
          </a:p>
          <a:p>
            <a:pPr marL="1828800" lvl="3" indent="-457200">
              <a:buFont typeface="+mj-lt"/>
              <a:buAutoNum type="arabicParenR"/>
            </a:pPr>
            <a:r>
              <a:rPr lang="fr-CA" dirty="0"/>
              <a:t> Remplacer le texte « </a:t>
            </a:r>
            <a:r>
              <a:rPr lang="fr-CA" dirty="0">
                <a:solidFill>
                  <a:schemeClr val="tx1"/>
                </a:solidFill>
              </a:rPr>
              <a:t>est le meilleur chat. </a:t>
            </a:r>
            <a:r>
              <a:rPr lang="fr-CA" dirty="0"/>
              <a:t>» par « </a:t>
            </a:r>
            <a:r>
              <a:rPr lang="fr-CA" dirty="0">
                <a:solidFill>
                  <a:schemeClr val="tx1"/>
                </a:solidFill>
              </a:rPr>
              <a:t>veut manger sa salade en paix. </a:t>
            </a:r>
            <a:r>
              <a:rPr lang="fr-CA" dirty="0"/>
              <a:t>» dans la page.</a:t>
            </a:r>
          </a:p>
          <a:p>
            <a:pPr marL="1828800" lvl="3" indent="-457200">
              <a:buFont typeface="+mj-lt"/>
              <a:buAutoNum type="arabicParenR"/>
            </a:pPr>
            <a:r>
              <a:rPr lang="fr-CA" dirty="0"/>
              <a:t> Faire un </a:t>
            </a:r>
            <a:r>
              <a:rPr lang="fr-CA" b="1" dirty="0"/>
              <a:t>pop-up</a:t>
            </a:r>
            <a:r>
              <a:rPr lang="fr-CA" dirty="0"/>
              <a:t> avec le message « </a:t>
            </a:r>
            <a:r>
              <a:rPr lang="fr-CA" dirty="0">
                <a:solidFill>
                  <a:schemeClr val="tx1"/>
                </a:solidFill>
              </a:rPr>
              <a:t>Texte changé ! </a:t>
            </a:r>
            <a:r>
              <a:rPr lang="fr-CA" dirty="0"/>
              <a:t>».</a:t>
            </a:r>
          </a:p>
          <a:p>
            <a:pPr marL="1828800" lvl="3" indent="-457200">
              <a:buFont typeface="+mj-lt"/>
              <a:buAutoNum type="arabicParenR"/>
            </a:pPr>
            <a:r>
              <a:rPr lang="fr-CA" dirty="0"/>
              <a:t> Afficher le message « </a:t>
            </a:r>
            <a:r>
              <a:rPr lang="fr-CA" dirty="0">
                <a:solidFill>
                  <a:schemeClr val="tx1"/>
                </a:solidFill>
              </a:rPr>
              <a:t>Fonction terminée. </a:t>
            </a:r>
            <a:r>
              <a:rPr lang="fr-CA" dirty="0"/>
              <a:t>» dans la </a:t>
            </a:r>
            <a:r>
              <a:rPr lang="fr-CA" b="1" dirty="0"/>
              <a:t>console</a:t>
            </a:r>
            <a:r>
              <a:rPr lang="fr-CA" dirty="0"/>
              <a:t>.</a:t>
            </a:r>
          </a:p>
          <a:p>
            <a:pPr lvl="2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2668B4F-8D6C-49A7-A85E-3A815E202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 aux fonctions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91EA3D4-D2C7-4E00-9302-44546BD352F7}"/>
              </a:ext>
            </a:extLst>
          </p:cNvPr>
          <p:cNvSpPr txBox="1"/>
          <p:nvPr/>
        </p:nvSpPr>
        <p:spPr>
          <a:xfrm>
            <a:off x="5785104" y="3721942"/>
            <a:ext cx="5974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9073D1"/>
                </a:solidFill>
              </a:rPr>
              <a:t>On jette un coup d’œil au code HTML pour </a:t>
            </a:r>
            <a:r>
              <a:rPr lang="fr-CA" sz="1600">
                <a:solidFill>
                  <a:srgbClr val="9073D1"/>
                </a:solidFill>
              </a:rPr>
              <a:t>trouver la </a:t>
            </a:r>
            <a:r>
              <a:rPr lang="fr-CA" sz="1600">
                <a:solidFill>
                  <a:srgbClr val="FA4098"/>
                </a:solidFill>
              </a:rPr>
              <a:t>classe</a:t>
            </a:r>
            <a:r>
              <a:rPr lang="fr-CA" sz="1600">
                <a:solidFill>
                  <a:srgbClr val="9073D1"/>
                </a:solidFill>
              </a:rPr>
              <a:t> </a:t>
            </a:r>
            <a:r>
              <a:rPr lang="fr-CA" sz="1600" dirty="0">
                <a:solidFill>
                  <a:srgbClr val="9073D1"/>
                </a:solidFill>
              </a:rPr>
              <a:t>de l’élément dont on souhaite changer le texte.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C8C795A8-8A49-4942-9543-135DF8A9D881}"/>
              </a:ext>
            </a:extLst>
          </p:cNvPr>
          <p:cNvCxnSpPr>
            <a:stCxn id="8" idx="1"/>
          </p:cNvCxnSpPr>
          <p:nvPr/>
        </p:nvCxnSpPr>
        <p:spPr>
          <a:xfrm flipH="1" flipV="1">
            <a:off x="5303520" y="4014329"/>
            <a:ext cx="481584" cy="1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D100ACA2-ABA1-AD9A-0428-C8081D2D44FC}"/>
              </a:ext>
            </a:extLst>
          </p:cNvPr>
          <p:cNvSpPr txBox="1"/>
          <p:nvPr/>
        </p:nvSpPr>
        <p:spPr>
          <a:xfrm>
            <a:off x="416817" y="5181923"/>
            <a:ext cx="1124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A4098"/>
                </a:solidFill>
              </a:rPr>
              <a:t>pop up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C5D721A-F438-6CE7-C7AA-A425C681FC4B}"/>
              </a:ext>
            </a:extLst>
          </p:cNvPr>
          <p:cNvSpPr txBox="1"/>
          <p:nvPr/>
        </p:nvSpPr>
        <p:spPr>
          <a:xfrm>
            <a:off x="76806" y="5878039"/>
            <a:ext cx="1601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FA4098"/>
                </a:solidFill>
              </a:rPr>
              <a:t>message dans la console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C50B684-E5E6-4C4F-ED1A-83448F1B15B8}"/>
              </a:ext>
            </a:extLst>
          </p:cNvPr>
          <p:cNvSpPr txBox="1"/>
          <p:nvPr/>
        </p:nvSpPr>
        <p:spPr>
          <a:xfrm>
            <a:off x="7870332" y="4414458"/>
            <a:ext cx="27030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FA4098"/>
                </a:solidFill>
              </a:rPr>
              <a:t>Modification du texte dans la page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5EF24934-48BF-05E9-B3CA-4118EE25026B}"/>
              </a:ext>
            </a:extLst>
          </p:cNvPr>
          <p:cNvCxnSpPr>
            <a:cxnSpLocks/>
          </p:cNvCxnSpPr>
          <p:nvPr/>
        </p:nvCxnSpPr>
        <p:spPr>
          <a:xfrm flipH="1">
            <a:off x="8786533" y="4709376"/>
            <a:ext cx="199434" cy="280400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E7BC245A-421A-89A0-02B2-F51EC18CD96B}"/>
              </a:ext>
            </a:extLst>
          </p:cNvPr>
          <p:cNvCxnSpPr>
            <a:cxnSpLocks/>
          </p:cNvCxnSpPr>
          <p:nvPr/>
        </p:nvCxnSpPr>
        <p:spPr>
          <a:xfrm>
            <a:off x="1322269" y="5366589"/>
            <a:ext cx="714125" cy="143068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3A82FBC2-4994-B5A0-6FFB-22E497DE1DAC}"/>
              </a:ext>
            </a:extLst>
          </p:cNvPr>
          <p:cNvCxnSpPr>
            <a:cxnSpLocks/>
          </p:cNvCxnSpPr>
          <p:nvPr/>
        </p:nvCxnSpPr>
        <p:spPr>
          <a:xfrm flipV="1">
            <a:off x="1439782" y="6052045"/>
            <a:ext cx="571652" cy="54048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>
            <a:extLst>
              <a:ext uri="{FF2B5EF4-FFF2-40B4-BE49-F238E27FC236}">
                <a16:creationId xmlns:a16="http://schemas.microsoft.com/office/drawing/2014/main" id="{34826972-41AB-2FEC-9183-5CB73379AD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885" y="3857116"/>
            <a:ext cx="4877523" cy="286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0782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766BE5C-20A6-4A56-BF0E-600D23B44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Créer une fonction</a:t>
            </a:r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Étape 4</a:t>
            </a:r>
            <a:r>
              <a:rPr lang="fr-CA" dirty="0"/>
              <a:t> : S’assurer que la page Web avec laquelle on souhaite utiliser notre fonction est reliée à notre fichier JavaScript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2668B4F-8D6C-49A7-A85E-3A815E202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 aux fonctions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2030E75-9BD6-49AD-AF05-83F1BF4D84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341" y="2535936"/>
            <a:ext cx="8073718" cy="3074004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6EA04DB5-16F7-4FE1-89F0-67E6F942D0A0}"/>
              </a:ext>
            </a:extLst>
          </p:cNvPr>
          <p:cNvCxnSpPr/>
          <p:nvPr/>
        </p:nvCxnSpPr>
        <p:spPr>
          <a:xfrm flipH="1" flipV="1">
            <a:off x="5327904" y="5414820"/>
            <a:ext cx="1816608" cy="585216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DBAAB23A-E16D-48A5-A09B-8644756E9D56}"/>
              </a:ext>
            </a:extLst>
          </p:cNvPr>
          <p:cNvSpPr txBox="1"/>
          <p:nvPr/>
        </p:nvSpPr>
        <p:spPr>
          <a:xfrm>
            <a:off x="7144512" y="5839968"/>
            <a:ext cx="1633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/>
              <a:t>😊👌</a:t>
            </a:r>
            <a:endParaRPr lang="fr-CA" sz="2800" dirty="0"/>
          </a:p>
        </p:txBody>
      </p:sp>
    </p:spTree>
    <p:extLst>
      <p:ext uri="{BB962C8B-B14F-4D97-AF65-F5344CB8AC3E}">
        <p14:creationId xmlns:p14="http://schemas.microsoft.com/office/powerpoint/2010/main" val="32333666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766BE5C-20A6-4A56-BF0E-600D23B44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Créer une fonction</a:t>
            </a:r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Étape 5</a:t>
            </a:r>
            <a:r>
              <a:rPr lang="fr-CA" dirty="0"/>
              <a:t> : </a:t>
            </a:r>
            <a:r>
              <a:rPr lang="fr-CA" u="sng" dirty="0"/>
              <a:t>Tester</a:t>
            </a:r>
            <a:r>
              <a:rPr lang="fr-CA" dirty="0"/>
              <a:t> la fonction ! Il est possible qu’on ait fait des erreurs. Il faut s’assurer qu’elle fonctionne tel que prévu.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2668B4F-8D6C-49A7-A85E-3A815E202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 aux fonctions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C617BB2-F7A1-4EF4-8387-9C881A0DF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603" y="2468427"/>
            <a:ext cx="3440125" cy="1381197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B8F4552-41EB-47F7-B682-972193A1D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3457" y="3642432"/>
            <a:ext cx="4305901" cy="1514686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E069E04-D2F9-43D0-A99F-7311A5497F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3599" y="5295341"/>
            <a:ext cx="2905759" cy="1467481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6E17638-DDDE-46FC-B2A9-3AE1D2B323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0247" y="2418207"/>
            <a:ext cx="3839111" cy="1086002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0FC4673E-DDDB-4237-AB76-302D54797CBE}"/>
              </a:ext>
            </a:extLst>
          </p:cNvPr>
          <p:cNvSpPr txBox="1"/>
          <p:nvPr/>
        </p:nvSpPr>
        <p:spPr>
          <a:xfrm>
            <a:off x="8741663" y="2638042"/>
            <a:ext cx="2967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A4098"/>
                </a:solidFill>
              </a:rPr>
              <a:t>1) </a:t>
            </a:r>
            <a:r>
              <a:rPr lang="fr-CA" dirty="0">
                <a:solidFill>
                  <a:srgbClr val="9073D1"/>
                </a:solidFill>
              </a:rPr>
              <a:t>Le texte de la page a bien été modifié.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6099B3F-6EEC-4FB9-B998-FDEA55D6F07E}"/>
              </a:ext>
            </a:extLst>
          </p:cNvPr>
          <p:cNvSpPr txBox="1"/>
          <p:nvPr/>
        </p:nvSpPr>
        <p:spPr>
          <a:xfrm>
            <a:off x="8741663" y="4076609"/>
            <a:ext cx="2967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A4098"/>
                </a:solidFill>
              </a:rPr>
              <a:t>2)</a:t>
            </a:r>
            <a:r>
              <a:rPr lang="fr-CA" dirty="0">
                <a:solidFill>
                  <a:srgbClr val="9073D1"/>
                </a:solidFill>
              </a:rPr>
              <a:t> On a un </a:t>
            </a:r>
            <a:r>
              <a:rPr lang="fr-CA" dirty="0">
                <a:solidFill>
                  <a:srgbClr val="FA4098"/>
                </a:solidFill>
              </a:rPr>
              <a:t>pop-up</a:t>
            </a:r>
            <a:r>
              <a:rPr lang="fr-CA" dirty="0">
                <a:solidFill>
                  <a:srgbClr val="9073D1"/>
                </a:solidFill>
              </a:rPr>
              <a:t> avec le texte souhaité.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46F6230-33E8-4C04-83A6-BC28F37059EE}"/>
              </a:ext>
            </a:extLst>
          </p:cNvPr>
          <p:cNvSpPr txBox="1"/>
          <p:nvPr/>
        </p:nvSpPr>
        <p:spPr>
          <a:xfrm>
            <a:off x="8741663" y="5707428"/>
            <a:ext cx="2967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A4098"/>
                </a:solidFill>
              </a:rPr>
              <a:t>3)</a:t>
            </a:r>
            <a:r>
              <a:rPr lang="fr-CA" dirty="0">
                <a:solidFill>
                  <a:srgbClr val="9073D1"/>
                </a:solidFill>
              </a:rPr>
              <a:t> Un message s’affiche dans la </a:t>
            </a:r>
            <a:r>
              <a:rPr lang="fr-CA" dirty="0">
                <a:solidFill>
                  <a:srgbClr val="FA4098"/>
                </a:solidFill>
              </a:rPr>
              <a:t>console</a:t>
            </a:r>
            <a:r>
              <a:rPr lang="fr-CA" dirty="0">
                <a:solidFill>
                  <a:srgbClr val="9073D1"/>
                </a:solidFill>
              </a:rPr>
              <a:t>, comme prévu.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8AE05E4-DCF3-AA7B-A99C-7107E36A66BD}"/>
              </a:ext>
            </a:extLst>
          </p:cNvPr>
          <p:cNvSpPr txBox="1"/>
          <p:nvPr/>
        </p:nvSpPr>
        <p:spPr>
          <a:xfrm>
            <a:off x="396413" y="4269731"/>
            <a:ext cx="3498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9073D1"/>
                </a:solidFill>
              </a:rPr>
              <a:t>Ne pas oublier de mettre des </a:t>
            </a:r>
            <a:r>
              <a:rPr lang="fr-CA" dirty="0">
                <a:solidFill>
                  <a:srgbClr val="FA4098"/>
                </a:solidFill>
              </a:rPr>
              <a:t>parenthèses vides</a:t>
            </a:r>
            <a:r>
              <a:rPr lang="fr-CA" dirty="0">
                <a:solidFill>
                  <a:srgbClr val="9073D1"/>
                </a:solidFill>
              </a:rPr>
              <a:t> quand on appelle notre fonction !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5D54DC0-1E89-07CA-7F45-4D57E0B1F46F}"/>
              </a:ext>
            </a:extLst>
          </p:cNvPr>
          <p:cNvCxnSpPr>
            <a:cxnSpLocks/>
          </p:cNvCxnSpPr>
          <p:nvPr/>
        </p:nvCxnSpPr>
        <p:spPr>
          <a:xfrm flipV="1">
            <a:off x="1879292" y="3767070"/>
            <a:ext cx="266345" cy="502020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921676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34761BB2-0FC1-3DD4-91FE-D047D69BE9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 Attention ! </a:t>
            </a:r>
            <a:r>
              <a:rPr lang="fr-FR" u="sng"/>
              <a:t>Une</a:t>
            </a:r>
            <a:r>
              <a:rPr lang="fr-FR"/>
              <a:t> </a:t>
            </a:r>
            <a:r>
              <a:rPr lang="fr-FR">
                <a:solidFill>
                  <a:srgbClr val="FA4098"/>
                </a:solidFill>
              </a:rPr>
              <a:t>fonction</a:t>
            </a:r>
            <a:r>
              <a:rPr lang="fr-FR"/>
              <a:t> à la fois</a:t>
            </a:r>
          </a:p>
          <a:p>
            <a:pPr lvl="1"/>
            <a:r>
              <a:rPr lang="fr-FR"/>
              <a:t> Une </a:t>
            </a:r>
            <a:r>
              <a:rPr lang="fr-FR" b="1"/>
              <a:t>erreur fréquente </a:t>
            </a:r>
            <a:r>
              <a:rPr lang="fr-FR"/>
              <a:t>lorsqu’on déclare une </a:t>
            </a:r>
            <a:r>
              <a:rPr lang="fr-FR">
                <a:solidFill>
                  <a:srgbClr val="FA4098"/>
                </a:solidFill>
              </a:rPr>
              <a:t>fonction</a:t>
            </a:r>
            <a:r>
              <a:rPr lang="fr-FR"/>
              <a:t> est d’oublier une accolade </a:t>
            </a:r>
            <a:r>
              <a:rPr lang="fr-FR">
                <a:solidFill>
                  <a:srgbClr val="FA4098"/>
                </a:solidFill>
              </a:rPr>
              <a:t>}</a:t>
            </a:r>
            <a:r>
              <a:rPr lang="fr-FR"/>
              <a:t> ou de mal placer les accolades.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72A4984-9296-E00B-12D5-E0E3D7CCA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Intro aux fonctions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96F7D76-5FD8-3DED-0082-EDD481B20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956" y="2541021"/>
            <a:ext cx="5901393" cy="990798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D94E98CC-0880-882C-CDDB-732459A9E94C}"/>
              </a:ext>
            </a:extLst>
          </p:cNvPr>
          <p:cNvCxnSpPr>
            <a:cxnSpLocks/>
          </p:cNvCxnSpPr>
          <p:nvPr/>
        </p:nvCxnSpPr>
        <p:spPr>
          <a:xfrm flipV="1">
            <a:off x="3658663" y="3457480"/>
            <a:ext cx="446646" cy="282253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CD6C2532-5A18-8720-ED6B-919A3C88786D}"/>
              </a:ext>
            </a:extLst>
          </p:cNvPr>
          <p:cNvSpPr txBox="1"/>
          <p:nvPr/>
        </p:nvSpPr>
        <p:spPr>
          <a:xfrm>
            <a:off x="249937" y="2718816"/>
            <a:ext cx="33267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>
                <a:solidFill>
                  <a:srgbClr val="9073D1"/>
                </a:solidFill>
              </a:rPr>
              <a:t>• L’accolade ouvrante </a:t>
            </a:r>
            <a:r>
              <a:rPr lang="fr-FR">
                <a:solidFill>
                  <a:srgbClr val="FA4098"/>
                </a:solidFill>
              </a:rPr>
              <a:t>{</a:t>
            </a:r>
            <a:r>
              <a:rPr lang="fr-FR">
                <a:solidFill>
                  <a:srgbClr val="9073D1"/>
                </a:solidFill>
              </a:rPr>
              <a:t> est en rouge et il y a un </a:t>
            </a:r>
            <a:r>
              <a:rPr lang="fr-FR">
                <a:solidFill>
                  <a:srgbClr val="FA4098"/>
                </a:solidFill>
              </a:rPr>
              <a:t>trait rouge</a:t>
            </a:r>
            <a:r>
              <a:rPr lang="fr-FR">
                <a:solidFill>
                  <a:srgbClr val="9073D1"/>
                </a:solidFill>
              </a:rPr>
              <a:t> en bas de la fonction : c’est parce qu’il manque l’</a:t>
            </a:r>
            <a:r>
              <a:rPr lang="fr-FR" b="1">
                <a:solidFill>
                  <a:srgbClr val="9073D1"/>
                </a:solidFill>
              </a:rPr>
              <a:t>accolade de fermeture </a:t>
            </a:r>
            <a:r>
              <a:rPr lang="fr-FR">
                <a:solidFill>
                  <a:srgbClr val="9073D1"/>
                </a:solidFill>
              </a:rPr>
              <a:t>! </a:t>
            </a:r>
            <a:r>
              <a:rPr lang="fr-FR">
                <a:solidFill>
                  <a:srgbClr val="FA4098"/>
                </a:solidFill>
              </a:rPr>
              <a:t>}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B6A25DA-C2E5-8AB9-9F0C-51451755F269}"/>
              </a:ext>
            </a:extLst>
          </p:cNvPr>
          <p:cNvSpPr txBox="1"/>
          <p:nvPr/>
        </p:nvSpPr>
        <p:spPr>
          <a:xfrm>
            <a:off x="3380008" y="3555067"/>
            <a:ext cx="987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>
                <a:solidFill>
                  <a:srgbClr val="FA4098"/>
                </a:solidFill>
              </a:rPr>
              <a:t>}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EC92556-E9D0-2A26-125E-17FF57A5993F}"/>
              </a:ext>
            </a:extLst>
          </p:cNvPr>
          <p:cNvSpPr txBox="1"/>
          <p:nvPr/>
        </p:nvSpPr>
        <p:spPr>
          <a:xfrm>
            <a:off x="249937" y="4863014"/>
            <a:ext cx="33267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>
                <a:solidFill>
                  <a:srgbClr val="9073D1"/>
                </a:solidFill>
              </a:rPr>
              <a:t>• Ici, le problème est qu’on a déclaré la fonction… </a:t>
            </a:r>
            <a:r>
              <a:rPr lang="fr-FR" b="1">
                <a:solidFill>
                  <a:srgbClr val="9073D1"/>
                </a:solidFill>
              </a:rPr>
              <a:t>dans une autre fonction</a:t>
            </a:r>
            <a:r>
              <a:rPr lang="fr-FR">
                <a:solidFill>
                  <a:srgbClr val="9073D1"/>
                </a:solidFill>
              </a:rPr>
              <a:t> ! Ce n’est pas bon.</a:t>
            </a:r>
          </a:p>
          <a:p>
            <a:r>
              <a:rPr lang="fr-FR">
                <a:solidFill>
                  <a:srgbClr val="9073D1"/>
                </a:solidFill>
              </a:rPr>
              <a:t>• On doit « sortir » la </a:t>
            </a:r>
            <a:r>
              <a:rPr lang="fr-FR">
                <a:solidFill>
                  <a:srgbClr val="FA4098"/>
                </a:solidFill>
              </a:rPr>
              <a:t>fonction</a:t>
            </a:r>
            <a:r>
              <a:rPr lang="fr-FR">
                <a:solidFill>
                  <a:srgbClr val="9073D1"/>
                </a:solidFill>
              </a:rPr>
              <a:t> et la déclarer </a:t>
            </a:r>
            <a:r>
              <a:rPr lang="fr-FR" u="sng">
                <a:solidFill>
                  <a:srgbClr val="9073D1"/>
                </a:solidFill>
              </a:rPr>
              <a:t>en-dessous</a:t>
            </a:r>
            <a:r>
              <a:rPr lang="fr-FR">
                <a:solidFill>
                  <a:srgbClr val="9073D1"/>
                </a:solidFill>
              </a:rPr>
              <a:t>.</a:t>
            </a:r>
            <a:endParaRPr lang="fr-FR">
              <a:solidFill>
                <a:srgbClr val="FA4098"/>
              </a:solidFill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EC81965-64CD-0B60-7245-C99691A18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6956" y="3924399"/>
            <a:ext cx="6203844" cy="2543759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8161E23-3658-C961-3481-16CF972E57D7}"/>
              </a:ext>
            </a:extLst>
          </p:cNvPr>
          <p:cNvSpPr/>
          <p:nvPr/>
        </p:nvSpPr>
        <p:spPr>
          <a:xfrm>
            <a:off x="4279392" y="4644077"/>
            <a:ext cx="4937760" cy="958147"/>
          </a:xfrm>
          <a:prstGeom prst="rect">
            <a:avLst/>
          </a:prstGeom>
          <a:noFill/>
          <a:ln w="9525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69C0C8C5-7E43-38CC-7162-5FD05E2511D3}"/>
              </a:ext>
            </a:extLst>
          </p:cNvPr>
          <p:cNvCxnSpPr>
            <a:cxnSpLocks/>
          </p:cNvCxnSpPr>
          <p:nvPr/>
        </p:nvCxnSpPr>
        <p:spPr>
          <a:xfrm flipH="1">
            <a:off x="4279392" y="5652265"/>
            <a:ext cx="1814808" cy="549720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0005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Concaténation</a:t>
            </a:r>
          </a:p>
          <a:p>
            <a:pPr lvl="1"/>
            <a:r>
              <a:rPr lang="fr-CA" dirty="0"/>
              <a:t> L’opérateur </a:t>
            </a:r>
            <a:r>
              <a:rPr lang="fr-CA" b="1" dirty="0">
                <a:solidFill>
                  <a:srgbClr val="FA4098"/>
                </a:solidFill>
              </a:rPr>
              <a:t>+</a:t>
            </a:r>
            <a:r>
              <a:rPr lang="fr-CA" dirty="0"/>
              <a:t> fonctionne différemment dès qu’une donnée de type </a:t>
            </a:r>
            <a:r>
              <a:rPr lang="fr-CA" b="1" dirty="0"/>
              <a:t>chaîne de caractères</a:t>
            </a:r>
            <a:r>
              <a:rPr lang="fr-CA" dirty="0"/>
              <a:t> fait partie de l’équation</a:t>
            </a:r>
          </a:p>
          <a:p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Chaînes de caractères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8E06C6E-5199-4FD4-8540-1C31499857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124" y="2622102"/>
            <a:ext cx="1657581" cy="914528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3DCA9AC-CE9F-4DC4-B740-EDA557256B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2144" y="2622102"/>
            <a:ext cx="2372056" cy="914528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DA2315B-2217-487D-8D42-9F6E25ADAD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7497" y="2622102"/>
            <a:ext cx="1750386" cy="914528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62464B17-B207-4F75-A87C-3EF44371C7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4839" y="2636392"/>
            <a:ext cx="2676899" cy="885949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89FB90C9-A1AA-44EE-89BA-BA6F83E8E1D2}"/>
              </a:ext>
            </a:extLst>
          </p:cNvPr>
          <p:cNvCxnSpPr/>
          <p:nvPr/>
        </p:nvCxnSpPr>
        <p:spPr>
          <a:xfrm>
            <a:off x="3243072" y="2487168"/>
            <a:ext cx="0" cy="3968496"/>
          </a:xfrm>
          <a:prstGeom prst="line">
            <a:avLst/>
          </a:prstGeom>
          <a:ln w="28575">
            <a:solidFill>
              <a:srgbClr val="73B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90D6A0AE-C605-4C11-AD6A-A4B1D9E68B14}"/>
              </a:ext>
            </a:extLst>
          </p:cNvPr>
          <p:cNvCxnSpPr/>
          <p:nvPr/>
        </p:nvCxnSpPr>
        <p:spPr>
          <a:xfrm>
            <a:off x="8406384" y="2487168"/>
            <a:ext cx="0" cy="3968496"/>
          </a:xfrm>
          <a:prstGeom prst="line">
            <a:avLst/>
          </a:prstGeom>
          <a:ln w="28575">
            <a:solidFill>
              <a:srgbClr val="73B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4009283F-9325-4A91-B0B6-571FC5FDD4F4}"/>
              </a:ext>
            </a:extLst>
          </p:cNvPr>
          <p:cNvSpPr txBox="1"/>
          <p:nvPr/>
        </p:nvSpPr>
        <p:spPr>
          <a:xfrm>
            <a:off x="504142" y="3755427"/>
            <a:ext cx="2657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Si on additionne deux </a:t>
            </a:r>
            <a:r>
              <a:rPr lang="fr-CA" dirty="0">
                <a:solidFill>
                  <a:srgbClr val="FA4098"/>
                </a:solidFill>
              </a:rPr>
              <a:t>nombres</a:t>
            </a:r>
            <a:r>
              <a:rPr lang="fr-CA" dirty="0">
                <a:solidFill>
                  <a:srgbClr val="73B3D1"/>
                </a:solidFill>
              </a:rPr>
              <a:t>, une opération mathématique est faite.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5F5D7C9-5295-4A76-9951-22435EF4D261}"/>
              </a:ext>
            </a:extLst>
          </p:cNvPr>
          <p:cNvSpPr txBox="1"/>
          <p:nvPr/>
        </p:nvSpPr>
        <p:spPr>
          <a:xfrm>
            <a:off x="3531272" y="3755427"/>
            <a:ext cx="47119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Si on additionne un </a:t>
            </a:r>
            <a:r>
              <a:rPr lang="fr-CA" dirty="0">
                <a:solidFill>
                  <a:srgbClr val="FA4098"/>
                </a:solidFill>
              </a:rPr>
              <a:t>nombre </a:t>
            </a:r>
            <a:r>
              <a:rPr lang="fr-CA" dirty="0">
                <a:solidFill>
                  <a:srgbClr val="73B3D1"/>
                </a:solidFill>
              </a:rPr>
              <a:t>avec une </a:t>
            </a:r>
            <a:r>
              <a:rPr lang="fr-CA" dirty="0">
                <a:solidFill>
                  <a:srgbClr val="FA4098"/>
                </a:solidFill>
              </a:rPr>
              <a:t>chaîne de caractères</a:t>
            </a:r>
            <a:r>
              <a:rPr lang="fr-CA" dirty="0">
                <a:solidFill>
                  <a:srgbClr val="73B3D1"/>
                </a:solidFill>
              </a:rPr>
              <a:t>, les deux valeurs sont tout simplement </a:t>
            </a:r>
            <a:r>
              <a:rPr lang="fr-CA" u="sng" dirty="0">
                <a:solidFill>
                  <a:srgbClr val="FA4098"/>
                </a:solidFill>
              </a:rPr>
              <a:t>concaténées</a:t>
            </a:r>
            <a:r>
              <a:rPr lang="fr-CA" dirty="0">
                <a:solidFill>
                  <a:srgbClr val="73B3D1"/>
                </a:solidFill>
              </a:rPr>
              <a:t> l’une à la suite de l’autre pour former une nouvelle </a:t>
            </a:r>
            <a:r>
              <a:rPr lang="fr-CA" b="1" dirty="0">
                <a:solidFill>
                  <a:srgbClr val="73B3D1"/>
                </a:solidFill>
              </a:rPr>
              <a:t>chaîne de caractères</a:t>
            </a:r>
            <a:r>
              <a:rPr lang="fr-CA" dirty="0">
                <a:solidFill>
                  <a:srgbClr val="73B3D1"/>
                </a:solidFill>
              </a:rPr>
              <a:t>.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C07E444-C732-4272-AD05-C16241547874}"/>
              </a:ext>
            </a:extLst>
          </p:cNvPr>
          <p:cNvSpPr txBox="1"/>
          <p:nvPr/>
        </p:nvSpPr>
        <p:spPr>
          <a:xfrm>
            <a:off x="8569554" y="3755427"/>
            <a:ext cx="3376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Bien entendu, si on additionne deux </a:t>
            </a:r>
            <a:r>
              <a:rPr lang="fr-CA" dirty="0">
                <a:solidFill>
                  <a:srgbClr val="FA4098"/>
                </a:solidFill>
              </a:rPr>
              <a:t>chaînes de caractères</a:t>
            </a:r>
            <a:r>
              <a:rPr lang="fr-CA" dirty="0">
                <a:solidFill>
                  <a:srgbClr val="73B3D1"/>
                </a:solidFill>
              </a:rPr>
              <a:t>, elles sont </a:t>
            </a:r>
            <a:r>
              <a:rPr lang="fr-CA" u="sng" dirty="0">
                <a:solidFill>
                  <a:srgbClr val="FA4098"/>
                </a:solidFill>
              </a:rPr>
              <a:t>concaténées</a:t>
            </a:r>
            <a:r>
              <a:rPr lang="fr-CA" dirty="0">
                <a:solidFill>
                  <a:srgbClr val="73B3D1"/>
                </a:solidFill>
              </a:rPr>
              <a:t> également.</a:t>
            </a:r>
          </a:p>
        </p:txBody>
      </p:sp>
    </p:spTree>
    <p:extLst>
      <p:ext uri="{BB962C8B-B14F-4D97-AF65-F5344CB8AC3E}">
        <p14:creationId xmlns:p14="http://schemas.microsoft.com/office/powerpoint/2010/main" val="3196833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64DECEE3-4EF8-79A5-CEBF-D2FFF1B17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000" y="1150572"/>
            <a:ext cx="10512000" cy="5026393"/>
          </a:xfrm>
        </p:spPr>
        <p:txBody>
          <a:bodyPr/>
          <a:lstStyle/>
          <a:p>
            <a:r>
              <a:rPr lang="fr-FR" dirty="0"/>
              <a:t> </a:t>
            </a:r>
            <a:r>
              <a:rPr lang="fr-FR" b="1" dirty="0"/>
              <a:t>Littéraux de gabarits </a:t>
            </a:r>
            <a:r>
              <a:rPr lang="fr-FR" dirty="0"/>
              <a:t>(Template strings)</a:t>
            </a:r>
          </a:p>
          <a:p>
            <a:pPr lvl="1"/>
            <a:r>
              <a:rPr lang="fr-FR" dirty="0"/>
              <a:t> Les </a:t>
            </a:r>
            <a:r>
              <a:rPr lang="fr-FR" dirty="0">
                <a:solidFill>
                  <a:srgbClr val="FA4098"/>
                </a:solidFill>
              </a:rPr>
              <a:t>littéraux de gabarits</a:t>
            </a:r>
            <a:r>
              <a:rPr lang="fr-FR" dirty="0"/>
              <a:t> permettent de glisser la valeur d’une variable (ou un calcul) dans une chaîne de caractères.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 Exemple </a:t>
            </a:r>
            <a:r>
              <a:rPr lang="fr-FR" u="sng" dirty="0"/>
              <a:t>SANS</a:t>
            </a:r>
            <a:r>
              <a:rPr lang="fr-FR" dirty="0"/>
              <a:t> </a:t>
            </a:r>
            <a:r>
              <a:rPr lang="fr-FR" dirty="0" err="1">
                <a:solidFill>
                  <a:srgbClr val="FA4098"/>
                </a:solidFill>
              </a:rPr>
              <a:t>template</a:t>
            </a:r>
            <a:r>
              <a:rPr lang="fr-FR" dirty="0">
                <a:solidFill>
                  <a:srgbClr val="FA4098"/>
                </a:solidFill>
              </a:rPr>
              <a:t> string </a:t>
            </a:r>
            <a:r>
              <a:rPr lang="fr-FR" dirty="0"/>
              <a:t>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7D2B63B-757B-DFCF-0033-FD684F106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Chaines de caractères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EC3E006-59C5-4B3B-13C4-4DEFDA0FB5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529" y="3370640"/>
            <a:ext cx="3886742" cy="2114845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5BA71E8-CD8A-6060-9AAD-CF6A3B930CF2}"/>
              </a:ext>
            </a:extLst>
          </p:cNvPr>
          <p:cNvSpPr/>
          <p:nvPr/>
        </p:nvSpPr>
        <p:spPr>
          <a:xfrm>
            <a:off x="3657598" y="4072955"/>
            <a:ext cx="355107" cy="355107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07281E-7AEB-8CAA-4E38-5738C6699C82}"/>
              </a:ext>
            </a:extLst>
          </p:cNvPr>
          <p:cNvSpPr/>
          <p:nvPr/>
        </p:nvSpPr>
        <p:spPr>
          <a:xfrm>
            <a:off x="2322248" y="5113124"/>
            <a:ext cx="355107" cy="355107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62BFAFB-C625-4538-0180-899285BF0DDB}"/>
              </a:ext>
            </a:extLst>
          </p:cNvPr>
          <p:cNvSpPr txBox="1"/>
          <p:nvPr/>
        </p:nvSpPr>
        <p:spPr>
          <a:xfrm>
            <a:off x="5513032" y="3659461"/>
            <a:ext cx="556375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dirty="0">
                <a:solidFill>
                  <a:srgbClr val="73B3D1"/>
                </a:solidFill>
              </a:rPr>
              <a:t>• Hélas, nous sommes fâchés 🤬 de ce résultat : nous souhaitons que la variable </a:t>
            </a:r>
            <a:r>
              <a:rPr lang="fr-CA" sz="2000" dirty="0">
                <a:solidFill>
                  <a:srgbClr val="FA4098"/>
                </a:solidFill>
                <a:latin typeface="Consolas" panose="020B0609020204030204" pitchFamily="49" charset="0"/>
              </a:rPr>
              <a:t>nb</a:t>
            </a:r>
            <a:r>
              <a:rPr lang="fr-CA" sz="2000" dirty="0">
                <a:solidFill>
                  <a:srgbClr val="73B3D1"/>
                </a:solidFill>
              </a:rPr>
              <a:t> soit remplacée par sa valeur dans la phrase, c’est-à-dire </a:t>
            </a:r>
            <a:r>
              <a:rPr lang="fr-CA" sz="2000" dirty="0">
                <a:solidFill>
                  <a:srgbClr val="FA4098"/>
                </a:solidFill>
                <a:latin typeface="Consolas" panose="020B0609020204030204" pitchFamily="49" charset="0"/>
              </a:rPr>
              <a:t>5</a:t>
            </a:r>
            <a:r>
              <a:rPr lang="fr-CA" sz="2000" dirty="0">
                <a:solidFill>
                  <a:srgbClr val="73B3D1"/>
                </a:solidFill>
              </a:rPr>
              <a:t>.</a:t>
            </a:r>
          </a:p>
          <a:p>
            <a:r>
              <a:rPr lang="fr-CA" sz="2000" dirty="0">
                <a:solidFill>
                  <a:srgbClr val="73B3D1"/>
                </a:solidFill>
              </a:rPr>
              <a:t> </a:t>
            </a:r>
          </a:p>
          <a:p>
            <a:r>
              <a:rPr lang="fr-CA" sz="2000" dirty="0">
                <a:solidFill>
                  <a:srgbClr val="73B3D1"/>
                </a:solidFill>
              </a:rPr>
              <a:t>• La phrase souhaitée est </a:t>
            </a:r>
            <a:r>
              <a:rPr lang="fr-CA" sz="2000" dirty="0">
                <a:solidFill>
                  <a:srgbClr val="FA4098"/>
                </a:solidFill>
                <a:latin typeface="Consolas" panose="020B0609020204030204" pitchFamily="49" charset="0"/>
              </a:rPr>
              <a:t>"J’ai 5 conjoints"</a:t>
            </a:r>
            <a:r>
              <a:rPr lang="fr-CA" sz="2000" dirty="0">
                <a:solidFill>
                  <a:srgbClr val="73B3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07832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64DECEE3-4EF8-79A5-CEBF-D2FFF1B17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000" y="1150572"/>
            <a:ext cx="10512000" cy="5026393"/>
          </a:xfrm>
        </p:spPr>
        <p:txBody>
          <a:bodyPr/>
          <a:lstStyle/>
          <a:p>
            <a:r>
              <a:rPr lang="fr-FR" dirty="0"/>
              <a:t> </a:t>
            </a:r>
            <a:r>
              <a:rPr lang="fr-FR" b="1" dirty="0"/>
              <a:t>Littéraux de gabarits </a:t>
            </a:r>
            <a:r>
              <a:rPr lang="fr-FR" dirty="0"/>
              <a:t>(Template strings)</a:t>
            </a:r>
          </a:p>
          <a:p>
            <a:pPr lvl="1"/>
            <a:r>
              <a:rPr lang="fr-FR" dirty="0"/>
              <a:t> Les </a:t>
            </a:r>
            <a:r>
              <a:rPr lang="fr-FR" dirty="0">
                <a:solidFill>
                  <a:srgbClr val="FA4098"/>
                </a:solidFill>
              </a:rPr>
              <a:t>littéraux de gabarits</a:t>
            </a:r>
            <a:r>
              <a:rPr lang="fr-FR" dirty="0"/>
              <a:t> permettent de glisser la valeur d’une variable (ou un calcul) dans une chaîne de caractères.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 Exemple </a:t>
            </a:r>
            <a:r>
              <a:rPr lang="fr-FR" u="sng" dirty="0"/>
              <a:t>AVEC</a:t>
            </a:r>
            <a:r>
              <a:rPr lang="fr-FR" dirty="0"/>
              <a:t> </a:t>
            </a:r>
            <a:r>
              <a:rPr lang="fr-FR" dirty="0" err="1">
                <a:solidFill>
                  <a:srgbClr val="FA4098"/>
                </a:solidFill>
              </a:rPr>
              <a:t>template</a:t>
            </a:r>
            <a:r>
              <a:rPr lang="fr-FR" dirty="0">
                <a:solidFill>
                  <a:srgbClr val="FA4098"/>
                </a:solidFill>
              </a:rPr>
              <a:t> string </a:t>
            </a:r>
            <a:r>
              <a:rPr lang="fr-FR" dirty="0"/>
              <a:t>:</a:t>
            </a:r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marL="457200" lvl="1" indent="0">
              <a:buNone/>
            </a:pPr>
            <a:endParaRPr lang="fr-FR" dirty="0"/>
          </a:p>
          <a:p>
            <a:pPr lvl="1"/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7D2B63B-757B-DFCF-0033-FD684F106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Chaines de caractères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74BB91F-ECBE-D519-DDAD-6C97E6D1E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881" y="3294850"/>
            <a:ext cx="4239217" cy="2114845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B86AB14-667D-9414-E6BC-3C39E65B998F}"/>
              </a:ext>
            </a:extLst>
          </p:cNvPr>
          <p:cNvSpPr/>
          <p:nvPr/>
        </p:nvSpPr>
        <p:spPr>
          <a:xfrm>
            <a:off x="3355756" y="3984498"/>
            <a:ext cx="577051" cy="355107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7E62FBA-AF3E-E744-6760-781D7DBF6B26}"/>
              </a:ext>
            </a:extLst>
          </p:cNvPr>
          <p:cNvSpPr/>
          <p:nvPr/>
        </p:nvSpPr>
        <p:spPr>
          <a:xfrm>
            <a:off x="1949386" y="5024667"/>
            <a:ext cx="355107" cy="355107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25DF5D9-1782-FF92-B997-4BAD624BFF25}"/>
              </a:ext>
            </a:extLst>
          </p:cNvPr>
          <p:cNvSpPr txBox="1"/>
          <p:nvPr/>
        </p:nvSpPr>
        <p:spPr>
          <a:xfrm>
            <a:off x="5727982" y="3382776"/>
            <a:ext cx="55637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dirty="0">
                <a:solidFill>
                  <a:srgbClr val="73B3D1"/>
                </a:solidFill>
              </a:rPr>
              <a:t>• Hourra 🥳, </a:t>
            </a:r>
            <a:r>
              <a:rPr lang="fr-CA" sz="2000" dirty="0">
                <a:solidFill>
                  <a:srgbClr val="FA4098"/>
                </a:solidFill>
                <a:latin typeface="Consolas" panose="020B0609020204030204" pitchFamily="49" charset="0"/>
              </a:rPr>
              <a:t>nb</a:t>
            </a:r>
            <a:r>
              <a:rPr lang="fr-CA" sz="2000" dirty="0">
                <a:solidFill>
                  <a:srgbClr val="73B3D1"/>
                </a:solidFill>
              </a:rPr>
              <a:t> a été remplacée par sa valeur, c’est-à-dire </a:t>
            </a:r>
            <a:r>
              <a:rPr lang="fr-CA" sz="2000" dirty="0">
                <a:solidFill>
                  <a:srgbClr val="FA4098"/>
                </a:solidFill>
                <a:latin typeface="Consolas" panose="020B0609020204030204" pitchFamily="49" charset="0"/>
              </a:rPr>
              <a:t>5</a:t>
            </a:r>
            <a:r>
              <a:rPr lang="fr-CA" sz="2000" dirty="0">
                <a:solidFill>
                  <a:srgbClr val="73B3D1"/>
                </a:solidFill>
              </a:rPr>
              <a:t>. On obtient la phrase voulue.</a:t>
            </a:r>
          </a:p>
          <a:p>
            <a:endParaRPr lang="fr-CA" sz="2000" dirty="0">
              <a:solidFill>
                <a:srgbClr val="73B3D1"/>
              </a:solidFill>
            </a:endParaRPr>
          </a:p>
          <a:p>
            <a:r>
              <a:rPr lang="fr-CA" sz="2000" dirty="0">
                <a:solidFill>
                  <a:srgbClr val="73B3D1"/>
                </a:solidFill>
              </a:rPr>
              <a:t>• Remarquez que la variable </a:t>
            </a:r>
            <a:r>
              <a:rPr lang="fr-CA" sz="2000" dirty="0">
                <a:solidFill>
                  <a:srgbClr val="FA4098"/>
                </a:solidFill>
                <a:latin typeface="Consolas" panose="020B0609020204030204" pitchFamily="49" charset="0"/>
              </a:rPr>
              <a:t>nb</a:t>
            </a:r>
            <a:r>
              <a:rPr lang="fr-CA" sz="2000" dirty="0">
                <a:solidFill>
                  <a:srgbClr val="73B3D1"/>
                </a:solidFill>
              </a:rPr>
              <a:t> est encadrée par </a:t>
            </a:r>
            <a:r>
              <a:rPr lang="fr-CA" sz="2000" dirty="0">
                <a:solidFill>
                  <a:srgbClr val="FA4098"/>
                </a:solidFill>
                <a:latin typeface="Consolas" panose="020B0609020204030204" pitchFamily="49" charset="0"/>
              </a:rPr>
              <a:t>${</a:t>
            </a:r>
            <a:r>
              <a:rPr lang="fr-CA" sz="2000" dirty="0">
                <a:solidFill>
                  <a:srgbClr val="73B3D1"/>
                </a:solidFill>
              </a:rPr>
              <a:t>…</a:t>
            </a:r>
            <a:r>
              <a:rPr lang="fr-CA" sz="2000" dirty="0">
                <a:solidFill>
                  <a:srgbClr val="FA4098"/>
                </a:solidFill>
                <a:latin typeface="Consolas" panose="020B0609020204030204" pitchFamily="49" charset="0"/>
              </a:rPr>
              <a:t>}</a:t>
            </a:r>
            <a:r>
              <a:rPr lang="fr-CA" sz="2000" dirty="0">
                <a:solidFill>
                  <a:srgbClr val="73B3D1"/>
                </a:solidFill>
              </a:rPr>
              <a:t> . Ça permet de dire à JavaScript « remplace le </a:t>
            </a:r>
            <a:r>
              <a:rPr lang="fr-CA" sz="2000" b="1" dirty="0">
                <a:solidFill>
                  <a:srgbClr val="73B3D1"/>
                </a:solidFill>
              </a:rPr>
              <a:t>nom</a:t>
            </a:r>
            <a:r>
              <a:rPr lang="fr-CA" sz="2000" dirty="0">
                <a:solidFill>
                  <a:srgbClr val="73B3D1"/>
                </a:solidFill>
              </a:rPr>
              <a:t> de la </a:t>
            </a:r>
            <a:r>
              <a:rPr lang="fr-CA" sz="2000" dirty="0">
                <a:solidFill>
                  <a:srgbClr val="FA4098"/>
                </a:solidFill>
              </a:rPr>
              <a:t>variable</a:t>
            </a:r>
            <a:r>
              <a:rPr lang="fr-CA" sz="2000" dirty="0">
                <a:solidFill>
                  <a:srgbClr val="73B3D1"/>
                </a:solidFill>
              </a:rPr>
              <a:t> par la </a:t>
            </a:r>
            <a:r>
              <a:rPr lang="fr-CA" sz="2000" b="1" dirty="0">
                <a:solidFill>
                  <a:srgbClr val="73B3D1"/>
                </a:solidFill>
              </a:rPr>
              <a:t>valeur</a:t>
            </a:r>
            <a:r>
              <a:rPr lang="fr-CA" sz="2000" dirty="0">
                <a:solidFill>
                  <a:srgbClr val="73B3D1"/>
                </a:solidFill>
              </a:rPr>
              <a:t> qu’elle contient ».</a:t>
            </a:r>
          </a:p>
        </p:txBody>
      </p:sp>
    </p:spTree>
    <p:extLst>
      <p:ext uri="{BB962C8B-B14F-4D97-AF65-F5344CB8AC3E}">
        <p14:creationId xmlns:p14="http://schemas.microsoft.com/office/powerpoint/2010/main" val="1335061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64DECEE3-4EF8-79A5-CEBF-D2FFF1B17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000" y="1150572"/>
            <a:ext cx="10512000" cy="5026393"/>
          </a:xfrm>
        </p:spPr>
        <p:txBody>
          <a:bodyPr/>
          <a:lstStyle/>
          <a:p>
            <a:r>
              <a:rPr lang="fr-FR" dirty="0"/>
              <a:t> </a:t>
            </a:r>
            <a:r>
              <a:rPr lang="fr-FR" b="1" dirty="0"/>
              <a:t>Littéraux de gabarits </a:t>
            </a:r>
            <a:r>
              <a:rPr lang="fr-FR" dirty="0"/>
              <a:t>(Template strings)</a:t>
            </a:r>
          </a:p>
          <a:p>
            <a:pPr lvl="1"/>
            <a:r>
              <a:rPr lang="fr-FR" dirty="0"/>
              <a:t> </a:t>
            </a:r>
            <a:r>
              <a:rPr lang="fr-CA" sz="2400" dirty="0">
                <a:solidFill>
                  <a:srgbClr val="73B3D1"/>
                </a:solidFill>
              </a:rPr>
              <a:t>Lorsqu’on construit un </a:t>
            </a:r>
            <a:r>
              <a:rPr lang="fr-CA" sz="2400" dirty="0" err="1">
                <a:solidFill>
                  <a:srgbClr val="FA4098"/>
                </a:solidFill>
              </a:rPr>
              <a:t>template</a:t>
            </a:r>
            <a:r>
              <a:rPr lang="fr-CA" sz="2400" dirty="0">
                <a:solidFill>
                  <a:srgbClr val="FA4098"/>
                </a:solidFill>
              </a:rPr>
              <a:t> string</a:t>
            </a:r>
            <a:r>
              <a:rPr lang="fr-CA" sz="2400" dirty="0">
                <a:solidFill>
                  <a:srgbClr val="73B3D1"/>
                </a:solidFill>
              </a:rPr>
              <a:t>, il y a 2 étapes importantes :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1 -</a:t>
            </a:r>
            <a:r>
              <a:rPr lang="fr-CA" dirty="0"/>
              <a:t> Remplacer les </a:t>
            </a:r>
            <a:r>
              <a:rPr lang="fr-CA" b="1" dirty="0"/>
              <a:t>guillemets</a:t>
            </a:r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  <a:latin typeface="Consolas" panose="020B0609020204030204" pitchFamily="49" charset="0"/>
              </a:rPr>
              <a:t>"</a:t>
            </a:r>
            <a:r>
              <a:rPr lang="fr-CA" dirty="0"/>
              <a:t>…</a:t>
            </a:r>
            <a:r>
              <a:rPr lang="fr-CA" dirty="0">
                <a:solidFill>
                  <a:srgbClr val="FA4098"/>
                </a:solidFill>
                <a:latin typeface="Consolas" panose="020B0609020204030204" pitchFamily="49" charset="0"/>
              </a:rPr>
              <a:t>"</a:t>
            </a:r>
            <a:r>
              <a:rPr lang="fr-CA" dirty="0"/>
              <a:t> par des </a:t>
            </a:r>
            <a:r>
              <a:rPr lang="fr-CA" b="1" dirty="0"/>
              <a:t>accents graves </a:t>
            </a:r>
            <a:r>
              <a:rPr lang="fr-CA" dirty="0">
                <a:solidFill>
                  <a:srgbClr val="FA4098"/>
                </a:solidFill>
                <a:latin typeface="Consolas" panose="020B0609020204030204" pitchFamily="49" charset="0"/>
              </a:rPr>
              <a:t>`</a:t>
            </a:r>
            <a:r>
              <a:rPr lang="fr-CA" dirty="0"/>
              <a:t>…</a:t>
            </a:r>
            <a:r>
              <a:rPr lang="fr-CA" dirty="0">
                <a:solidFill>
                  <a:srgbClr val="FA4098"/>
                </a:solidFill>
                <a:latin typeface="Consolas" panose="020B0609020204030204" pitchFamily="49" charset="0"/>
              </a:rPr>
              <a:t>`</a:t>
            </a:r>
          </a:p>
          <a:p>
            <a:pPr lvl="2"/>
            <a:endParaRPr lang="fr-CA" dirty="0">
              <a:solidFill>
                <a:srgbClr val="73B3D1"/>
              </a:solidFill>
            </a:endParaRPr>
          </a:p>
          <a:p>
            <a:pPr lvl="2"/>
            <a:endParaRPr lang="fr-CA" dirty="0"/>
          </a:p>
          <a:p>
            <a:pPr marL="914400" lvl="2" indent="0">
              <a:buNone/>
            </a:pPr>
            <a:endParaRPr lang="fr-CA" dirty="0">
              <a:solidFill>
                <a:srgbClr val="73B3D1"/>
              </a:solidFill>
            </a:endParaRP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2 -</a:t>
            </a:r>
            <a:r>
              <a:rPr lang="fr-CA" dirty="0"/>
              <a:t> </a:t>
            </a:r>
            <a:r>
              <a:rPr lang="fr-CA" sz="2000" dirty="0">
                <a:solidFill>
                  <a:srgbClr val="73B3D1"/>
                </a:solidFill>
              </a:rPr>
              <a:t>Encadrer les noms de variables avec </a:t>
            </a:r>
            <a:r>
              <a:rPr lang="fr-CA" sz="2000" dirty="0">
                <a:solidFill>
                  <a:srgbClr val="FA4098"/>
                </a:solidFill>
                <a:latin typeface="Consolas" panose="020B0609020204030204" pitchFamily="49" charset="0"/>
              </a:rPr>
              <a:t>${</a:t>
            </a:r>
            <a:r>
              <a:rPr lang="fr-CA" sz="2000" dirty="0">
                <a:solidFill>
                  <a:srgbClr val="73B3D1"/>
                </a:solidFill>
              </a:rPr>
              <a:t> … </a:t>
            </a:r>
            <a:r>
              <a:rPr lang="fr-CA" sz="2000" dirty="0">
                <a:solidFill>
                  <a:srgbClr val="FA4098"/>
                </a:solidFill>
                <a:latin typeface="Consolas" panose="020B0609020204030204" pitchFamily="49" charset="0"/>
              </a:rPr>
              <a:t>}</a:t>
            </a:r>
            <a:endParaRPr lang="fr-CA" dirty="0">
              <a:solidFill>
                <a:srgbClr val="73B3D1"/>
              </a:solidFill>
            </a:endParaRPr>
          </a:p>
          <a:p>
            <a:pPr lvl="1"/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7D2B63B-757B-DFCF-0033-FD684F106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Chaines de caractères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69B3D52-FFD9-34B0-AB0C-A72E56192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411" y="2553054"/>
            <a:ext cx="2496886" cy="543182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683C7E5F-9363-5FCC-32BE-2F637D9E60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1012" y="2557908"/>
            <a:ext cx="2667372" cy="533474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15" name="Flèche : droite 14">
            <a:extLst>
              <a:ext uri="{FF2B5EF4-FFF2-40B4-BE49-F238E27FC236}">
                <a16:creationId xmlns:a16="http://schemas.microsoft.com/office/drawing/2014/main" id="{CF158DEF-C63C-C2E1-E95B-0A2CBD7D9D3D}"/>
              </a:ext>
            </a:extLst>
          </p:cNvPr>
          <p:cNvSpPr/>
          <p:nvPr/>
        </p:nvSpPr>
        <p:spPr>
          <a:xfrm>
            <a:off x="5879250" y="2595982"/>
            <a:ext cx="367809" cy="457325"/>
          </a:xfrm>
          <a:prstGeom prst="rightArrow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A7516245-1F4C-B48C-1BF9-E649CF44C2A8}"/>
              </a:ext>
            </a:extLst>
          </p:cNvPr>
          <p:cNvCxnSpPr>
            <a:cxnSpLocks/>
          </p:cNvCxnSpPr>
          <p:nvPr/>
        </p:nvCxnSpPr>
        <p:spPr>
          <a:xfrm flipV="1">
            <a:off x="7563775" y="2980072"/>
            <a:ext cx="291944" cy="238083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129566B7-91AD-4780-A53F-B1357010D185}"/>
              </a:ext>
            </a:extLst>
          </p:cNvPr>
          <p:cNvCxnSpPr>
            <a:cxnSpLocks/>
          </p:cNvCxnSpPr>
          <p:nvPr/>
        </p:nvCxnSpPr>
        <p:spPr>
          <a:xfrm flipH="1">
            <a:off x="8956984" y="2500195"/>
            <a:ext cx="303439" cy="324449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>
            <a:extLst>
              <a:ext uri="{FF2B5EF4-FFF2-40B4-BE49-F238E27FC236}">
                <a16:creationId xmlns:a16="http://schemas.microsoft.com/office/drawing/2014/main" id="{D5C81039-11BA-7505-5CF7-9D315A764C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9870" y="3814324"/>
            <a:ext cx="2943636" cy="514422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BD0F2D1D-156A-B9BC-11AC-0D354E2618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160" y="3814324"/>
            <a:ext cx="2667372" cy="533474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25" name="Flèche : droite 24">
            <a:extLst>
              <a:ext uri="{FF2B5EF4-FFF2-40B4-BE49-F238E27FC236}">
                <a16:creationId xmlns:a16="http://schemas.microsoft.com/office/drawing/2014/main" id="{2B69A882-E757-EAB0-8BCB-E5734E99EA0E}"/>
              </a:ext>
            </a:extLst>
          </p:cNvPr>
          <p:cNvSpPr/>
          <p:nvPr/>
        </p:nvSpPr>
        <p:spPr>
          <a:xfrm>
            <a:off x="5917286" y="3814324"/>
            <a:ext cx="367809" cy="457325"/>
          </a:xfrm>
          <a:prstGeom prst="rightArrow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id="{E35B3E10-99BB-7AC2-4206-12D3D12C6D08}"/>
              </a:ext>
            </a:extLst>
          </p:cNvPr>
          <p:cNvCxnSpPr>
            <a:cxnSpLocks/>
          </p:cNvCxnSpPr>
          <p:nvPr/>
        </p:nvCxnSpPr>
        <p:spPr>
          <a:xfrm flipH="1" flipV="1">
            <a:off x="8842013" y="4271649"/>
            <a:ext cx="356266" cy="381201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681ECE64-04FD-FE3B-77C5-3564515A9C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8892" y="4771857"/>
            <a:ext cx="3334215" cy="1571844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E8CF72EC-B79E-E392-B515-92B33297D123}"/>
              </a:ext>
            </a:extLst>
          </p:cNvPr>
          <p:cNvSpPr txBox="1"/>
          <p:nvPr/>
        </p:nvSpPr>
        <p:spPr>
          <a:xfrm>
            <a:off x="6095999" y="5806792"/>
            <a:ext cx="746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dirty="0"/>
              <a:t>✨</a:t>
            </a:r>
          </a:p>
        </p:txBody>
      </p:sp>
    </p:spTree>
    <p:extLst>
      <p:ext uri="{BB962C8B-B14F-4D97-AF65-F5344CB8AC3E}">
        <p14:creationId xmlns:p14="http://schemas.microsoft.com/office/powerpoint/2010/main" val="3929877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64DECEE3-4EF8-79A5-CEBF-D2FFF1B17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000" y="1150572"/>
            <a:ext cx="10512000" cy="5026393"/>
          </a:xfrm>
        </p:spPr>
        <p:txBody>
          <a:bodyPr/>
          <a:lstStyle/>
          <a:p>
            <a:r>
              <a:rPr lang="fr-FR" dirty="0"/>
              <a:t> </a:t>
            </a:r>
            <a:r>
              <a:rPr lang="fr-FR" b="1" dirty="0"/>
              <a:t>Littéraux de gabarits </a:t>
            </a:r>
            <a:r>
              <a:rPr lang="fr-FR" dirty="0"/>
              <a:t>(Template strings)</a:t>
            </a:r>
          </a:p>
          <a:p>
            <a:pPr lvl="1"/>
            <a:r>
              <a:rPr lang="fr-FR" dirty="0"/>
              <a:t>  Un </a:t>
            </a:r>
            <a:r>
              <a:rPr lang="fr-FR" dirty="0" err="1">
                <a:solidFill>
                  <a:srgbClr val="FA4098"/>
                </a:solidFill>
              </a:rPr>
              <a:t>template</a:t>
            </a:r>
            <a:r>
              <a:rPr lang="fr-FR" dirty="0">
                <a:solidFill>
                  <a:srgbClr val="FA4098"/>
                </a:solidFill>
              </a:rPr>
              <a:t> string</a:t>
            </a:r>
            <a:r>
              <a:rPr lang="fr-FR" dirty="0"/>
              <a:t> peut contenir </a:t>
            </a:r>
            <a:r>
              <a:rPr lang="fr-FR" b="1" dirty="0"/>
              <a:t>plusieurs variables </a:t>
            </a:r>
            <a:r>
              <a:rPr lang="fr-FR" dirty="0"/>
              <a:t>:</a:t>
            </a:r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marL="457200" lvl="1" indent="0">
              <a:buNone/>
            </a:pPr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r>
              <a:rPr lang="fr-FR" dirty="0"/>
              <a:t> Un </a:t>
            </a:r>
            <a:r>
              <a:rPr lang="fr-FR" dirty="0" err="1">
                <a:solidFill>
                  <a:srgbClr val="FA4098"/>
                </a:solidFill>
              </a:rPr>
              <a:t>template</a:t>
            </a:r>
            <a:r>
              <a:rPr lang="fr-FR" dirty="0">
                <a:solidFill>
                  <a:srgbClr val="FA4098"/>
                </a:solidFill>
              </a:rPr>
              <a:t> string</a:t>
            </a:r>
            <a:r>
              <a:rPr lang="fr-FR" dirty="0"/>
              <a:t> peut contenir des </a:t>
            </a:r>
            <a:r>
              <a:rPr lang="fr-FR" b="1" dirty="0"/>
              <a:t>calculs</a:t>
            </a:r>
            <a:r>
              <a:rPr lang="fr-FR" dirty="0"/>
              <a:t>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7D2B63B-757B-DFCF-0033-FD684F106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Chaines de caractères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336F8D1-2ED0-F16B-179E-E72D3C389C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7534" y="2110213"/>
            <a:ext cx="5696931" cy="1717981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7D1EC0C-6026-F0C3-7155-E587EA33F968}"/>
              </a:ext>
            </a:extLst>
          </p:cNvPr>
          <p:cNvSpPr/>
          <p:nvPr/>
        </p:nvSpPr>
        <p:spPr>
          <a:xfrm>
            <a:off x="4483220" y="3542190"/>
            <a:ext cx="656951" cy="241917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8265FA-3340-63D4-9F9D-3F5B47440502}"/>
              </a:ext>
            </a:extLst>
          </p:cNvPr>
          <p:cNvSpPr/>
          <p:nvPr/>
        </p:nvSpPr>
        <p:spPr>
          <a:xfrm>
            <a:off x="6491053" y="3542189"/>
            <a:ext cx="656951" cy="241917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8360E5E-9E25-11DD-B853-4A08FADD7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2204" y="4501280"/>
            <a:ext cx="7087589" cy="2095792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430ECF6-8D9A-66E0-C61F-742B2E54B3AA}"/>
              </a:ext>
            </a:extLst>
          </p:cNvPr>
          <p:cNvSpPr/>
          <p:nvPr/>
        </p:nvSpPr>
        <p:spPr>
          <a:xfrm>
            <a:off x="3028761" y="6280468"/>
            <a:ext cx="192140" cy="228581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3AF746E-72FF-4E48-A760-8966F8A24D0C}"/>
              </a:ext>
            </a:extLst>
          </p:cNvPr>
          <p:cNvSpPr/>
          <p:nvPr/>
        </p:nvSpPr>
        <p:spPr>
          <a:xfrm>
            <a:off x="3296570" y="6289346"/>
            <a:ext cx="1257673" cy="237460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1D4D8E-32A6-DECE-B1AD-34CED0F15F68}"/>
              </a:ext>
            </a:extLst>
          </p:cNvPr>
          <p:cNvSpPr/>
          <p:nvPr/>
        </p:nvSpPr>
        <p:spPr>
          <a:xfrm>
            <a:off x="5360892" y="6301420"/>
            <a:ext cx="640411" cy="207630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2331784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BB6C25E90EF841B03A4ACF3E770C99" ma:contentTypeVersion="4" ma:contentTypeDescription="Crée un document." ma:contentTypeScope="" ma:versionID="eef614af57a58a4319398c000e70e693">
  <xsd:schema xmlns:xsd="http://www.w3.org/2001/XMLSchema" xmlns:xs="http://www.w3.org/2001/XMLSchema" xmlns:p="http://schemas.microsoft.com/office/2006/metadata/properties" xmlns:ns2="f58e85c7-fc25-4ada-adcf-b475e6768b6a" targetNamespace="http://schemas.microsoft.com/office/2006/metadata/properties" ma:root="true" ma:fieldsID="18b248599a21bd7404ad934027204094" ns2:_="">
    <xsd:import namespace="f58e85c7-fc25-4ada-adcf-b475e6768b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8e85c7-fc25-4ada-adcf-b475e6768b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57DF8C3-7DD6-492A-9ACF-029BC7E882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8e85c7-fc25-4ada-adcf-b475e6768b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D5F6FA-858C-4383-96B4-D94F2188AD5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634E061-7F5C-42E8-B704-158018317E8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12688</TotalTime>
  <Words>2868</Words>
  <Application>Microsoft Office PowerPoint</Application>
  <PresentationFormat>Grand écran</PresentationFormat>
  <Paragraphs>408</Paragraphs>
  <Slides>45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45</vt:i4>
      </vt:variant>
    </vt:vector>
  </HeadingPairs>
  <TitlesOfParts>
    <vt:vector size="53" baseType="lpstr">
      <vt:lpstr>Arial</vt:lpstr>
      <vt:lpstr>Calibri</vt:lpstr>
      <vt:lpstr>Calibri Light</vt:lpstr>
      <vt:lpstr>Consolas</vt:lpstr>
      <vt:lpstr>Courier New</vt:lpstr>
      <vt:lpstr>Symbol</vt:lpstr>
      <vt:lpstr>Wingdings</vt:lpstr>
      <vt:lpstr>Thème Office</vt:lpstr>
      <vt:lpstr>Semaine 2</vt:lpstr>
      <vt:lpstr>Menu du jour</vt:lpstr>
      <vt:lpstr>Chaînes de caractères</vt:lpstr>
      <vt:lpstr>Chaînes de caractères</vt:lpstr>
      <vt:lpstr>Chaînes de caractères</vt:lpstr>
      <vt:lpstr>Chaines de caractères</vt:lpstr>
      <vt:lpstr>Chaines de caractères</vt:lpstr>
      <vt:lpstr>Chaines de caractères</vt:lpstr>
      <vt:lpstr>Chaines de caractères</vt:lpstr>
      <vt:lpstr>Chaînes de caractères</vt:lpstr>
      <vt:lpstr>Chaînes de caractères</vt:lpstr>
      <vt:lpstr>Ouvrir une page Web</vt:lpstr>
      <vt:lpstr>DOM</vt:lpstr>
      <vt:lpstr>DOM</vt:lpstr>
      <vt:lpstr>DOM</vt:lpstr>
      <vt:lpstr>DOM</vt:lpstr>
      <vt:lpstr>DOM</vt:lpstr>
      <vt:lpstr>DOM</vt:lpstr>
      <vt:lpstr>DOM</vt:lpstr>
      <vt:lpstr>DOM</vt:lpstr>
      <vt:lpstr>DOM</vt:lpstr>
      <vt:lpstr>DOM</vt:lpstr>
      <vt:lpstr>DOM</vt:lpstr>
      <vt:lpstr>DOM</vt:lpstr>
      <vt:lpstr>DOM</vt:lpstr>
      <vt:lpstr>Éditeurs de code</vt:lpstr>
      <vt:lpstr>Projet Web</vt:lpstr>
      <vt:lpstr>Visual Studio Code</vt:lpstr>
      <vt:lpstr>Intro aux fonctions</vt:lpstr>
      <vt:lpstr>Intro aux fonctions</vt:lpstr>
      <vt:lpstr>Intro aux fonctions</vt:lpstr>
      <vt:lpstr>Intro aux fonctions</vt:lpstr>
      <vt:lpstr>Intro aux fonctions</vt:lpstr>
      <vt:lpstr>Intro aux fonctions</vt:lpstr>
      <vt:lpstr>console.log() et alert()</vt:lpstr>
      <vt:lpstr>console.log() et alert()</vt:lpstr>
      <vt:lpstr>console.log() et alert()</vt:lpstr>
      <vt:lpstr>Commentaires en JavaScript</vt:lpstr>
      <vt:lpstr>Intro aux fonctions</vt:lpstr>
      <vt:lpstr>Intro aux fonctions</vt:lpstr>
      <vt:lpstr>Intro aux fonctions</vt:lpstr>
      <vt:lpstr>Intro aux fonctions</vt:lpstr>
      <vt:lpstr>Intro aux fonctions</vt:lpstr>
      <vt:lpstr>Intro aux fonctions</vt:lpstr>
      <vt:lpstr>Intro aux fonctions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</dc:creator>
  <cp:lastModifiedBy>Maxime Pelletier</cp:lastModifiedBy>
  <cp:revision>2628</cp:revision>
  <dcterms:created xsi:type="dcterms:W3CDTF">2021-06-05T18:50:42Z</dcterms:created>
  <dcterms:modified xsi:type="dcterms:W3CDTF">2024-07-22T19:21:43Z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0x010100ECBB6C25E90EF841B03A4ACF3E770C99</vt:lpwstr>
  </property>
</Properties>
</file>