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10" r:id="rId6"/>
    <p:sldId id="260" r:id="rId7"/>
    <p:sldId id="261" r:id="rId8"/>
    <p:sldId id="262" r:id="rId9"/>
    <p:sldId id="264" r:id="rId10"/>
    <p:sldId id="263" r:id="rId11"/>
    <p:sldId id="313" r:id="rId12"/>
    <p:sldId id="314" r:id="rId13"/>
    <p:sldId id="315" r:id="rId14"/>
    <p:sldId id="317" r:id="rId15"/>
    <p:sldId id="295" r:id="rId16"/>
    <p:sldId id="304" r:id="rId17"/>
    <p:sldId id="306" r:id="rId18"/>
    <p:sldId id="305" r:id="rId19"/>
    <p:sldId id="307" r:id="rId20"/>
    <p:sldId id="281" r:id="rId21"/>
    <p:sldId id="282" r:id="rId22"/>
    <p:sldId id="284" r:id="rId23"/>
    <p:sldId id="285" r:id="rId24"/>
    <p:sldId id="308" r:id="rId25"/>
    <p:sldId id="318" r:id="rId26"/>
    <p:sldId id="286" r:id="rId27"/>
    <p:sldId id="280" r:id="rId28"/>
    <p:sldId id="322" r:id="rId29"/>
    <p:sldId id="298" r:id="rId30"/>
    <p:sldId id="299" r:id="rId31"/>
    <p:sldId id="300" r:id="rId32"/>
    <p:sldId id="327" r:id="rId33"/>
    <p:sldId id="328" r:id="rId34"/>
    <p:sldId id="276" r:id="rId35"/>
    <p:sldId id="279" r:id="rId36"/>
    <p:sldId id="329" r:id="rId37"/>
    <p:sldId id="278" r:id="rId38"/>
    <p:sldId id="323" r:id="rId39"/>
    <p:sldId id="324" r:id="rId40"/>
    <p:sldId id="32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098"/>
    <a:srgbClr val="B177BF"/>
    <a:srgbClr val="BF779D"/>
    <a:srgbClr val="73B3D1"/>
    <a:srgbClr val="9073D1"/>
    <a:srgbClr val="7385D1"/>
    <a:srgbClr val="FFFFFF"/>
    <a:srgbClr val="739CD1"/>
    <a:srgbClr val="797CDE"/>
    <a:srgbClr val="FA4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09" autoAdjust="0"/>
    <p:restoredTop sz="94637" autoAdjust="0"/>
  </p:normalViewPr>
  <p:slideViewPr>
    <p:cSldViewPr snapToGrid="0">
      <p:cViewPr varScale="1">
        <p:scale>
          <a:sx n="118" d="100"/>
          <a:sy n="118" d="100"/>
        </p:scale>
        <p:origin x="107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057543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la programmation</a:t>
            </a: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coolors.co/fe0313" TargetMode="Externa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Semaine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/>
              <a:t>Variables globales, événements, DOM (styles), currentTarget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A24BA1-30DF-4D5D-B9AF-03DB4BB82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835" y="3870911"/>
            <a:ext cx="5760063" cy="225249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A084863-AA3B-4382-8EBE-7A88FF4E1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Variables </a:t>
            </a:r>
            <a:r>
              <a:rPr lang="fr-CA" b="1"/>
              <a:t>globales</a:t>
            </a:r>
          </a:p>
          <a:p>
            <a:pPr lvl="1"/>
            <a:r>
              <a:rPr lang="fr-CA"/>
              <a:t> Une variable dite « </a:t>
            </a:r>
            <a:r>
              <a:rPr lang="fr-CA">
                <a:solidFill>
                  <a:srgbClr val="FA4098"/>
                </a:solidFill>
              </a:rPr>
              <a:t>globale </a:t>
            </a:r>
            <a:r>
              <a:rPr lang="fr-CA"/>
              <a:t>» peut être utilisée </a:t>
            </a:r>
            <a:r>
              <a:rPr lang="fr-CA" u="sng"/>
              <a:t>n’importe où</a:t>
            </a:r>
            <a:r>
              <a:rPr lang="fr-CA"/>
              <a:t> dans le code.</a:t>
            </a:r>
          </a:p>
          <a:p>
            <a:pPr lvl="1"/>
            <a:endParaRPr lang="fr-CA"/>
          </a:p>
          <a:p>
            <a:pPr lvl="1"/>
            <a:r>
              <a:rPr lang="fr-CA"/>
              <a:t>Les variables </a:t>
            </a:r>
            <a:r>
              <a:rPr lang="fr-CA">
                <a:solidFill>
                  <a:srgbClr val="FA4098"/>
                </a:solidFill>
              </a:rPr>
              <a:t>globales</a:t>
            </a:r>
            <a:r>
              <a:rPr lang="fr-CA"/>
              <a:t> doivent être déclarées en dehors de toute fonction, dans n’importe quel fichier JavaScript du projet Web.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3A6C8A1-9045-4057-9417-33541BC87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Variables locales et globales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3C76AD6-12BB-49BA-BB4E-15722DE2C2C3}"/>
              </a:ext>
            </a:extLst>
          </p:cNvPr>
          <p:cNvSpPr txBox="1"/>
          <p:nvPr/>
        </p:nvSpPr>
        <p:spPr>
          <a:xfrm>
            <a:off x="51900" y="3828537"/>
            <a:ext cx="44449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sz="2000">
                <a:solidFill>
                  <a:srgbClr val="739CD1"/>
                </a:solidFill>
              </a:rPr>
              <a:t>Ici, la variable </a:t>
            </a:r>
            <a:r>
              <a:rPr lang="fr-CA" sz="2000">
                <a:solidFill>
                  <a:srgbClr val="FA4098"/>
                </a:solidFill>
              </a:rPr>
              <a:t>gPhrase</a:t>
            </a:r>
            <a:r>
              <a:rPr lang="fr-CA" sz="2000">
                <a:solidFill>
                  <a:srgbClr val="739CD1"/>
                </a:solidFill>
              </a:rPr>
              <a:t> est déclarée en dehors de toute fonction, au début du code.</a:t>
            </a:r>
          </a:p>
          <a:p>
            <a:pPr marL="285750" indent="-285750">
              <a:buFont typeface="Symbol" panose="05050102010706020507" pitchFamily="18" charset="2"/>
              <a:buChar char="¨"/>
            </a:pPr>
            <a:endParaRPr lang="fr-CA" sz="2000">
              <a:solidFill>
                <a:srgbClr val="739CD1"/>
              </a:solidFill>
            </a:endParaRPr>
          </a:p>
          <a:p>
            <a:endParaRPr lang="fr-CA" sz="2000">
              <a:solidFill>
                <a:srgbClr val="739CD1"/>
              </a:solidFill>
            </a:endParaRPr>
          </a:p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sz="2000">
                <a:solidFill>
                  <a:srgbClr val="739CD1"/>
                </a:solidFill>
              </a:rPr>
              <a:t>Elle est donc utilisable n’importe où dans les </a:t>
            </a:r>
            <a:r>
              <a:rPr lang="fr-CA" sz="2000" b="1">
                <a:solidFill>
                  <a:srgbClr val="739CD1"/>
                </a:solidFill>
              </a:rPr>
              <a:t>fonctions</a:t>
            </a:r>
            <a:r>
              <a:rPr lang="fr-CA" sz="2000">
                <a:solidFill>
                  <a:srgbClr val="739CD1"/>
                </a:solidFill>
              </a:rPr>
              <a:t> qui suivent.</a:t>
            </a:r>
          </a:p>
        </p:txBody>
      </p:sp>
      <p:cxnSp>
        <p:nvCxnSpPr>
          <p:cNvPr id="17" name="Connecteur : en angle 16">
            <a:extLst>
              <a:ext uri="{FF2B5EF4-FFF2-40B4-BE49-F238E27FC236}">
                <a16:creationId xmlns:a16="http://schemas.microsoft.com/office/drawing/2014/main" id="{62E64B0F-B02F-4C61-8D83-4A2050648A3F}"/>
              </a:ext>
            </a:extLst>
          </p:cNvPr>
          <p:cNvCxnSpPr>
            <a:cxnSpLocks/>
          </p:cNvCxnSpPr>
          <p:nvPr/>
        </p:nvCxnSpPr>
        <p:spPr>
          <a:xfrm flipV="1">
            <a:off x="4353533" y="4809744"/>
            <a:ext cx="1632739" cy="802483"/>
          </a:xfrm>
          <a:prstGeom prst="bentConnector3">
            <a:avLst>
              <a:gd name="adj1" fmla="val 50000"/>
            </a:avLst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 : en angle 18">
            <a:extLst>
              <a:ext uri="{FF2B5EF4-FFF2-40B4-BE49-F238E27FC236}">
                <a16:creationId xmlns:a16="http://schemas.microsoft.com/office/drawing/2014/main" id="{BF64D6E7-F570-4D30-AD7E-F04C57A494E0}"/>
              </a:ext>
            </a:extLst>
          </p:cNvPr>
          <p:cNvCxnSpPr>
            <a:cxnSpLocks/>
          </p:cNvCxnSpPr>
          <p:nvPr/>
        </p:nvCxnSpPr>
        <p:spPr>
          <a:xfrm>
            <a:off x="4353533" y="5612227"/>
            <a:ext cx="1632739" cy="294797"/>
          </a:xfrm>
          <a:prstGeom prst="bentConnector3">
            <a:avLst>
              <a:gd name="adj1" fmla="val 50000"/>
            </a:avLst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0B5F7EDB-D2FC-40CD-BB05-A9966E9F0F95}"/>
              </a:ext>
            </a:extLst>
          </p:cNvPr>
          <p:cNvCxnSpPr>
            <a:cxnSpLocks/>
          </p:cNvCxnSpPr>
          <p:nvPr/>
        </p:nvCxnSpPr>
        <p:spPr>
          <a:xfrm>
            <a:off x="4309872" y="4115173"/>
            <a:ext cx="1403069" cy="0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259C5F5-0CA8-52E5-E938-AD993104FADE}"/>
              </a:ext>
            </a:extLst>
          </p:cNvPr>
          <p:cNvSpPr/>
          <p:nvPr/>
        </p:nvSpPr>
        <p:spPr>
          <a:xfrm>
            <a:off x="6304542" y="3956564"/>
            <a:ext cx="737025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59ED71-2C9E-C3EE-4BE2-C38B8A13241A}"/>
              </a:ext>
            </a:extLst>
          </p:cNvPr>
          <p:cNvSpPr/>
          <p:nvPr/>
        </p:nvSpPr>
        <p:spPr>
          <a:xfrm>
            <a:off x="10742832" y="4642351"/>
            <a:ext cx="827376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65C6FB-1F22-0335-8CFA-102E886471B1}"/>
              </a:ext>
            </a:extLst>
          </p:cNvPr>
          <p:cNvSpPr/>
          <p:nvPr/>
        </p:nvSpPr>
        <p:spPr>
          <a:xfrm>
            <a:off x="10742832" y="5548797"/>
            <a:ext cx="827376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68815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0997AAB1-0344-314B-E06D-F2A9E1C1A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809" y="3236184"/>
            <a:ext cx="7192379" cy="315321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E6681A1-8574-45DD-AD09-A07ABC179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Convention de nommage</a:t>
            </a:r>
          </a:p>
          <a:p>
            <a:pPr lvl="1"/>
            <a:r>
              <a:rPr lang="fr-CA" dirty="0"/>
              <a:t> Pour dissiper le doute </a:t>
            </a:r>
            <a:r>
              <a:rPr lang="en-CA" dirty="0"/>
              <a:t>🕵️‍♂️</a:t>
            </a:r>
            <a:r>
              <a:rPr lang="fr-CA" dirty="0"/>
              <a:t>, nous ajouterons toujours un </a:t>
            </a:r>
            <a:r>
              <a:rPr lang="fr-CA" dirty="0">
                <a:solidFill>
                  <a:srgbClr val="FA4098"/>
                </a:solidFill>
              </a:rPr>
              <a:t>g</a:t>
            </a:r>
            <a:r>
              <a:rPr lang="fr-CA" dirty="0"/>
              <a:t> devant le nom d’une variable globale.</a:t>
            </a:r>
          </a:p>
          <a:p>
            <a:pPr lvl="2"/>
            <a:r>
              <a:rPr lang="fr-CA" dirty="0"/>
              <a:t> De plus, nous déclarerons toujours les variables globales </a:t>
            </a:r>
            <a:r>
              <a:rPr lang="fr-CA" u="sng" dirty="0"/>
              <a:t>tout en haut</a:t>
            </a:r>
            <a:r>
              <a:rPr lang="fr-CA" dirty="0"/>
              <a:t> du fichier .</a:t>
            </a:r>
            <a:r>
              <a:rPr lang="fr-CA" dirty="0" err="1"/>
              <a:t>js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9089BE1-E0B0-4E6C-981B-F9212F4DD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Variables locales et globales</a:t>
            </a:r>
          </a:p>
        </p:txBody>
      </p:sp>
      <p:sp>
        <p:nvSpPr>
          <p:cNvPr id="6" name="Accolade fermante 5">
            <a:extLst>
              <a:ext uri="{FF2B5EF4-FFF2-40B4-BE49-F238E27FC236}">
                <a16:creationId xmlns:a16="http://schemas.microsoft.com/office/drawing/2014/main" id="{24376722-CC5A-45E1-82C9-E91EDB65F027}"/>
              </a:ext>
            </a:extLst>
          </p:cNvPr>
          <p:cNvSpPr/>
          <p:nvPr/>
        </p:nvSpPr>
        <p:spPr>
          <a:xfrm flipH="1">
            <a:off x="3539381" y="4016052"/>
            <a:ext cx="209659" cy="726914"/>
          </a:xfrm>
          <a:prstGeom prst="rightBrace">
            <a:avLst>
              <a:gd name="adj1" fmla="val 34770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DB6E4D-85B6-4A1F-9B44-77CE9EBFF224}"/>
              </a:ext>
            </a:extLst>
          </p:cNvPr>
          <p:cNvSpPr txBox="1"/>
          <p:nvPr/>
        </p:nvSpPr>
        <p:spPr>
          <a:xfrm>
            <a:off x="2424348" y="4058112"/>
            <a:ext cx="111503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739CD1"/>
                </a:solidFill>
              </a:rPr>
              <a:t>Variables globales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B302E7F-E457-4D89-98A8-222BAC41131E}"/>
              </a:ext>
            </a:extLst>
          </p:cNvPr>
          <p:cNvSpPr txBox="1"/>
          <p:nvPr/>
        </p:nvSpPr>
        <p:spPr>
          <a:xfrm>
            <a:off x="943456" y="5238348"/>
            <a:ext cx="159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739CD1"/>
                </a:solidFill>
              </a:rPr>
              <a:t>Variable locale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8F9EA1E2-1DCF-42D3-840C-BC6BB13B9068}"/>
              </a:ext>
            </a:extLst>
          </p:cNvPr>
          <p:cNvCxnSpPr>
            <a:cxnSpLocks/>
          </p:cNvCxnSpPr>
          <p:nvPr/>
        </p:nvCxnSpPr>
        <p:spPr>
          <a:xfrm>
            <a:off x="2549753" y="5423014"/>
            <a:ext cx="1616427" cy="0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789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Écouteurs d’événements</a:t>
            </a:r>
            <a:endParaRPr lang="fr-CA" b="1">
              <a:solidFill>
                <a:srgbClr val="FA4098"/>
              </a:solidFill>
            </a:endParaRPr>
          </a:p>
          <a:p>
            <a:pPr lvl="1"/>
            <a:r>
              <a:rPr lang="fr-CA"/>
              <a:t> Les écouteurs d’événements, permettent, entre autres, d’</a:t>
            </a:r>
            <a:r>
              <a:rPr lang="fr-CA" b="1"/>
              <a:t>appeler</a:t>
            </a:r>
            <a:r>
              <a:rPr lang="fr-CA"/>
              <a:t> </a:t>
            </a:r>
            <a:r>
              <a:rPr lang="fr-CA" b="1"/>
              <a:t>des fonctions </a:t>
            </a:r>
            <a:r>
              <a:rPr lang="fr-CA"/>
              <a:t>suite à la détection d’un </a:t>
            </a:r>
            <a:r>
              <a:rPr lang="fr-CA" b="1">
                <a:solidFill>
                  <a:srgbClr val="FA4098"/>
                </a:solidFill>
              </a:rPr>
              <a:t>déclencheur</a:t>
            </a:r>
            <a:r>
              <a:rPr lang="fr-CA"/>
              <a:t>.</a:t>
            </a:r>
          </a:p>
          <a:p>
            <a:pPr lvl="2"/>
            <a:r>
              <a:rPr lang="fr-CA"/>
              <a:t> Exemples simples :</a:t>
            </a:r>
          </a:p>
          <a:p>
            <a:pPr lvl="3"/>
            <a:r>
              <a:rPr lang="fr-CA"/>
              <a:t> En </a:t>
            </a:r>
            <a:r>
              <a:rPr lang="fr-CA" b="1">
                <a:solidFill>
                  <a:srgbClr val="FA4098"/>
                </a:solidFill>
              </a:rPr>
              <a:t>cliquant</a:t>
            </a:r>
            <a:r>
              <a:rPr lang="fr-CA"/>
              <a:t> sur un </a:t>
            </a:r>
            <a:r>
              <a:rPr lang="fr-CA" b="1"/>
              <a:t>élément</a:t>
            </a:r>
            <a:r>
              <a:rPr lang="fr-CA"/>
              <a:t>... son </a:t>
            </a:r>
            <a:r>
              <a:rPr lang="fr-CA" b="1"/>
              <a:t>texte</a:t>
            </a:r>
            <a:r>
              <a:rPr lang="fr-CA"/>
              <a:t> change !</a:t>
            </a:r>
          </a:p>
          <a:p>
            <a:pPr lvl="3"/>
            <a:endParaRPr lang="fr-CA"/>
          </a:p>
          <a:p>
            <a:pPr lvl="3"/>
            <a:endParaRPr lang="fr-CA"/>
          </a:p>
          <a:p>
            <a:pPr lvl="3"/>
            <a:endParaRPr lang="fr-CA"/>
          </a:p>
          <a:p>
            <a:pPr lvl="3"/>
            <a:endParaRPr lang="fr-CA"/>
          </a:p>
          <a:p>
            <a:pPr lvl="3"/>
            <a:r>
              <a:rPr lang="fr-CA"/>
              <a:t> En </a:t>
            </a:r>
            <a:r>
              <a:rPr lang="fr-CA" b="1">
                <a:solidFill>
                  <a:srgbClr val="FA4098"/>
                </a:solidFill>
              </a:rPr>
              <a:t>cliquant</a:t>
            </a:r>
            <a:r>
              <a:rPr lang="fr-CA"/>
              <a:t> sur un </a:t>
            </a:r>
            <a:r>
              <a:rPr lang="fr-CA" b="1"/>
              <a:t>élément</a:t>
            </a:r>
            <a:r>
              <a:rPr lang="fr-CA"/>
              <a:t>... une </a:t>
            </a:r>
            <a:r>
              <a:rPr lang="fr-CA" b="1"/>
              <a:t>alerte</a:t>
            </a:r>
            <a:r>
              <a:rPr lang="fr-CA"/>
              <a:t> apparait dans la page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Écouteurs d’événements</a:t>
            </a: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24F48D7B-0586-4079-9DB3-305C25B53835}"/>
              </a:ext>
            </a:extLst>
          </p:cNvPr>
          <p:cNvSpPr/>
          <p:nvPr/>
        </p:nvSpPr>
        <p:spPr>
          <a:xfrm>
            <a:off x="5853281" y="3287348"/>
            <a:ext cx="720927" cy="40963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093582B-411B-42B1-A161-9DBCCEDE3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905" y="3139690"/>
            <a:ext cx="2762636" cy="7049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0E9A2C5-2AD2-466C-9850-981BC5E49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933" y="3182558"/>
            <a:ext cx="2591162" cy="61921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B0E4599-826D-4A2D-82FF-BBB7192D9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327" y="4762755"/>
            <a:ext cx="2314898" cy="628738"/>
          </a:xfrm>
          <a:prstGeom prst="rect">
            <a:avLst/>
          </a:prstGeom>
        </p:spPr>
      </p:pic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A7EA2093-F4C3-4890-882D-16A2F6CD3C70}"/>
              </a:ext>
            </a:extLst>
          </p:cNvPr>
          <p:cNvSpPr/>
          <p:nvPr/>
        </p:nvSpPr>
        <p:spPr>
          <a:xfrm>
            <a:off x="5853281" y="4872308"/>
            <a:ext cx="720927" cy="40963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AFFCB0E9-D813-4731-A330-FA1E3F440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0933" y="4668328"/>
            <a:ext cx="4243098" cy="144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26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Écouteurs d’événements</a:t>
            </a:r>
            <a:endParaRPr lang="fr-CA" b="1">
              <a:solidFill>
                <a:srgbClr val="FA4098"/>
              </a:solidFill>
            </a:endParaRPr>
          </a:p>
          <a:p>
            <a:pPr lvl="1"/>
            <a:r>
              <a:rPr lang="fr-CA"/>
              <a:t> Les écouteurs d’événements, permettent, entre autres, d’</a:t>
            </a:r>
            <a:r>
              <a:rPr lang="fr-CA" b="1"/>
              <a:t>appeler</a:t>
            </a:r>
            <a:r>
              <a:rPr lang="fr-CA"/>
              <a:t> </a:t>
            </a:r>
            <a:r>
              <a:rPr lang="fr-CA" b="1"/>
              <a:t>des fonctions </a:t>
            </a:r>
            <a:r>
              <a:rPr lang="fr-CA"/>
              <a:t>suite à la détection d’un </a:t>
            </a:r>
            <a:r>
              <a:rPr lang="fr-CA" b="1"/>
              <a:t>déclencheur</a:t>
            </a:r>
            <a:r>
              <a:rPr lang="fr-CA"/>
              <a:t>.</a:t>
            </a:r>
          </a:p>
          <a:p>
            <a:pPr lvl="1"/>
            <a:r>
              <a:rPr lang="fr-CA"/>
              <a:t> Voici 3 </a:t>
            </a:r>
            <a:r>
              <a:rPr lang="fr-CA" b="1"/>
              <a:t>déclencheurs</a:t>
            </a:r>
            <a:r>
              <a:rPr lang="fr-CA"/>
              <a:t> :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click</a:t>
            </a:r>
            <a:r>
              <a:rPr lang="fr-CA"/>
              <a:t> : Appelle une fonction lorsque l’élément HTML </a:t>
            </a:r>
            <a:r>
              <a:rPr lang="fr-CA" b="1">
                <a:solidFill>
                  <a:srgbClr val="FA4098"/>
                </a:solidFill>
              </a:rPr>
              <a:t>est cliqué</a:t>
            </a:r>
            <a:r>
              <a:rPr lang="fr-CA"/>
              <a:t>.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mouseover</a:t>
            </a:r>
            <a:r>
              <a:rPr lang="fr-CA"/>
              <a:t> : Appelle une fonction lorsque l’élément </a:t>
            </a:r>
            <a:r>
              <a:rPr lang="fr-CA" b="1">
                <a:solidFill>
                  <a:srgbClr val="FA4098"/>
                </a:solidFill>
              </a:rPr>
              <a:t>est survolé</a:t>
            </a:r>
            <a:r>
              <a:rPr lang="fr-CA"/>
              <a:t>.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mouseout</a:t>
            </a:r>
            <a:r>
              <a:rPr lang="fr-CA"/>
              <a:t> : Appelle une fonction lorsque l’élément </a:t>
            </a:r>
            <a:r>
              <a:rPr lang="fr-CA" b="1">
                <a:solidFill>
                  <a:srgbClr val="FA4098"/>
                </a:solidFill>
              </a:rPr>
              <a:t>n’est </a:t>
            </a:r>
            <a:r>
              <a:rPr lang="fr-CA" b="1" u="sng">
                <a:solidFill>
                  <a:srgbClr val="FA4098"/>
                </a:solidFill>
              </a:rPr>
              <a:t>plus</a:t>
            </a:r>
            <a:r>
              <a:rPr lang="fr-CA" b="1">
                <a:solidFill>
                  <a:srgbClr val="FA4098"/>
                </a:solidFill>
              </a:rPr>
              <a:t> survolé</a:t>
            </a:r>
            <a:r>
              <a:rPr lang="fr-CA"/>
              <a:t>. (La souris le quitte)</a:t>
            </a:r>
          </a:p>
          <a:p>
            <a:pPr marL="457200" lvl="1" indent="0">
              <a:buNone/>
            </a:pPr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Écouteurs d’événements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876FF93-E49B-4361-B68F-56FC89615056}"/>
              </a:ext>
            </a:extLst>
          </p:cNvPr>
          <p:cNvSpPr/>
          <p:nvPr/>
        </p:nvSpPr>
        <p:spPr>
          <a:xfrm>
            <a:off x="4568952" y="5033745"/>
            <a:ext cx="3621024" cy="680221"/>
          </a:xfrm>
          <a:prstGeom prst="roundRect">
            <a:avLst/>
          </a:prstGeom>
          <a:noFill/>
          <a:ln w="38100">
            <a:solidFill>
              <a:srgbClr val="FA40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>
                <a:solidFill>
                  <a:srgbClr val="FA4098"/>
                </a:solidFill>
              </a:rPr>
              <a:t>Événement</a:t>
            </a:r>
            <a:endParaRPr lang="fr-CA">
              <a:solidFill>
                <a:srgbClr val="FA4098"/>
              </a:solidFill>
            </a:endParaRPr>
          </a:p>
          <a:p>
            <a:pPr algn="ctr"/>
            <a:r>
              <a:rPr lang="fr-CA">
                <a:solidFill>
                  <a:srgbClr val="FA4098"/>
                </a:solidFill>
              </a:rPr>
              <a:t>Déclencheur + Fonction à appeler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C187FE2-D2F0-43FF-B96C-9020CC8D486B}"/>
              </a:ext>
            </a:extLst>
          </p:cNvPr>
          <p:cNvSpPr/>
          <p:nvPr/>
        </p:nvSpPr>
        <p:spPr>
          <a:xfrm>
            <a:off x="5166360" y="4110008"/>
            <a:ext cx="2188464" cy="54254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000" b="1">
                <a:solidFill>
                  <a:srgbClr val="7385D1"/>
                </a:solidFill>
              </a:rPr>
              <a:t>Élément HTML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55C8FF-0822-4DFC-ABA4-E941F669CC07}"/>
              </a:ext>
            </a:extLst>
          </p:cNvPr>
          <p:cNvSpPr txBox="1"/>
          <p:nvPr/>
        </p:nvSpPr>
        <p:spPr>
          <a:xfrm>
            <a:off x="4504944" y="5976093"/>
            <a:ext cx="1755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>
                <a:solidFill>
                  <a:srgbClr val="7385D1"/>
                </a:solidFill>
              </a:rPr>
              <a:t>click</a:t>
            </a:r>
            <a:r>
              <a:rPr lang="fr-CA" sz="1400">
                <a:solidFill>
                  <a:srgbClr val="7385D1"/>
                </a:solidFill>
              </a:rPr>
              <a:t>, </a:t>
            </a:r>
            <a:r>
              <a:rPr lang="fr-CA" sz="1400" b="1">
                <a:solidFill>
                  <a:srgbClr val="7385D1"/>
                </a:solidFill>
              </a:rPr>
              <a:t>mouseover</a:t>
            </a:r>
            <a:r>
              <a:rPr lang="fr-CA" sz="1400">
                <a:solidFill>
                  <a:srgbClr val="7385D1"/>
                </a:solidFill>
              </a:rPr>
              <a:t> ou </a:t>
            </a:r>
            <a:r>
              <a:rPr lang="fr-CA" sz="1400" b="1">
                <a:solidFill>
                  <a:srgbClr val="7385D1"/>
                </a:solidFill>
              </a:rPr>
              <a:t>mouseout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89F6379-A12C-4207-8900-C31B17A70BE1}"/>
              </a:ext>
            </a:extLst>
          </p:cNvPr>
          <p:cNvSpPr txBox="1"/>
          <p:nvPr/>
        </p:nvSpPr>
        <p:spPr>
          <a:xfrm>
            <a:off x="6347460" y="5976951"/>
            <a:ext cx="1755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>
                <a:solidFill>
                  <a:srgbClr val="7385D1"/>
                </a:solidFill>
              </a:rPr>
              <a:t>Fonction</a:t>
            </a:r>
            <a:r>
              <a:rPr lang="fr-CA" sz="1400">
                <a:solidFill>
                  <a:srgbClr val="7385D1"/>
                </a:solidFill>
              </a:rPr>
              <a:t> de notre choix</a:t>
            </a:r>
          </a:p>
        </p:txBody>
      </p:sp>
      <p:sp>
        <p:nvSpPr>
          <p:cNvPr id="10" name="Accolade ouvrante 9">
            <a:extLst>
              <a:ext uri="{FF2B5EF4-FFF2-40B4-BE49-F238E27FC236}">
                <a16:creationId xmlns:a16="http://schemas.microsoft.com/office/drawing/2014/main" id="{93DB271E-D1C1-48EA-BE31-50DA78886836}"/>
              </a:ext>
            </a:extLst>
          </p:cNvPr>
          <p:cNvSpPr/>
          <p:nvPr/>
        </p:nvSpPr>
        <p:spPr>
          <a:xfrm rot="16200000">
            <a:off x="6998424" y="4975234"/>
            <a:ext cx="208981" cy="1814460"/>
          </a:xfrm>
          <a:prstGeom prst="leftBrace">
            <a:avLst>
              <a:gd name="adj1" fmla="val 46712"/>
              <a:gd name="adj2" fmla="val 50000"/>
            </a:avLst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Accolade ouvrante 10">
            <a:extLst>
              <a:ext uri="{FF2B5EF4-FFF2-40B4-BE49-F238E27FC236}">
                <a16:creationId xmlns:a16="http://schemas.microsoft.com/office/drawing/2014/main" id="{9F15ABC7-175B-4976-A352-5C4CE7BAD29B}"/>
              </a:ext>
            </a:extLst>
          </p:cNvPr>
          <p:cNvSpPr/>
          <p:nvPr/>
        </p:nvSpPr>
        <p:spPr>
          <a:xfrm rot="16200000">
            <a:off x="5312569" y="5256004"/>
            <a:ext cx="208981" cy="1239010"/>
          </a:xfrm>
          <a:prstGeom prst="leftBrace">
            <a:avLst>
              <a:gd name="adj1" fmla="val 46712"/>
              <a:gd name="adj2" fmla="val 50000"/>
            </a:avLst>
          </a:prstGeom>
          <a:ln w="12700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BA9CC7C3-B591-4B61-9DFA-52E771FA408E}"/>
              </a:ext>
            </a:extLst>
          </p:cNvPr>
          <p:cNvSpPr/>
          <p:nvPr/>
        </p:nvSpPr>
        <p:spPr>
          <a:xfrm rot="16200000">
            <a:off x="6098156" y="4451642"/>
            <a:ext cx="335280" cy="801106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31438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67620F6-3012-49C4-B0BA-183969C3C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Écouteurs d’événements</a:t>
            </a:r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Comment ajouter un écouteur d’événements</a:t>
            </a:r>
          </a:p>
          <a:p>
            <a:pPr lvl="2"/>
            <a:r>
              <a:rPr lang="fr-CA" dirty="0"/>
              <a:t> Syntaxe :</a:t>
            </a:r>
          </a:p>
          <a:p>
            <a:pPr marL="914400" lvl="2" indent="0">
              <a:buNone/>
            </a:pP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.classe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addEventListener("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", </a:t>
            </a:r>
            <a:r>
              <a:rPr lang="fr-CA" sz="16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nom_fonction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914400" lvl="2" indent="0">
              <a:buNone/>
            </a:pPr>
            <a:endParaRPr lang="fr-CA" sz="18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endParaRPr lang="fr-CA" sz="18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endParaRPr lang="fr-CA" sz="18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endParaRPr lang="fr-CA" sz="18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Exemple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0C6796C-E12B-4638-A9E8-0524A5AF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Écouteurs d’événements</a:t>
            </a:r>
          </a:p>
        </p:txBody>
      </p:sp>
      <p:sp>
        <p:nvSpPr>
          <p:cNvPr id="6" name="Accolade fermante 5">
            <a:extLst>
              <a:ext uri="{FF2B5EF4-FFF2-40B4-BE49-F238E27FC236}">
                <a16:creationId xmlns:a16="http://schemas.microsoft.com/office/drawing/2014/main" id="{933FCBE2-FBAB-43A2-AE18-D67636CDF877}"/>
              </a:ext>
            </a:extLst>
          </p:cNvPr>
          <p:cNvSpPr/>
          <p:nvPr/>
        </p:nvSpPr>
        <p:spPr>
          <a:xfrm rot="5400000">
            <a:off x="3695700" y="853440"/>
            <a:ext cx="205740" cy="3838956"/>
          </a:xfrm>
          <a:prstGeom prst="rightBrace">
            <a:avLst>
              <a:gd name="adj1" fmla="val 124860"/>
              <a:gd name="adj2" fmla="val 50000"/>
            </a:avLst>
          </a:prstGeom>
          <a:ln w="28575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>
              <a:solidFill>
                <a:srgbClr val="7385D1"/>
              </a:solidFill>
            </a:endParaRPr>
          </a:p>
        </p:txBody>
      </p:sp>
      <p:sp>
        <p:nvSpPr>
          <p:cNvPr id="7" name="Accolade fermante 6">
            <a:extLst>
              <a:ext uri="{FF2B5EF4-FFF2-40B4-BE49-F238E27FC236}">
                <a16:creationId xmlns:a16="http://schemas.microsoft.com/office/drawing/2014/main" id="{DB2CD75C-8EA7-43D7-8F99-1A26C9483EC8}"/>
              </a:ext>
            </a:extLst>
          </p:cNvPr>
          <p:cNvSpPr/>
          <p:nvPr/>
        </p:nvSpPr>
        <p:spPr>
          <a:xfrm rot="5400000">
            <a:off x="8386572" y="204216"/>
            <a:ext cx="205740" cy="5137404"/>
          </a:xfrm>
          <a:prstGeom prst="rightBrace">
            <a:avLst>
              <a:gd name="adj1" fmla="val 124860"/>
              <a:gd name="adj2" fmla="val 50000"/>
            </a:avLst>
          </a:prstGeom>
          <a:ln w="28575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>
              <a:solidFill>
                <a:srgbClr val="7385D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8388E28-6A00-4CED-8923-721EA72E763A}"/>
              </a:ext>
            </a:extLst>
          </p:cNvPr>
          <p:cNvSpPr txBox="1"/>
          <p:nvPr/>
        </p:nvSpPr>
        <p:spPr>
          <a:xfrm>
            <a:off x="2272819" y="3059668"/>
            <a:ext cx="344522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7385D1"/>
                </a:solidFill>
              </a:rPr>
              <a:t>Élément associé à l’événement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B792229-C729-4D4D-8DA8-858F07599E13}"/>
              </a:ext>
            </a:extLst>
          </p:cNvPr>
          <p:cNvSpPr txBox="1"/>
          <p:nvPr/>
        </p:nvSpPr>
        <p:spPr>
          <a:xfrm>
            <a:off x="7320307" y="3059668"/>
            <a:ext cx="344522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7385D1"/>
                </a:solidFill>
              </a:rPr>
              <a:t>Déclencheur et fonction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18E5BE-B848-4C02-807B-DFB6EF685DC8}"/>
              </a:ext>
            </a:extLst>
          </p:cNvPr>
          <p:cNvSpPr txBox="1"/>
          <p:nvPr/>
        </p:nvSpPr>
        <p:spPr>
          <a:xfrm>
            <a:off x="6884444" y="5263414"/>
            <a:ext cx="2445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>
                <a:solidFill>
                  <a:srgbClr val="FA4098"/>
                </a:solidFill>
              </a:rPr>
              <a:t>Type d’événement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54CDAF5-EECD-4D40-B90B-86EA6F33A3E2}"/>
              </a:ext>
            </a:extLst>
          </p:cNvPr>
          <p:cNvSpPr txBox="1"/>
          <p:nvPr/>
        </p:nvSpPr>
        <p:spPr>
          <a:xfrm>
            <a:off x="3456809" y="5287242"/>
            <a:ext cx="3172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>
                <a:solidFill>
                  <a:srgbClr val="FA4098"/>
                </a:solidFill>
              </a:rPr>
              <a:t>Classe de l’élément interactif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7BF9BFD-DEF7-4F58-859A-695491F59F1B}"/>
              </a:ext>
            </a:extLst>
          </p:cNvPr>
          <p:cNvSpPr txBox="1"/>
          <p:nvPr/>
        </p:nvSpPr>
        <p:spPr>
          <a:xfrm>
            <a:off x="8319150" y="5263414"/>
            <a:ext cx="2715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>
                <a:solidFill>
                  <a:srgbClr val="FA4098"/>
                </a:solidFill>
              </a:rPr>
              <a:t>Fonction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3417376C-E31C-4AD4-B730-53A307554A8B}"/>
              </a:ext>
            </a:extLst>
          </p:cNvPr>
          <p:cNvCxnSpPr>
            <a:cxnSpLocks/>
          </p:cNvCxnSpPr>
          <p:nvPr/>
        </p:nvCxnSpPr>
        <p:spPr>
          <a:xfrm flipV="1">
            <a:off x="5084064" y="4797783"/>
            <a:ext cx="0" cy="48945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1FE6B862-D6E9-445D-8E68-EE290226D69F}"/>
              </a:ext>
            </a:extLst>
          </p:cNvPr>
          <p:cNvCxnSpPr>
            <a:cxnSpLocks/>
          </p:cNvCxnSpPr>
          <p:nvPr/>
        </p:nvCxnSpPr>
        <p:spPr>
          <a:xfrm flipV="1">
            <a:off x="8018793" y="4797782"/>
            <a:ext cx="0" cy="48945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526BF158-C272-4F89-BBF8-53BC9416A35A}"/>
              </a:ext>
            </a:extLst>
          </p:cNvPr>
          <p:cNvCxnSpPr>
            <a:cxnSpLocks/>
          </p:cNvCxnSpPr>
          <p:nvPr/>
        </p:nvCxnSpPr>
        <p:spPr>
          <a:xfrm flipV="1">
            <a:off x="9676905" y="4823284"/>
            <a:ext cx="0" cy="48945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33F6A52E-C2AB-F8BE-D132-47A464489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589" y="4300037"/>
            <a:ext cx="8221222" cy="41915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3445788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FE4CAD3-A8D1-4215-B25B-80F13FBCA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Écouteurs d’événements</a:t>
            </a:r>
            <a:endParaRPr lang="fr-CA" b="1">
              <a:solidFill>
                <a:srgbClr val="FA4098"/>
              </a:solidFill>
            </a:endParaRPr>
          </a:p>
          <a:p>
            <a:pPr lvl="1"/>
            <a:r>
              <a:rPr lang="fr-CA"/>
              <a:t> Exemple complet</a:t>
            </a:r>
          </a:p>
          <a:p>
            <a:pPr lvl="2"/>
            <a:r>
              <a:rPr lang="fr-CA"/>
              <a:t> On a un </a:t>
            </a:r>
            <a:r>
              <a:rPr lang="fr-CA" b="1"/>
              <a:t>élément</a:t>
            </a:r>
            <a:r>
              <a:rPr lang="fr-CA"/>
              <a:t> avec la classe </a:t>
            </a:r>
            <a:r>
              <a:rPr lang="fr-CA" b="1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"bouton1"</a:t>
            </a:r>
            <a:r>
              <a:rPr lang="fr-CA"/>
              <a:t>. Il est associé à un </a:t>
            </a:r>
            <a:r>
              <a:rPr lang="fr-CA" b="1"/>
              <a:t>événement</a:t>
            </a:r>
            <a:r>
              <a:rPr lang="fr-CA"/>
              <a:t> de type « </a:t>
            </a:r>
            <a:r>
              <a:rPr lang="fr-CA" b="1">
                <a:solidFill>
                  <a:srgbClr val="FA4098"/>
                </a:solidFill>
              </a:rPr>
              <a:t>click </a:t>
            </a:r>
            <a:r>
              <a:rPr lang="fr-CA"/>
              <a:t>» qui exécute la fonction « </a:t>
            </a:r>
            <a:r>
              <a:rPr lang="fr-CA" b="1">
                <a:solidFill>
                  <a:srgbClr val="FA4098"/>
                </a:solidFill>
              </a:rPr>
              <a:t>changerTexte()</a:t>
            </a:r>
            <a:r>
              <a:rPr lang="fr-CA"/>
              <a:t> » lorsque déclenché.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D4DB2D4-B92F-4076-B9DE-3D658612E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Écouteurs d’événements</a:t>
            </a:r>
          </a:p>
        </p:txBody>
      </p:sp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57A00D2D-F8A4-4DB8-91CC-8B0D2099B0A0}"/>
              </a:ext>
            </a:extLst>
          </p:cNvPr>
          <p:cNvSpPr/>
          <p:nvPr/>
        </p:nvSpPr>
        <p:spPr>
          <a:xfrm>
            <a:off x="5595931" y="6065816"/>
            <a:ext cx="720927" cy="40963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6ECC4DCD-CFE7-4810-A880-FA154F95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555" y="5918158"/>
            <a:ext cx="2762636" cy="70494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1581CDE2-92E9-4944-8FD9-F9C002F98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583" y="5961026"/>
            <a:ext cx="2591162" cy="61921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1794562-D85C-ACA3-4C0C-FE6BDC153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6743" y="3611644"/>
            <a:ext cx="8221222" cy="41915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ED5C18C-9187-599A-557B-B640540AC9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0509" y="2838438"/>
            <a:ext cx="6287377" cy="42868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CD82570-4FE8-F9A7-C10E-4B12188AF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6743" y="4497520"/>
            <a:ext cx="8830907" cy="905001"/>
          </a:xfrm>
          <a:prstGeom prst="rect">
            <a:avLst/>
          </a:prstGeom>
        </p:spPr>
      </p:pic>
      <p:cxnSp>
        <p:nvCxnSpPr>
          <p:cNvPr id="36" name="Connecteur : en angle 35">
            <a:extLst>
              <a:ext uri="{FF2B5EF4-FFF2-40B4-BE49-F238E27FC236}">
                <a16:creationId xmlns:a16="http://schemas.microsoft.com/office/drawing/2014/main" id="{ACAD6D1B-FFA6-4092-BC3C-34A71E410072}"/>
              </a:ext>
            </a:extLst>
          </p:cNvPr>
          <p:cNvCxnSpPr>
            <a:cxnSpLocks/>
          </p:cNvCxnSpPr>
          <p:nvPr/>
        </p:nvCxnSpPr>
        <p:spPr>
          <a:xfrm rot="5400000">
            <a:off x="6028521" y="1469104"/>
            <a:ext cx="576673" cy="5641847"/>
          </a:xfrm>
          <a:prstGeom prst="bentConnector3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263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67620F6-3012-49C4-B0BA-183969C3C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Écouteurs d’événements</a:t>
            </a:r>
          </a:p>
          <a:p>
            <a:pPr lvl="1"/>
            <a:r>
              <a:rPr lang="fr-CA"/>
              <a:t> Où ajouter les événements</a:t>
            </a:r>
          </a:p>
          <a:p>
            <a:pPr lvl="2"/>
            <a:r>
              <a:rPr lang="fr-CA"/>
              <a:t> Dans le cadre du cours, nous placerons toujours les </a:t>
            </a:r>
            <a:r>
              <a:rPr lang="fr-CA" b="1"/>
              <a:t>déclarations d’écouteurs d’événements </a:t>
            </a:r>
            <a:r>
              <a:rPr lang="fr-CA"/>
              <a:t>dans une fonction nommée </a:t>
            </a:r>
            <a:r>
              <a:rPr lang="fr-CA" b="1">
                <a:solidFill>
                  <a:srgbClr val="FA4098"/>
                </a:solidFill>
              </a:rPr>
              <a:t>init()</a:t>
            </a:r>
            <a:r>
              <a:rPr lang="fr-CA"/>
              <a:t>, qui sera automatiquement appelée lorsqu’un projet Web est chargé dans le </a:t>
            </a:r>
            <a:r>
              <a:rPr lang="fr-CA" b="1"/>
              <a:t>navigateur</a:t>
            </a:r>
            <a:r>
              <a:rPr lang="fr-CA"/>
              <a:t>.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Par exemple, ci-dessus, on peut voir que 2 </a:t>
            </a:r>
            <a:r>
              <a:rPr lang="fr-CA" b="1"/>
              <a:t>écouteurs d’événements </a:t>
            </a:r>
            <a:r>
              <a:rPr lang="fr-CA"/>
              <a:t>sont déclarés.</a:t>
            </a:r>
          </a:p>
          <a:p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0C6796C-E12B-4638-A9E8-0524A5AF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Écouteurs d’événements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05E48B-711E-B208-DBBB-F0839F256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930" y="3737299"/>
            <a:ext cx="8516539" cy="172426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2635774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Changer un </a:t>
            </a:r>
            <a:r>
              <a:rPr lang="fr-CA" b="1" dirty="0">
                <a:solidFill>
                  <a:srgbClr val="FA4098"/>
                </a:solidFill>
              </a:rPr>
              <a:t>style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/>
              <a:t>avec DOM</a:t>
            </a:r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Changer un style correspond à modifier le </a:t>
            </a:r>
            <a:r>
              <a:rPr lang="fr-CA" b="1" dirty="0"/>
              <a:t>CSS</a:t>
            </a:r>
            <a:r>
              <a:rPr lang="fr-CA" dirty="0"/>
              <a:t> d’un élément </a:t>
            </a:r>
            <a:r>
              <a:rPr lang="fr-CA" b="1" dirty="0"/>
              <a:t>HTML</a:t>
            </a:r>
            <a:r>
              <a:rPr lang="fr-CA" dirty="0"/>
              <a:t>. Pour cela, on utilise la syntaxe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querySelector(".classe").</a:t>
            </a:r>
            <a:r>
              <a:rPr lang="fr-CA" sz="18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</a:t>
            </a:r>
          </a:p>
          <a:p>
            <a:pPr lvl="1"/>
            <a:r>
              <a:rPr lang="fr-CA" dirty="0"/>
              <a:t> Nous allons voir comment changer...</a:t>
            </a:r>
          </a:p>
          <a:p>
            <a:pPr lvl="2"/>
            <a:r>
              <a:rPr lang="fr-CA" dirty="0"/>
              <a:t> La </a:t>
            </a:r>
            <a:r>
              <a:rPr lang="fr-CA" b="1" dirty="0"/>
              <a:t>couleur du texte</a:t>
            </a:r>
          </a:p>
          <a:p>
            <a:pPr lvl="2"/>
            <a:r>
              <a:rPr lang="fr-CA" dirty="0"/>
              <a:t> La </a:t>
            </a:r>
            <a:r>
              <a:rPr lang="fr-CA" b="1" dirty="0"/>
              <a:t>couleur de fond</a:t>
            </a:r>
          </a:p>
          <a:p>
            <a:pPr lvl="2"/>
            <a:r>
              <a:rPr lang="fr-CA" dirty="0"/>
              <a:t> La </a:t>
            </a:r>
            <a:r>
              <a:rPr lang="fr-CA" b="1" dirty="0"/>
              <a:t>couleur de la bordure</a:t>
            </a:r>
          </a:p>
          <a:p>
            <a:pPr lvl="2"/>
            <a:r>
              <a:rPr lang="fr-CA" dirty="0"/>
              <a:t> La </a:t>
            </a:r>
            <a:r>
              <a:rPr lang="fr-CA" b="1" dirty="0"/>
              <a:t>largeur de la bordure</a:t>
            </a:r>
          </a:p>
          <a:p>
            <a:pPr lvl="2"/>
            <a:r>
              <a:rPr lang="fr-CA" dirty="0"/>
              <a:t> La </a:t>
            </a:r>
            <a:r>
              <a:rPr lang="fr-CA" b="1" dirty="0"/>
              <a:t>largeur</a:t>
            </a:r>
            <a:r>
              <a:rPr lang="fr-CA" dirty="0"/>
              <a:t> / la </a:t>
            </a:r>
            <a:r>
              <a:rPr lang="fr-CA" b="1" dirty="0"/>
              <a:t>hauteur</a:t>
            </a:r>
            <a:r>
              <a:rPr lang="fr-CA" dirty="0"/>
              <a:t> de l’</a:t>
            </a:r>
            <a:r>
              <a:rPr lang="fr-CA" b="1" dirty="0"/>
              <a:t>élément</a:t>
            </a:r>
          </a:p>
          <a:p>
            <a:pPr lvl="2"/>
            <a:r>
              <a:rPr lang="fr-CA" b="1" dirty="0"/>
              <a:t> </a:t>
            </a:r>
            <a:r>
              <a:rPr lang="fr-CA" dirty="0"/>
              <a:t>L’</a:t>
            </a:r>
            <a:r>
              <a:rPr lang="fr-CA" b="1" dirty="0"/>
              <a:t>opacité</a:t>
            </a:r>
            <a:r>
              <a:rPr lang="fr-CA" dirty="0"/>
              <a:t> d’un </a:t>
            </a:r>
            <a:r>
              <a:rPr lang="fr-CA" b="1" dirty="0"/>
              <a:t>élément</a:t>
            </a:r>
          </a:p>
          <a:p>
            <a:pPr lvl="2"/>
            <a:r>
              <a:rPr lang="fr-CA" dirty="0"/>
              <a:t> La </a:t>
            </a:r>
            <a:r>
              <a:rPr lang="fr-CA" b="1" dirty="0"/>
              <a:t>visibilité</a:t>
            </a:r>
            <a:r>
              <a:rPr lang="fr-CA" dirty="0"/>
              <a:t> d’un </a:t>
            </a:r>
            <a:r>
              <a:rPr lang="fr-CA" b="1" dirty="0"/>
              <a:t>élément</a:t>
            </a:r>
          </a:p>
          <a:p>
            <a:pPr lvl="2"/>
            <a:r>
              <a:rPr lang="fr-CA" b="1" dirty="0"/>
              <a:t> </a:t>
            </a:r>
            <a:r>
              <a:rPr lang="fr-CA" dirty="0"/>
              <a:t>L’</a:t>
            </a:r>
            <a:r>
              <a:rPr lang="fr-CA" b="1" dirty="0"/>
              <a:t>espacement </a:t>
            </a:r>
            <a:r>
              <a:rPr lang="fr-CA" dirty="0"/>
              <a:t>depuis la gauche / le haut d’un</a:t>
            </a:r>
            <a:r>
              <a:rPr lang="fr-CA" b="1" dirty="0"/>
              <a:t> élément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</p:spTree>
    <p:extLst>
      <p:ext uri="{BB962C8B-B14F-4D97-AF65-F5344CB8AC3E}">
        <p14:creationId xmlns:p14="http://schemas.microsoft.com/office/powerpoint/2010/main" val="3998655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Changer la couleur du texte</a:t>
            </a:r>
          </a:p>
          <a:p>
            <a:pPr lvl="1"/>
            <a:r>
              <a:rPr lang="fr-CA" dirty="0"/>
              <a:t> Syntaxe : </a:t>
            </a:r>
            <a:r>
              <a:rPr lang="fr-CA" sz="16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.querySelector(".classe").</a:t>
            </a:r>
            <a:r>
              <a:rPr lang="fr-CA" sz="16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6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6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nom_de_la_couleur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endParaRPr lang="fr-CA" sz="1600"/>
          </a:p>
          <a:p>
            <a:r>
              <a:rPr lang="fr-CA"/>
              <a:t> Changer </a:t>
            </a:r>
            <a:r>
              <a:rPr lang="fr-CA" dirty="0"/>
              <a:t>la couleur de fond</a:t>
            </a:r>
          </a:p>
          <a:p>
            <a:pPr lvl="1"/>
            <a:r>
              <a:rPr lang="fr-CA" dirty="0"/>
              <a:t> Syntaxe : </a:t>
            </a:r>
            <a:r>
              <a:rPr lang="fr-CA" sz="14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14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</a:t>
            </a:r>
            <a:r>
              <a:rPr lang="fr-CA" sz="12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2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2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backgroundColor</a:t>
            </a:r>
            <a:r>
              <a:rPr lang="fr-CA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2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nom_de_la_couleur</a:t>
            </a:r>
            <a:r>
              <a:rPr lang="fr-CA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001D3592-37DB-4B67-9DFA-795BF1A90D11}"/>
              </a:ext>
            </a:extLst>
          </p:cNvPr>
          <p:cNvSpPr/>
          <p:nvPr/>
        </p:nvSpPr>
        <p:spPr>
          <a:xfrm>
            <a:off x="9006218" y="2630729"/>
            <a:ext cx="701040" cy="603504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E7A01188-1DAE-43DC-A982-F32E3E55E7D9}"/>
              </a:ext>
            </a:extLst>
          </p:cNvPr>
          <p:cNvSpPr/>
          <p:nvPr/>
        </p:nvSpPr>
        <p:spPr>
          <a:xfrm>
            <a:off x="8906256" y="5527539"/>
            <a:ext cx="701040" cy="603504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17575F6-B5E0-46CC-B86B-20895DC55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665" y="2099281"/>
            <a:ext cx="1624239" cy="156231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C8CD811E-229B-4106-BCD6-150A75CA5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2572" y="2093462"/>
            <a:ext cx="1624238" cy="159060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E3291D1E-0DB0-45E8-AEC8-8E0E30F6D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759" y="5048132"/>
            <a:ext cx="1624239" cy="1562318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C2E1293-5B62-405C-B97D-FF12B1869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2572" y="5015538"/>
            <a:ext cx="1652016" cy="1627505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EE63161-61DF-4D58-95EC-9FE7523250C7}"/>
              </a:ext>
            </a:extLst>
          </p:cNvPr>
          <p:cNvCxnSpPr/>
          <p:nvPr/>
        </p:nvCxnSpPr>
        <p:spPr>
          <a:xfrm>
            <a:off x="176784" y="3803904"/>
            <a:ext cx="11838432" cy="0"/>
          </a:xfrm>
          <a:prstGeom prst="line">
            <a:avLst/>
          </a:prstGeom>
          <a:ln w="1270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C4344F5D-1024-F0E5-B28C-A137784D6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8697" y="2425913"/>
            <a:ext cx="3734321" cy="4096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05CE117-9952-7A50-0CCA-68EC64F7ED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065" y="5249163"/>
            <a:ext cx="3734321" cy="40963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0ABBAFA-B8EE-9606-DDB4-86879A3DFD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858" y="2865555"/>
            <a:ext cx="5820587" cy="46679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12471F-6A70-BC29-F006-C3EFF5FCF7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636" y="5740438"/>
            <a:ext cx="6063177" cy="27805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3566422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Changer la couleur de la bordure</a:t>
            </a:r>
          </a:p>
          <a:p>
            <a:pPr lvl="1"/>
            <a:r>
              <a:rPr lang="fr-CA" dirty="0"/>
              <a:t> </a:t>
            </a:r>
            <a:r>
              <a:rPr lang="fr-CA" sz="16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.querySelector(".classe").</a:t>
            </a:r>
            <a:r>
              <a:rPr lang="fr-CA" sz="16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6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borderColor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6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nouvelle_couleur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r>
              <a:rPr lang="fr-CA" dirty="0"/>
              <a:t> Changer la largeur de la bordure</a:t>
            </a:r>
          </a:p>
          <a:p>
            <a:pPr lvl="1"/>
            <a:r>
              <a:rPr lang="fr-CA" sz="2000" dirty="0"/>
              <a:t> </a:t>
            </a:r>
            <a:r>
              <a:rPr lang="fr-CA" sz="16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.querySelector(".classe").</a:t>
            </a:r>
            <a:r>
              <a:rPr lang="fr-CA" sz="16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6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borderWidth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6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taille_en_pixels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  <a:endParaRPr lang="fr-CA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99794050-829E-42E1-8B0B-6A218A2241D5}"/>
              </a:ext>
            </a:extLst>
          </p:cNvPr>
          <p:cNvSpPr/>
          <p:nvPr/>
        </p:nvSpPr>
        <p:spPr>
          <a:xfrm>
            <a:off x="8670103" y="5167778"/>
            <a:ext cx="701040" cy="603504"/>
          </a:xfrm>
          <a:prstGeom prst="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448C557-EA44-412D-A534-93557EF65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3957" y="4748067"/>
            <a:ext cx="2294347" cy="153845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30319E1-1292-42A5-B06A-1166EC6F8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130" y="4794720"/>
            <a:ext cx="2197736" cy="14451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621CB79-F168-CB29-6865-4C175A5A7C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8452" y="3333086"/>
            <a:ext cx="6639852" cy="115268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557A10F-072B-0D80-D367-A63D80EA1B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13" y="5213973"/>
            <a:ext cx="5997110" cy="60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381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Révision</a:t>
            </a:r>
          </a:p>
          <a:p>
            <a:r>
              <a:rPr lang="fr-CA" dirty="0">
                <a:solidFill>
                  <a:srgbClr val="739CD1"/>
                </a:solidFill>
              </a:rPr>
              <a:t> Variables globales et locales</a:t>
            </a:r>
          </a:p>
          <a:p>
            <a:r>
              <a:rPr lang="fr-CA" dirty="0">
                <a:solidFill>
                  <a:srgbClr val="7385D1"/>
                </a:solidFill>
              </a:rPr>
              <a:t> Événements</a:t>
            </a:r>
          </a:p>
          <a:p>
            <a:r>
              <a:rPr lang="fr-CA" dirty="0">
                <a:solidFill>
                  <a:srgbClr val="9073D1"/>
                </a:solidFill>
              </a:rPr>
              <a:t> DOM (styles)</a:t>
            </a:r>
          </a:p>
          <a:p>
            <a:r>
              <a:rPr lang="fr-CA">
                <a:solidFill>
                  <a:srgbClr val="B177BF"/>
                </a:solidFill>
              </a:rPr>
              <a:t> currentTarget</a:t>
            </a:r>
            <a:endParaRPr lang="fr-CA" dirty="0">
              <a:solidFill>
                <a:srgbClr val="B177BF"/>
              </a:solidFill>
            </a:endParaRPr>
          </a:p>
          <a:p>
            <a:r>
              <a:rPr lang="fr-CA" dirty="0">
                <a:solidFill>
                  <a:srgbClr val="BF779D"/>
                </a:solidFill>
              </a:rPr>
              <a:t> Fonctions avec paramètres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37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/>
              <a:t> Changer la largeur / hauteur d’un élément</a:t>
            </a:r>
          </a:p>
          <a:p>
            <a:pPr lvl="1"/>
            <a:r>
              <a:rPr lang="fr-CA" dirty="0"/>
              <a:t> </a:t>
            </a:r>
            <a:r>
              <a:rPr lang="fr-CA" sz="18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.querySelector(".classe").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8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width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largeur_en_pixels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pPr lvl="1"/>
            <a:r>
              <a:rPr lang="fr-CA" dirty="0"/>
              <a:t> </a:t>
            </a:r>
            <a:r>
              <a:rPr lang="fr-CA" sz="18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.querySelector(".classe").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8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height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hauteur_en_pixels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endParaRPr lang="fr-CA"/>
          </a:p>
          <a:p>
            <a:r>
              <a:rPr lang="fr-CA"/>
              <a:t> </a:t>
            </a:r>
            <a:r>
              <a:rPr lang="fr-CA" dirty="0"/>
              <a:t>Changer la visibilité d’un élément</a:t>
            </a:r>
          </a:p>
          <a:p>
            <a:pPr lvl="1"/>
            <a:r>
              <a:rPr lang="fr-CA" dirty="0"/>
              <a:t> </a:t>
            </a:r>
            <a:r>
              <a:rPr lang="fr-CA" sz="2000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sz="20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.querySelector(".classe").</a:t>
            </a:r>
            <a:r>
              <a:rPr lang="fr-CA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20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display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"none";</a:t>
            </a:r>
          </a:p>
          <a:p>
            <a:pPr lvl="2"/>
            <a:r>
              <a:rPr lang="fr-CA" dirty="0"/>
              <a:t> Permet de masquer l’élément : Il deviendra </a:t>
            </a:r>
            <a:r>
              <a:rPr lang="fr-CA"/>
              <a:t>invisible.</a:t>
            </a:r>
          </a:p>
          <a:p>
            <a:pPr lvl="2"/>
            <a:r>
              <a:rPr lang="fr-CA"/>
              <a:t> Alternativement, les valeurs "</a:t>
            </a:r>
            <a:r>
              <a:rPr lang="fr-CA" b="1"/>
              <a:t>block</a:t>
            </a:r>
            <a:r>
              <a:rPr lang="fr-CA"/>
              <a:t>", "</a:t>
            </a:r>
            <a:r>
              <a:rPr lang="fr-CA" b="1"/>
              <a:t>inline</a:t>
            </a:r>
            <a:r>
              <a:rPr lang="fr-CA"/>
              <a:t>" et "</a:t>
            </a:r>
            <a:r>
              <a:rPr lang="fr-CA" b="1"/>
              <a:t>inline-block</a:t>
            </a:r>
            <a:r>
              <a:rPr lang="fr-CA"/>
              <a:t>" rendront l’élément visible.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ED4BD26A-F90B-4212-9C55-9112B9691001}"/>
              </a:ext>
            </a:extLst>
          </p:cNvPr>
          <p:cNvSpPr/>
          <p:nvPr/>
        </p:nvSpPr>
        <p:spPr>
          <a:xfrm>
            <a:off x="7949967" y="3039847"/>
            <a:ext cx="701040" cy="603504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09AE5A-3498-420C-AACF-451E4DF7D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03" y="2443025"/>
            <a:ext cx="1767133" cy="175284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E5EEC3E-E7CC-47D6-B588-D35643405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252" y="2443025"/>
            <a:ext cx="2189445" cy="197195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BE1310B-8764-099C-3828-0ABD7E743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20" y="3148818"/>
            <a:ext cx="5560539" cy="56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7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F528336-6306-406D-B910-8419213DC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Changer l’opacité d’un élément</a:t>
            </a:r>
          </a:p>
          <a:p>
            <a:pPr lvl="1"/>
            <a:r>
              <a:rPr lang="fr-CA"/>
              <a:t>  </a:t>
            </a:r>
            <a:r>
              <a:rPr lang="fr-CA" sz="20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document.querySelector(".classe").style.</a:t>
            </a:r>
            <a:r>
              <a:rPr lang="fr-CA" sz="20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opacity</a:t>
            </a:r>
            <a:r>
              <a:rPr lang="fr-CA" sz="20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"0.5";</a:t>
            </a:r>
            <a:endParaRPr lang="fr-CA" sz="24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fr-CA"/>
              <a:t> Valeur de </a:t>
            </a:r>
            <a:r>
              <a:rPr lang="fr-CA" b="1">
                <a:solidFill>
                  <a:srgbClr val="FA4098"/>
                </a:solidFill>
              </a:rPr>
              <a:t>0</a:t>
            </a:r>
            <a:r>
              <a:rPr lang="fr-CA"/>
              <a:t> à </a:t>
            </a:r>
            <a:r>
              <a:rPr lang="fr-CA" b="1">
                <a:solidFill>
                  <a:srgbClr val="FA4098"/>
                </a:solidFill>
              </a:rPr>
              <a:t>1</a:t>
            </a:r>
            <a:r>
              <a:rPr lang="fr-CA"/>
              <a:t>.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0</a:t>
            </a:r>
            <a:r>
              <a:rPr lang="fr-CA"/>
              <a:t> -&gt; totalement transparent </a:t>
            </a:r>
          </a:p>
          <a:p>
            <a:pPr lvl="2"/>
            <a:r>
              <a:rPr lang="fr-CA" b="1">
                <a:solidFill>
                  <a:srgbClr val="B177BF"/>
                </a:solidFill>
              </a:rPr>
              <a:t> </a:t>
            </a:r>
            <a:r>
              <a:rPr lang="fr-CA" b="1">
                <a:solidFill>
                  <a:srgbClr val="FA4098"/>
                </a:solidFill>
              </a:rPr>
              <a:t>1</a:t>
            </a:r>
            <a:r>
              <a:rPr lang="fr-CA"/>
              <a:t> -&gt; totalement opaque.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E94C516-5E47-4079-AB17-A43AA3F9A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0AA2E3-E225-41D3-8CEB-4B9545981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597" y="3473283"/>
            <a:ext cx="1465680" cy="1648219"/>
          </a:xfrm>
          <a:prstGeom prst="rect">
            <a:avLst/>
          </a:prstGeom>
        </p:spPr>
      </p:pic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F33F4BE9-71A8-4F0B-A121-CB2586F5A7CD}"/>
              </a:ext>
            </a:extLst>
          </p:cNvPr>
          <p:cNvSpPr/>
          <p:nvPr/>
        </p:nvSpPr>
        <p:spPr>
          <a:xfrm>
            <a:off x="8549345" y="4082263"/>
            <a:ext cx="701040" cy="603504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3CEC899-0DD0-49BB-AF1B-2311149F7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453" y="3473283"/>
            <a:ext cx="1450220" cy="164822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EBC997D-00FF-CDFE-19DF-E08F37BD26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540" y="4314243"/>
            <a:ext cx="6296904" cy="30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28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F528336-6306-406D-B910-8419213DC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Changer l’espacement à gauche / en haut d’un élément</a:t>
            </a:r>
          </a:p>
          <a:p>
            <a:pPr lvl="1"/>
            <a:r>
              <a:rPr lang="fr-CA" sz="2000"/>
              <a:t>  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document.querySelector(".classe").style.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left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"taille_en_pixels";</a:t>
            </a:r>
          </a:p>
          <a:p>
            <a:pPr lvl="1"/>
            <a:r>
              <a:rPr lang="fr-CA" sz="2000"/>
              <a:t>  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document.querySelector(".classe").style.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top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"taille_en_pixels";</a:t>
            </a:r>
            <a:endParaRPr lang="fr-CA" sz="20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E94C516-5E47-4079-AB17-A43AA3F9A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E744CF3-53D3-4B70-BA4E-A25B27453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979" y="3980760"/>
            <a:ext cx="1797396" cy="2418315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1E6617C-0246-4545-8FAA-9DB8C9E88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366" y="3980760"/>
            <a:ext cx="2815363" cy="278074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E398EE26-2088-4F5F-BBFA-DE6241326AE4}"/>
              </a:ext>
            </a:extLst>
          </p:cNvPr>
          <p:cNvSpPr txBox="1"/>
          <p:nvPr/>
        </p:nvSpPr>
        <p:spPr>
          <a:xfrm>
            <a:off x="8131512" y="4632470"/>
            <a:ext cx="2621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9073D1"/>
                </a:solidFill>
              </a:rPr>
              <a:t>On peut voir que l’image s’est </a:t>
            </a:r>
            <a:r>
              <a:rPr lang="fr-CA" u="sng">
                <a:solidFill>
                  <a:srgbClr val="FA4098"/>
                </a:solidFill>
              </a:rPr>
              <a:t>éloignée</a:t>
            </a:r>
            <a:r>
              <a:rPr lang="fr-CA">
                <a:solidFill>
                  <a:srgbClr val="9073D1"/>
                </a:solidFill>
              </a:rPr>
              <a:t> de la </a:t>
            </a:r>
            <a:r>
              <a:rPr lang="fr-CA" b="1">
                <a:solidFill>
                  <a:srgbClr val="9073D1"/>
                </a:solidFill>
              </a:rPr>
              <a:t>gauche</a:t>
            </a:r>
            <a:r>
              <a:rPr lang="fr-CA">
                <a:solidFill>
                  <a:srgbClr val="9073D1"/>
                </a:solidFill>
              </a:rPr>
              <a:t> de </a:t>
            </a:r>
            <a:r>
              <a:rPr lang="fr-CA">
                <a:solidFill>
                  <a:srgbClr val="FA4098"/>
                </a:solidFill>
              </a:rPr>
              <a:t>200</a:t>
            </a:r>
            <a:r>
              <a:rPr lang="fr-CA">
                <a:solidFill>
                  <a:srgbClr val="9073D1"/>
                </a:solidFill>
              </a:rPr>
              <a:t> pixels et du </a:t>
            </a:r>
            <a:r>
              <a:rPr lang="fr-CA" b="1">
                <a:solidFill>
                  <a:srgbClr val="9073D1"/>
                </a:solidFill>
              </a:rPr>
              <a:t>haut</a:t>
            </a:r>
            <a:r>
              <a:rPr lang="fr-CA">
                <a:solidFill>
                  <a:srgbClr val="9073D1"/>
                </a:solidFill>
              </a:rPr>
              <a:t> de </a:t>
            </a:r>
            <a:r>
              <a:rPr lang="fr-CA">
                <a:solidFill>
                  <a:srgbClr val="FA4098"/>
                </a:solidFill>
              </a:rPr>
              <a:t>50</a:t>
            </a:r>
            <a:r>
              <a:rPr lang="fr-CA">
                <a:solidFill>
                  <a:srgbClr val="9073D1"/>
                </a:solidFill>
              </a:rPr>
              <a:t> pixels.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A9A37D15-8B39-4C08-81B6-EF0731EB9E17}"/>
              </a:ext>
            </a:extLst>
          </p:cNvPr>
          <p:cNvCxnSpPr>
            <a:cxnSpLocks/>
          </p:cNvCxnSpPr>
          <p:nvPr/>
        </p:nvCxnSpPr>
        <p:spPr>
          <a:xfrm>
            <a:off x="4785360" y="5815584"/>
            <a:ext cx="1103376" cy="0"/>
          </a:xfrm>
          <a:prstGeom prst="straightConnector1">
            <a:avLst/>
          </a:prstGeom>
          <a:ln w="76200">
            <a:solidFill>
              <a:srgbClr val="FA4098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F44B73D6-6BAD-41EE-A7EA-B75553A10BFD}"/>
              </a:ext>
            </a:extLst>
          </p:cNvPr>
          <p:cNvCxnSpPr>
            <a:cxnSpLocks/>
          </p:cNvCxnSpPr>
          <p:nvPr/>
        </p:nvCxnSpPr>
        <p:spPr>
          <a:xfrm>
            <a:off x="6669024" y="4675632"/>
            <a:ext cx="0" cy="341376"/>
          </a:xfrm>
          <a:prstGeom prst="straightConnector1">
            <a:avLst/>
          </a:prstGeom>
          <a:ln w="38100">
            <a:solidFill>
              <a:srgbClr val="FA4098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839218AE-E0DC-4486-8F36-FA9E8E43E4BE}"/>
              </a:ext>
            </a:extLst>
          </p:cNvPr>
          <p:cNvSpPr txBox="1"/>
          <p:nvPr/>
        </p:nvSpPr>
        <p:spPr>
          <a:xfrm>
            <a:off x="4888562" y="5870531"/>
            <a:ext cx="719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>
                <a:solidFill>
                  <a:srgbClr val="FA4098"/>
                </a:solidFill>
              </a:rPr>
              <a:t>+200px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F029FB7-D026-4DC1-9139-E05455126CD0}"/>
              </a:ext>
            </a:extLst>
          </p:cNvPr>
          <p:cNvSpPr txBox="1"/>
          <p:nvPr/>
        </p:nvSpPr>
        <p:spPr>
          <a:xfrm>
            <a:off x="6669024" y="4632470"/>
            <a:ext cx="719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>
                <a:solidFill>
                  <a:srgbClr val="FA4098"/>
                </a:solidFill>
              </a:rPr>
              <a:t>+50px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FF6BBB-C025-2301-8B9E-1B991643F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4827" y="2461086"/>
            <a:ext cx="6058746" cy="3810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82D2941-0FD5-03B8-23E9-FA953A150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4853" y="3241521"/>
            <a:ext cx="5858693" cy="638264"/>
          </a:xfrm>
          <a:prstGeom prst="rect">
            <a:avLst/>
          </a:prstGeom>
        </p:spPr>
      </p:pic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60E33B55-0C11-01B2-496A-9C7727309521}"/>
              </a:ext>
            </a:extLst>
          </p:cNvPr>
          <p:cNvSpPr/>
          <p:nvPr/>
        </p:nvSpPr>
        <p:spPr>
          <a:xfrm>
            <a:off x="3853662" y="5017008"/>
            <a:ext cx="701040" cy="603504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3692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D03BAAD-C4D2-4BC0-B677-D5D88871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Plus de </a:t>
            </a:r>
            <a:r>
              <a:rPr lang="fr-CA" b="1" dirty="0">
                <a:solidFill>
                  <a:srgbClr val="73B3D1"/>
                </a:solidFill>
              </a:rPr>
              <a:t>c</a:t>
            </a:r>
            <a:r>
              <a:rPr lang="fr-CA" b="1" dirty="0">
                <a:solidFill>
                  <a:srgbClr val="739CD1"/>
                </a:solidFill>
              </a:rPr>
              <a:t>o</a:t>
            </a:r>
            <a:r>
              <a:rPr lang="fr-CA" b="1" dirty="0">
                <a:solidFill>
                  <a:srgbClr val="7385D1"/>
                </a:solidFill>
              </a:rPr>
              <a:t>u</a:t>
            </a:r>
            <a:r>
              <a:rPr lang="fr-CA" b="1" dirty="0">
                <a:solidFill>
                  <a:srgbClr val="9073D1"/>
                </a:solidFill>
              </a:rPr>
              <a:t>l</a:t>
            </a:r>
            <a:r>
              <a:rPr lang="fr-CA" b="1" dirty="0">
                <a:solidFill>
                  <a:srgbClr val="B177BF"/>
                </a:solidFill>
              </a:rPr>
              <a:t>e</a:t>
            </a:r>
            <a:r>
              <a:rPr lang="fr-CA" b="1" dirty="0">
                <a:solidFill>
                  <a:srgbClr val="BF779D"/>
                </a:solidFill>
              </a:rPr>
              <a:t>u</a:t>
            </a:r>
            <a:r>
              <a:rPr lang="fr-CA" b="1" dirty="0">
                <a:solidFill>
                  <a:srgbClr val="FA4098"/>
                </a:solidFill>
              </a:rPr>
              <a:t>r</a:t>
            </a:r>
            <a:r>
              <a:rPr lang="fr-CA" b="1" dirty="0">
                <a:solidFill>
                  <a:srgbClr val="FA4840"/>
                </a:solidFill>
              </a:rPr>
              <a:t>s</a:t>
            </a:r>
            <a:r>
              <a:rPr lang="fr-CA" dirty="0"/>
              <a:t> s’il vous plait </a:t>
            </a:r>
            <a:r>
              <a:rPr lang="en-CA" dirty="0"/>
              <a:t>🎨</a:t>
            </a:r>
            <a:endParaRPr lang="fr-CA" dirty="0"/>
          </a:p>
          <a:p>
            <a:pPr lvl="1"/>
            <a:r>
              <a:rPr lang="fr-CA" dirty="0"/>
              <a:t> Les navigateurs Web connaissent 140 couleurs en lettres comme ceci :</a:t>
            </a:r>
          </a:p>
          <a:p>
            <a:pPr marL="914400" lvl="2" indent="0">
              <a:buNone/>
            </a:pPr>
            <a:r>
              <a:rPr lang="fr-CA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20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fr-CA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red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  <a:endParaRPr lang="fr-CA" dirty="0"/>
          </a:p>
          <a:p>
            <a:pPr lvl="1"/>
            <a:r>
              <a:rPr lang="fr-CA" dirty="0"/>
              <a:t> C’est plutôt limité. Afin de pouvoir utiliser des couleurs personnalisées, on doit utiliser les couleurs « hexadécimales » :</a:t>
            </a:r>
          </a:p>
          <a:p>
            <a:pPr marL="914400" lvl="2" indent="0">
              <a:buNone/>
            </a:pPr>
            <a:r>
              <a:rPr lang="fr-CA" b="1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20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</a:t>
            </a:r>
            <a:r>
              <a:rPr lang="en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#DC143C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  <a:endParaRPr lang="fr-CA" dirty="0"/>
          </a:p>
          <a:p>
            <a:pPr lvl="2"/>
            <a:r>
              <a:rPr lang="fr-CA" dirty="0">
                <a:hlinkClick r:id="rId2"/>
              </a:rPr>
              <a:t>https://coolors.co/fe0313</a:t>
            </a:r>
            <a:r>
              <a:rPr lang="fr-CA" dirty="0"/>
              <a:t> Exemple de </a:t>
            </a:r>
            <a:r>
              <a:rPr lang="fr-CA" b="1" dirty="0"/>
              <a:t>roue chromatique</a:t>
            </a:r>
            <a:r>
              <a:rPr lang="fr-CA" dirty="0"/>
              <a:t> qui nous permet d’obtenir le code </a:t>
            </a:r>
            <a:r>
              <a:rPr lang="fr-CA" b="1" dirty="0"/>
              <a:t>hexadécimal</a:t>
            </a:r>
            <a:r>
              <a:rPr lang="fr-CA" dirty="0"/>
              <a:t> d’une couleur de notre choix.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BB8203-1AE8-4270-A2AB-7D02E836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BEE81E4-917A-47A9-9734-75C5C3571C45}"/>
              </a:ext>
            </a:extLst>
          </p:cNvPr>
          <p:cNvCxnSpPr>
            <a:cxnSpLocks/>
          </p:cNvCxnSpPr>
          <p:nvPr/>
        </p:nvCxnSpPr>
        <p:spPr>
          <a:xfrm flipH="1">
            <a:off x="10131552" y="1993809"/>
            <a:ext cx="508205" cy="18047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986B695-7CC3-4E24-B64B-4A72FF130C3D}"/>
              </a:ext>
            </a:extLst>
          </p:cNvPr>
          <p:cNvCxnSpPr>
            <a:cxnSpLocks/>
          </p:cNvCxnSpPr>
          <p:nvPr/>
        </p:nvCxnSpPr>
        <p:spPr>
          <a:xfrm flipH="1">
            <a:off x="10841995" y="3066288"/>
            <a:ext cx="508205" cy="18047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3407632B-E63A-4402-A55A-EA07E9310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332" y="4154732"/>
            <a:ext cx="3084396" cy="262072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24705B9-0F81-45EA-A963-CAC4E132C621}"/>
              </a:ext>
            </a:extLst>
          </p:cNvPr>
          <p:cNvCxnSpPr>
            <a:cxnSpLocks/>
          </p:cNvCxnSpPr>
          <p:nvPr/>
        </p:nvCxnSpPr>
        <p:spPr>
          <a:xfrm>
            <a:off x="3767328" y="4441579"/>
            <a:ext cx="768746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056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E0D3A2E-28DF-4BBE-A70C-BDFC7332D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On peut également glisser ces </a:t>
            </a:r>
            <a:r>
              <a:rPr lang="fr-CA"/>
              <a:t>instructions (qui </a:t>
            </a:r>
            <a:r>
              <a:rPr lang="fr-CA" dirty="0"/>
              <a:t>se servent du </a:t>
            </a:r>
            <a:r>
              <a:rPr lang="fr-CA" b="1" dirty="0"/>
              <a:t>DOM</a:t>
            </a:r>
            <a:r>
              <a:rPr lang="fr-CA" dirty="0"/>
              <a:t>) dans des </a:t>
            </a:r>
            <a:r>
              <a:rPr lang="fr-CA" b="1" dirty="0">
                <a:solidFill>
                  <a:srgbClr val="FA4098"/>
                </a:solidFill>
              </a:rPr>
              <a:t>fonctions</a:t>
            </a:r>
            <a:r>
              <a:rPr lang="fr-CA" dirty="0"/>
              <a:t>. (Plutôt que d’écrire ces instructions en entier dans la </a:t>
            </a:r>
            <a:r>
              <a:rPr lang="fr-CA" b="1" dirty="0"/>
              <a:t>console</a:t>
            </a:r>
            <a:r>
              <a:rPr lang="fr-CA" dirty="0"/>
              <a:t>)</a:t>
            </a:r>
          </a:p>
          <a:p>
            <a:pPr lvl="1"/>
            <a:r>
              <a:rPr lang="fr-CA"/>
              <a:t> Exemple</a:t>
            </a:r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2"/>
            <a:r>
              <a:rPr lang="fr-CA"/>
              <a:t> Bien entendu, on pourra appeler cette </a:t>
            </a:r>
            <a:r>
              <a:rPr lang="fr-CA">
                <a:solidFill>
                  <a:srgbClr val="FA4098"/>
                </a:solidFill>
              </a:rPr>
              <a:t>fonction</a:t>
            </a:r>
            <a:r>
              <a:rPr lang="fr-CA"/>
              <a:t> dans la </a:t>
            </a:r>
            <a:r>
              <a:rPr lang="fr-CA" b="1"/>
              <a:t>console</a:t>
            </a:r>
            <a:r>
              <a:rPr lang="fr-CA"/>
              <a:t> ou avec un </a:t>
            </a:r>
            <a:r>
              <a:rPr lang="fr-CA" b="1"/>
              <a:t>événement</a:t>
            </a:r>
            <a:r>
              <a:rPr lang="fr-CA"/>
              <a:t> par la suite pour l’utiliser !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025503D-C10D-41E8-88E7-52F34C2C7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74A7DCF-3261-47DF-88C7-B423B53AD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04" y="5195814"/>
            <a:ext cx="3086531" cy="1190791"/>
          </a:xfrm>
          <a:prstGeom prst="rect">
            <a:avLst/>
          </a:prstGeom>
          <a:solidFill>
            <a:srgbClr val="9073D1"/>
          </a:solidFill>
          <a:ln w="38100">
            <a:solidFill>
              <a:srgbClr val="9073D1"/>
            </a:solidFill>
          </a:ln>
        </p:spPr>
      </p:pic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7EBCDA23-9497-413D-84AD-D56FA29F9DF8}"/>
              </a:ext>
            </a:extLst>
          </p:cNvPr>
          <p:cNvSpPr/>
          <p:nvPr/>
        </p:nvSpPr>
        <p:spPr>
          <a:xfrm>
            <a:off x="8139697" y="5529941"/>
            <a:ext cx="701040" cy="603504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A4310BD-750D-43C0-9442-C0FF294AB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082" y="5595717"/>
            <a:ext cx="2181529" cy="49536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062A04B-2719-4D04-8E7B-9B900F88D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8046" y="5600548"/>
            <a:ext cx="2114845" cy="4763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FF9D104-77C0-7BF8-6168-966174CA90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7616" y="3192214"/>
            <a:ext cx="6573167" cy="94310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F1CBA0E-FC82-F005-DCFC-2AC15FA1A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459" y="5071111"/>
            <a:ext cx="5342432" cy="31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936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EAD1957-4178-4E56-A2A1-61B0FF199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Jusqu’à maintenant, nous avons vu trois modifications que l’on peut faire à un élément HTML :</a:t>
            </a:r>
          </a:p>
          <a:p>
            <a:pPr lvl="1"/>
            <a:r>
              <a:rPr lang="fr-CA"/>
              <a:t> Lui ajouter un écouteur d’événements</a:t>
            </a:r>
          </a:p>
          <a:p>
            <a:pPr lvl="1"/>
            <a:r>
              <a:rPr lang="fr-CA"/>
              <a:t> Manipuler son contenu textuel</a:t>
            </a:r>
          </a:p>
          <a:p>
            <a:pPr lvl="1"/>
            <a:r>
              <a:rPr lang="fr-CA"/>
              <a:t> Modifier un style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D149139-169E-44DB-93EE-7D3E9F30C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B5FB0E2-FA1E-4938-ABDD-89D30DBC3ABC}"/>
              </a:ext>
            </a:extLst>
          </p:cNvPr>
          <p:cNvSpPr txBox="1"/>
          <p:nvPr/>
        </p:nvSpPr>
        <p:spPr>
          <a:xfrm>
            <a:off x="838200" y="4110316"/>
            <a:ext cx="1051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document.querySelector(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".bouton"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).addEventListener(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"type"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, maFonction);</a:t>
            </a:r>
          </a:p>
          <a:p>
            <a:endParaRPr lang="en-CA" b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document.querySelector(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".bouton"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).textContent = 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"Texte"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endParaRPr lang="en-CA" b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document.querySelector(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".bouton"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).style.</a:t>
            </a:r>
            <a:r>
              <a:rPr lang="en-CA" b="0">
                <a:solidFill>
                  <a:srgbClr val="FA4098"/>
                </a:solidFill>
                <a:effectLst/>
                <a:latin typeface="Consolas" panose="020B0609020204030204" pitchFamily="49" charset="0"/>
              </a:rPr>
              <a:t>propriété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CA">
                <a:solidFill>
                  <a:srgbClr val="A31515"/>
                </a:solidFill>
                <a:latin typeface="Consolas" panose="020B0609020204030204" pitchFamily="49" charset="0"/>
              </a:rPr>
              <a:t>valeur de style</a:t>
            </a:r>
            <a:r>
              <a:rPr lang="en-CA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CA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7818786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currentTarget</a:t>
            </a:r>
            <a:endParaRPr lang="fr-CA" b="1">
              <a:solidFill>
                <a:srgbClr val="73B3D1"/>
              </a:solidFill>
            </a:endParaRPr>
          </a:p>
          <a:p>
            <a:pPr lvl="1"/>
            <a:r>
              <a:rPr lang="fr-CA"/>
              <a:t> Un aspect de la </a:t>
            </a:r>
            <a:r>
              <a:rPr lang="fr-CA" b="1">
                <a:solidFill>
                  <a:srgbClr val="73B3D1"/>
                </a:solidFill>
              </a:rPr>
              <a:t>fonction texteBleu() </a:t>
            </a:r>
            <a:r>
              <a:rPr lang="fr-CA"/>
              <a:t>est embêtant : cette fonction ne marche que pour l’élément avec la classe « </a:t>
            </a:r>
            <a:r>
              <a:rPr lang="fr-CA">
                <a:solidFill>
                  <a:srgbClr val="73B3D1"/>
                </a:solidFill>
              </a:rPr>
              <a:t>.</a:t>
            </a:r>
            <a:r>
              <a:rPr lang="fr-CA" b="1">
                <a:solidFill>
                  <a:srgbClr val="73B3D1"/>
                </a:solidFill>
              </a:rPr>
              <a:t>bouton1</a:t>
            </a:r>
            <a:r>
              <a:rPr lang="fr-CA"/>
              <a:t> » !</a:t>
            </a:r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2"/>
            <a:r>
              <a:rPr lang="fr-CA"/>
              <a:t> On ne peut pas utiliser la fonction pour un autre élément.</a:t>
            </a:r>
          </a:p>
          <a:p>
            <a:pPr lvl="3"/>
            <a:r>
              <a:rPr lang="fr-CA"/>
              <a:t> Une solution pourrait être de créer une fonction pour chaque élément dont le fond peut changer de couleur... mais cela implique de la </a:t>
            </a:r>
            <a:r>
              <a:rPr lang="fr-CA" b="1"/>
              <a:t>répétition de code </a:t>
            </a:r>
            <a:r>
              <a:rPr lang="fr-CA"/>
              <a:t>!</a:t>
            </a:r>
            <a:r>
              <a:rPr lang="fr-CA" sz="1800"/>
              <a:t> 😢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currentTarget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A40EE8-0BD0-A5D3-3FEA-D3FBEE2CC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483" y="2505711"/>
            <a:ext cx="6487430" cy="905001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80B642F-1ECB-CE22-4D2D-A3ACB903C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483" y="4625122"/>
            <a:ext cx="6487430" cy="1971950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F77DB201-0AA2-4E1F-9A2E-5D03EA6C32FA}"/>
              </a:ext>
            </a:extLst>
          </p:cNvPr>
          <p:cNvCxnSpPr>
            <a:cxnSpLocks/>
          </p:cNvCxnSpPr>
          <p:nvPr/>
        </p:nvCxnSpPr>
        <p:spPr>
          <a:xfrm flipH="1" flipV="1">
            <a:off x="6547104" y="5224272"/>
            <a:ext cx="353568" cy="286512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1BE3D9FF-1E2A-45A6-AF49-44EBB11BD31C}"/>
              </a:ext>
            </a:extLst>
          </p:cNvPr>
          <p:cNvCxnSpPr>
            <a:cxnSpLocks/>
          </p:cNvCxnSpPr>
          <p:nvPr/>
        </p:nvCxnSpPr>
        <p:spPr>
          <a:xfrm flipH="1" flipV="1">
            <a:off x="6614160" y="6273984"/>
            <a:ext cx="353568" cy="286512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9212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currentTarget</a:t>
            </a:r>
            <a:endParaRPr lang="fr-CA" b="1">
              <a:solidFill>
                <a:srgbClr val="73B3D1"/>
              </a:solidFill>
            </a:endParaRPr>
          </a:p>
          <a:p>
            <a:pPr lvl="1"/>
            <a:r>
              <a:rPr lang="fr-CA"/>
              <a:t> C’est ici qu’une </a:t>
            </a:r>
            <a:r>
              <a:rPr lang="fr-CA" i="1"/>
              <a:t>propriété</a:t>
            </a:r>
            <a:r>
              <a:rPr lang="fr-CA"/>
              <a:t> nommée « </a:t>
            </a:r>
            <a:r>
              <a:rPr lang="fr-CA">
                <a:solidFill>
                  <a:srgbClr val="FA4098"/>
                </a:solidFill>
              </a:rPr>
              <a:t>currentTarget</a:t>
            </a:r>
            <a:r>
              <a:rPr lang="fr-CA"/>
              <a:t> » est pratique.</a:t>
            </a:r>
          </a:p>
          <a:p>
            <a:pPr lvl="2"/>
            <a:r>
              <a:rPr lang="fr-CA"/>
              <a:t> Si on remplace </a:t>
            </a:r>
            <a:r>
              <a:rPr lang="fr-CA" b="1">
                <a:solidFill>
                  <a:schemeClr val="tx1"/>
                </a:solidFill>
              </a:rPr>
              <a:t>document.querySelector(".class")</a:t>
            </a:r>
            <a:r>
              <a:rPr lang="fr-CA"/>
              <a:t> dans la fonction </a:t>
            </a:r>
            <a:r>
              <a:rPr lang="fr-CA" b="1">
                <a:solidFill>
                  <a:srgbClr val="73B3D1"/>
                </a:solidFill>
              </a:rPr>
              <a:t>texteBleu()</a:t>
            </a:r>
            <a:r>
              <a:rPr lang="fr-CA"/>
              <a:t> par </a:t>
            </a:r>
            <a:r>
              <a:rPr lang="fr-CA" b="1">
                <a:solidFill>
                  <a:srgbClr val="FA4098"/>
                </a:solidFill>
              </a:rPr>
              <a:t>event.currentTarget</a:t>
            </a:r>
            <a:r>
              <a:rPr lang="fr-CA"/>
              <a:t>, c’est automatiquement </a:t>
            </a:r>
            <a:r>
              <a:rPr lang="fr-CA" b="1"/>
              <a:t>l’élément HTML qui appelle la fonction </a:t>
            </a:r>
            <a:r>
              <a:rPr lang="fr-CA"/>
              <a:t>(suite au déclenchement d’un événement) qui sera affecté par la </a:t>
            </a:r>
            <a:r>
              <a:rPr lang="fr-CA" b="1"/>
              <a:t>fonction</a:t>
            </a:r>
            <a:r>
              <a:rPr lang="fr-CA"/>
              <a:t>.</a:t>
            </a:r>
          </a:p>
          <a:p>
            <a:pPr lvl="2"/>
            <a:r>
              <a:rPr lang="fr-CA"/>
              <a:t> Pour que </a:t>
            </a:r>
            <a:r>
              <a:rPr lang="fr-CA">
                <a:solidFill>
                  <a:srgbClr val="FA4098"/>
                </a:solidFill>
              </a:rPr>
              <a:t>event.currentTarget</a:t>
            </a:r>
            <a:r>
              <a:rPr lang="fr-CA"/>
              <a:t> fonctionne, il y a un </a:t>
            </a:r>
            <a:r>
              <a:rPr lang="fr-CA" b="1"/>
              <a:t>prérequis</a:t>
            </a:r>
            <a:r>
              <a:rPr lang="fr-CA"/>
              <a:t> : ajouter « </a:t>
            </a:r>
            <a:r>
              <a:rPr lang="fr-CA">
                <a:solidFill>
                  <a:srgbClr val="FA4098"/>
                </a:solidFill>
              </a:rPr>
              <a:t>event</a:t>
            </a:r>
            <a:r>
              <a:rPr lang="fr-CA"/>
              <a:t> » dans les </a:t>
            </a:r>
            <a:r>
              <a:rPr lang="fr-CA">
                <a:solidFill>
                  <a:srgbClr val="FA4098"/>
                </a:solidFill>
              </a:rPr>
              <a:t>parenthèses</a:t>
            </a:r>
            <a:r>
              <a:rPr lang="fr-CA"/>
              <a:t> de la fonction.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Donc présentement, cette fonction marchera pour tous les éléments pour lesquels nous avons configuré un </a:t>
            </a:r>
            <a:r>
              <a:rPr lang="fr-CA" b="1"/>
              <a:t>événement</a:t>
            </a:r>
            <a:r>
              <a:rPr lang="fr-CA"/>
              <a:t> qui appelle la fonction « </a:t>
            </a:r>
            <a:r>
              <a:rPr lang="fr-CA" b="1">
                <a:solidFill>
                  <a:srgbClr val="73B3D1"/>
                </a:solidFill>
              </a:rPr>
              <a:t>texteBleu() </a:t>
            </a:r>
            <a:r>
              <a:rPr lang="fr-CA"/>
              <a:t>».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currentTarget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8D84B57-2050-B562-1EA1-5239FD6D3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591" y="3875080"/>
            <a:ext cx="4963218" cy="1009791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18A8BA19-36C1-E2F0-0A60-3635FE6700AF}"/>
              </a:ext>
            </a:extLst>
          </p:cNvPr>
          <p:cNvCxnSpPr>
            <a:cxnSpLocks/>
          </p:cNvCxnSpPr>
          <p:nvPr/>
        </p:nvCxnSpPr>
        <p:spPr>
          <a:xfrm flipH="1">
            <a:off x="5996664" y="3663768"/>
            <a:ext cx="288312" cy="365688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FD89090-30C8-2801-663C-335ED7033638}"/>
              </a:ext>
            </a:extLst>
          </p:cNvPr>
          <p:cNvSpPr/>
          <p:nvPr/>
        </p:nvSpPr>
        <p:spPr>
          <a:xfrm>
            <a:off x="4049022" y="4259320"/>
            <a:ext cx="2107938" cy="24562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65232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707428"/>
          </a:xfrm>
        </p:spPr>
        <p:txBody>
          <a:bodyPr>
            <a:normAutofit/>
          </a:bodyPr>
          <a:lstStyle/>
          <a:p>
            <a:r>
              <a:rPr lang="fr-CA"/>
              <a:t> currentTarget</a:t>
            </a:r>
            <a:endParaRPr lang="fr-CA" b="1" dirty="0">
              <a:solidFill>
                <a:srgbClr val="73B3D1"/>
              </a:solidFill>
            </a:endParaRPr>
          </a:p>
          <a:p>
            <a:pPr lvl="1"/>
            <a:r>
              <a:rPr lang="fr-CA" dirty="0"/>
              <a:t> Exemple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2"/>
            <a:r>
              <a:rPr lang="fr-CA" dirty="0"/>
              <a:t> Si on clique sur l’élément </a:t>
            </a:r>
            <a:r>
              <a:rPr lang="fr-CA"/>
              <a:t>avec la classe </a:t>
            </a:r>
            <a:r>
              <a:rPr lang="fr-CA">
                <a:solidFill>
                  <a:srgbClr val="FA4098"/>
                </a:solidFill>
              </a:rPr>
              <a:t>.bouton1</a:t>
            </a:r>
            <a:r>
              <a:rPr lang="fr-CA" dirty="0"/>
              <a:t>, la fonction </a:t>
            </a:r>
            <a:r>
              <a:rPr lang="fr-CA" dirty="0" err="1">
                <a:solidFill>
                  <a:srgbClr val="FA4098"/>
                </a:solidFill>
              </a:rPr>
              <a:t>texteBleu</a:t>
            </a:r>
            <a:r>
              <a:rPr lang="fr-CA" dirty="0"/>
              <a:t> rendra le texte de </a:t>
            </a:r>
            <a:r>
              <a:rPr lang="fr-CA"/>
              <a:t>l’élément .</a:t>
            </a:r>
            <a:r>
              <a:rPr lang="fr-CA">
                <a:solidFill>
                  <a:srgbClr val="FA4098"/>
                </a:solidFill>
              </a:rPr>
              <a:t>bouton1 </a:t>
            </a:r>
            <a:r>
              <a:rPr lang="fr-CA" dirty="0"/>
              <a:t>bleu.</a:t>
            </a:r>
          </a:p>
          <a:p>
            <a:pPr lvl="2"/>
            <a:endParaRPr lang="fr-CA" dirty="0"/>
          </a:p>
          <a:p>
            <a:pPr lvl="2"/>
            <a:r>
              <a:rPr lang="fr-CA" dirty="0"/>
              <a:t> Si on clique sur l’élément </a:t>
            </a:r>
            <a:r>
              <a:rPr lang="fr-CA"/>
              <a:t>avec la classe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>
                <a:solidFill>
                  <a:srgbClr val="FA4098"/>
                </a:solidFill>
              </a:rPr>
              <a:t>bouton2</a:t>
            </a:r>
            <a:r>
              <a:rPr lang="fr-CA" dirty="0"/>
              <a:t>, la fonction </a:t>
            </a:r>
            <a:r>
              <a:rPr lang="fr-CA" dirty="0" err="1">
                <a:solidFill>
                  <a:srgbClr val="FA4098"/>
                </a:solidFill>
              </a:rPr>
              <a:t>texteBleu</a:t>
            </a:r>
            <a:r>
              <a:rPr lang="fr-CA" dirty="0"/>
              <a:t> rendra le texte de </a:t>
            </a:r>
            <a:r>
              <a:rPr lang="fr-CA"/>
              <a:t>l’élément </a:t>
            </a:r>
            <a:r>
              <a:rPr lang="fr-CA">
                <a:solidFill>
                  <a:srgbClr val="FA4098"/>
                </a:solidFill>
              </a:rPr>
              <a:t>.bouton2 </a:t>
            </a:r>
            <a:r>
              <a:rPr lang="fr-CA" dirty="0"/>
              <a:t>bleu.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3"/>
            <a:endParaRPr lang="fr-CA" dirty="0"/>
          </a:p>
          <a:p>
            <a:pPr lvl="3"/>
            <a:endParaRPr lang="fr-CA" dirty="0"/>
          </a:p>
          <a:p>
            <a:pPr lvl="3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currentTarget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75D63D4-28AF-D9E3-0A1C-5A7216D75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15" y="3765121"/>
            <a:ext cx="4062841" cy="818867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76D847A-FAF3-CA05-BDAC-1B4879DA1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226" y="2084371"/>
            <a:ext cx="7023284" cy="1427497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44A08F07-8687-4DAB-BFE3-39D2EC24C1F9}"/>
              </a:ext>
            </a:extLst>
          </p:cNvPr>
          <p:cNvCxnSpPr>
            <a:cxnSpLocks/>
          </p:cNvCxnSpPr>
          <p:nvPr/>
        </p:nvCxnSpPr>
        <p:spPr>
          <a:xfrm rot="5400000">
            <a:off x="7162800" y="1859280"/>
            <a:ext cx="731520" cy="3182112"/>
          </a:xfrm>
          <a:prstGeom prst="bentConnector3">
            <a:avLst>
              <a:gd name="adj1" fmla="val 32798"/>
            </a:avLst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109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9599152-2922-FF31-FB42-8DEE8C03C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 Attention !</a:t>
            </a:r>
          </a:p>
          <a:p>
            <a:pPr lvl="1"/>
            <a:r>
              <a:rPr lang="fr-FR"/>
              <a:t> </a:t>
            </a:r>
            <a:r>
              <a:rPr lang="fr-FR">
                <a:solidFill>
                  <a:srgbClr val="FA4098"/>
                </a:solidFill>
              </a:rPr>
              <a:t>currentTarget</a:t>
            </a:r>
            <a:r>
              <a:rPr lang="fr-FR"/>
              <a:t> peut seulement remplacer </a:t>
            </a:r>
            <a:r>
              <a:rPr lang="fr-FR">
                <a:solidFill>
                  <a:srgbClr val="FA4098"/>
                </a:solidFill>
              </a:rPr>
              <a:t>document.querySelector</a:t>
            </a:r>
            <a:r>
              <a:rPr lang="fr-FR"/>
              <a:t> quand c’est l’</a:t>
            </a:r>
            <a:r>
              <a:rPr lang="fr-FR" b="1" u="sng"/>
              <a:t>élément avec lequel on interagit</a:t>
            </a:r>
            <a:r>
              <a:rPr lang="fr-FR"/>
              <a:t> qu’on souhaite modifier.</a:t>
            </a:r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marL="457200" lvl="1" indent="0">
              <a:buNone/>
            </a:pP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CC0FD9-AE95-553A-BAE9-5E9BE8308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currentTarget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1FB8649-7A75-CFA4-B043-080AC8243D46}"/>
              </a:ext>
            </a:extLst>
          </p:cNvPr>
          <p:cNvSpPr txBox="1"/>
          <p:nvPr/>
        </p:nvSpPr>
        <p:spPr>
          <a:xfrm>
            <a:off x="508834" y="3429000"/>
            <a:ext cx="5349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B177BF"/>
                </a:solidFill>
              </a:rPr>
              <a:t>Ex : Si je souhaite que </a:t>
            </a:r>
            <a:r>
              <a:rPr lang="fr-FR" b="1">
                <a:solidFill>
                  <a:srgbClr val="B177BF"/>
                </a:solidFill>
              </a:rPr>
              <a:t>cliquer</a:t>
            </a:r>
            <a:r>
              <a:rPr lang="fr-FR">
                <a:solidFill>
                  <a:srgbClr val="B177BF"/>
                </a:solidFill>
              </a:rPr>
              <a:t> sur </a:t>
            </a:r>
            <a:r>
              <a:rPr lang="fr-FR">
                <a:solidFill>
                  <a:srgbClr val="FA4098"/>
                </a:solidFill>
              </a:rPr>
              <a:t>.bouton1 </a:t>
            </a:r>
            <a:r>
              <a:rPr lang="fr-FR" b="1">
                <a:solidFill>
                  <a:srgbClr val="B177BF"/>
                </a:solidFill>
              </a:rPr>
              <a:t>change la couleur du text</a:t>
            </a:r>
            <a:r>
              <a:rPr lang="fr-FR">
                <a:solidFill>
                  <a:srgbClr val="B177BF"/>
                </a:solidFill>
              </a:rPr>
              <a:t>e de </a:t>
            </a:r>
            <a:r>
              <a:rPr lang="fr-FR">
                <a:solidFill>
                  <a:srgbClr val="FA4098"/>
                </a:solidFill>
              </a:rPr>
              <a:t>.texte1</a:t>
            </a:r>
            <a:r>
              <a:rPr lang="fr-FR">
                <a:solidFill>
                  <a:srgbClr val="B177BF"/>
                </a:solidFill>
              </a:rPr>
              <a:t>, je ne peux pas utiliser </a:t>
            </a:r>
            <a:r>
              <a:rPr lang="fr-FR">
                <a:solidFill>
                  <a:srgbClr val="FA4098"/>
                </a:solidFill>
              </a:rPr>
              <a:t>currentTarget</a:t>
            </a:r>
            <a:r>
              <a:rPr lang="fr-FR">
                <a:solidFill>
                  <a:srgbClr val="B177BF"/>
                </a:solidFill>
              </a:rPr>
              <a:t>, car cela modifierait le </a:t>
            </a:r>
            <a:r>
              <a:rPr lang="fr-FR">
                <a:solidFill>
                  <a:srgbClr val="FA4098"/>
                </a:solidFill>
              </a:rPr>
              <a:t>.bouton1 </a:t>
            </a:r>
            <a:r>
              <a:rPr lang="fr-FR">
                <a:solidFill>
                  <a:srgbClr val="B177BF"/>
                </a:solidFill>
              </a:rPr>
              <a:t>à la place de </a:t>
            </a:r>
            <a:r>
              <a:rPr lang="fr-FR">
                <a:solidFill>
                  <a:srgbClr val="FA4098"/>
                </a:solidFill>
              </a:rPr>
              <a:t>.texte1 </a:t>
            </a:r>
            <a:r>
              <a:rPr lang="fr-FR">
                <a:solidFill>
                  <a:srgbClr val="B177BF"/>
                </a:solidFill>
              </a:rPr>
              <a:t>…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69695C5-26A4-079F-3A5F-B33E99EE0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427" y="3310761"/>
            <a:ext cx="5657817" cy="1440680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085EC8BC-EFBC-A984-D637-5DFE393B30D8}"/>
              </a:ext>
            </a:extLst>
          </p:cNvPr>
          <p:cNvCxnSpPr/>
          <p:nvPr/>
        </p:nvCxnSpPr>
        <p:spPr>
          <a:xfrm flipV="1">
            <a:off x="8449420" y="3788892"/>
            <a:ext cx="0" cy="515112"/>
          </a:xfrm>
          <a:prstGeom prst="straightConnector1">
            <a:avLst/>
          </a:prstGeom>
          <a:ln w="28575">
            <a:solidFill>
              <a:srgbClr val="FA4098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33A80A1-D473-D540-ACF3-A38F0B496497}"/>
              </a:ext>
            </a:extLst>
          </p:cNvPr>
          <p:cNvSpPr txBox="1"/>
          <p:nvPr/>
        </p:nvSpPr>
        <p:spPr>
          <a:xfrm>
            <a:off x="6298691" y="4782135"/>
            <a:ext cx="497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>
                <a:solidFill>
                  <a:srgbClr val="B177BF"/>
                </a:solidFill>
              </a:rPr>
              <a:t>Élément </a:t>
            </a:r>
            <a:r>
              <a:rPr lang="fr-FR" sz="1400" b="1" u="sng">
                <a:solidFill>
                  <a:srgbClr val="B177BF"/>
                </a:solidFill>
              </a:rPr>
              <a:t>interactif</a:t>
            </a:r>
            <a:r>
              <a:rPr lang="fr-FR" sz="1400">
                <a:solidFill>
                  <a:srgbClr val="B177BF"/>
                </a:solidFill>
              </a:rPr>
              <a:t> (</a:t>
            </a:r>
            <a:r>
              <a:rPr lang="fr-FR" sz="1400">
                <a:solidFill>
                  <a:srgbClr val="FA4098"/>
                </a:solidFill>
              </a:rPr>
              <a:t>.bouton1</a:t>
            </a:r>
            <a:r>
              <a:rPr lang="fr-FR" sz="1400">
                <a:solidFill>
                  <a:srgbClr val="B177BF"/>
                </a:solidFill>
              </a:rPr>
              <a:t>) est différent de l’élément </a:t>
            </a:r>
            <a:r>
              <a:rPr lang="fr-FR" sz="1400" b="1" u="sng">
                <a:solidFill>
                  <a:srgbClr val="B177BF"/>
                </a:solidFill>
              </a:rPr>
              <a:t>modifié</a:t>
            </a:r>
            <a:r>
              <a:rPr lang="fr-FR" sz="1400">
                <a:solidFill>
                  <a:srgbClr val="B177BF"/>
                </a:solidFill>
              </a:rPr>
              <a:t> (</a:t>
            </a:r>
            <a:r>
              <a:rPr lang="fr-FR" sz="1400">
                <a:solidFill>
                  <a:srgbClr val="FA4098"/>
                </a:solidFill>
              </a:rPr>
              <a:t>.texte1</a:t>
            </a:r>
            <a:r>
              <a:rPr lang="fr-FR" sz="1400">
                <a:solidFill>
                  <a:srgbClr val="B177BF"/>
                </a:solidFill>
              </a:rPr>
              <a:t>) … donc on ne peut pas utiliser </a:t>
            </a:r>
            <a:r>
              <a:rPr lang="fr-FR" sz="1400">
                <a:solidFill>
                  <a:srgbClr val="FA4098"/>
                </a:solidFill>
              </a:rPr>
              <a:t>currentTarget</a:t>
            </a:r>
            <a:r>
              <a:rPr lang="fr-FR" sz="1400">
                <a:solidFill>
                  <a:srgbClr val="B177BF"/>
                </a:solidFill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2150241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1 :</a:t>
            </a:r>
          </a:p>
          <a:p>
            <a:pPr lvl="1"/>
            <a:r>
              <a:rPr lang="fr-CA" dirty="0"/>
              <a:t> Opérateurs mathématiques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fr-CA" dirty="0">
                <a:cs typeface="Courier New" panose="02070309020205020404" pitchFamily="49" charset="0"/>
              </a:rPr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lvl="1"/>
            <a:r>
              <a:rPr lang="fr-CA" dirty="0"/>
              <a:t> Opérateurs d’affectation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-=</a:t>
            </a:r>
            <a:endParaRPr lang="fr-CA" dirty="0">
              <a:cs typeface="Courier New" panose="02070309020205020404" pitchFamily="49" charset="0"/>
            </a:endParaRPr>
          </a:p>
          <a:p>
            <a:pPr lvl="1"/>
            <a:r>
              <a:rPr lang="fr-CA" dirty="0"/>
              <a:t> Déclarer une variable :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a = 3;</a:t>
            </a:r>
          </a:p>
          <a:p>
            <a:pPr lvl="1"/>
            <a:endParaRPr lang="fr-CA" b="1" dirty="0">
              <a:solidFill>
                <a:srgbClr val="FA409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fr-CA" b="1" dirty="0">
              <a:solidFill>
                <a:srgbClr val="FA409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Révision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22D6415-4458-246F-C985-A20753F15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153" y="4249230"/>
            <a:ext cx="2476846" cy="89547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5DA2437-8342-663F-4E71-4659859F9F8A}"/>
              </a:ext>
            </a:extLst>
          </p:cNvPr>
          <p:cNvSpPr txBox="1"/>
          <p:nvPr/>
        </p:nvSpPr>
        <p:spPr>
          <a:xfrm>
            <a:off x="1614972" y="5195480"/>
            <a:ext cx="2939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Combien vaut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B3D1"/>
                </a:solidFill>
              </a:rPr>
              <a:t> ? </a:t>
            </a:r>
            <a:r>
              <a:rPr lang="si-LK" b="1" dirty="0">
                <a:solidFill>
                  <a:srgbClr val="73B3D1"/>
                </a:solidFill>
              </a:rPr>
              <a:t>ඞ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C5E2717-93CA-A804-480F-C9B56EF29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251" y="3951197"/>
            <a:ext cx="2133898" cy="142894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1B2E287-4AAD-E1E8-0402-A7183C84A425}"/>
              </a:ext>
            </a:extLst>
          </p:cNvPr>
          <p:cNvSpPr txBox="1"/>
          <p:nvPr/>
        </p:nvSpPr>
        <p:spPr>
          <a:xfrm>
            <a:off x="4946859" y="5430921"/>
            <a:ext cx="2294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Combien vaut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B3D1"/>
                </a:solidFill>
              </a:rPr>
              <a:t> ?</a:t>
            </a:r>
            <a:endParaRPr lang="si-LK" b="1" dirty="0">
              <a:solidFill>
                <a:srgbClr val="73B3D1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D2F6A6D-FAAB-9A6F-A7CD-628620C04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370" y="4099952"/>
            <a:ext cx="2343477" cy="109552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1C8C34A-E1EC-28CF-CC81-7ADE6BD8484B}"/>
              </a:ext>
            </a:extLst>
          </p:cNvPr>
          <p:cNvSpPr txBox="1"/>
          <p:nvPr/>
        </p:nvSpPr>
        <p:spPr>
          <a:xfrm>
            <a:off x="8026767" y="5246255"/>
            <a:ext cx="2294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Combien vaut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B3D1"/>
                </a:solidFill>
              </a:rPr>
              <a:t> ? </a:t>
            </a:r>
            <a:r>
              <a:rPr lang="en-CA" sz="1600" dirty="0">
                <a:solidFill>
                  <a:srgbClr val="73B3D1"/>
                </a:solidFill>
              </a:rPr>
              <a:t>😵</a:t>
            </a:r>
            <a:endParaRPr lang="si-LK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031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9599152-2922-FF31-FB42-8DEE8C03C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 currentTarget</a:t>
            </a:r>
          </a:p>
          <a:p>
            <a:pPr lvl="1"/>
            <a:r>
              <a:rPr lang="fr-FR"/>
              <a:t> </a:t>
            </a:r>
            <a:r>
              <a:rPr lang="fr-FR">
                <a:solidFill>
                  <a:srgbClr val="FA4098"/>
                </a:solidFill>
              </a:rPr>
              <a:t>currentTarget</a:t>
            </a:r>
            <a:r>
              <a:rPr lang="fr-FR"/>
              <a:t> peut être utilisé avec </a:t>
            </a:r>
            <a:r>
              <a:rPr lang="fr-FR">
                <a:solidFill>
                  <a:srgbClr val="FA4098"/>
                </a:solidFill>
              </a:rPr>
              <a:t>.textContent</a:t>
            </a:r>
            <a:r>
              <a:rPr lang="fr-FR"/>
              <a:t> et </a:t>
            </a:r>
            <a:r>
              <a:rPr lang="fr-FR">
                <a:solidFill>
                  <a:srgbClr val="FA4098"/>
                </a:solidFill>
              </a:rPr>
              <a:t>.style.propriété</a:t>
            </a: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endParaRPr lang="fr-FR">
              <a:solidFill>
                <a:srgbClr val="FA4098"/>
              </a:solidFill>
            </a:endParaRPr>
          </a:p>
          <a:p>
            <a:pPr lvl="1"/>
            <a:r>
              <a:rPr lang="fr-FR"/>
              <a:t> Notez bien que </a:t>
            </a:r>
            <a:r>
              <a:rPr lang="fr-FR">
                <a:solidFill>
                  <a:srgbClr val="FA4098"/>
                </a:solidFill>
              </a:rPr>
              <a:t>event.currentTarget</a:t>
            </a:r>
            <a:r>
              <a:rPr lang="fr-FR"/>
              <a:t> ne peut jamais être utilisé dans la fonction </a:t>
            </a:r>
            <a:r>
              <a:rPr lang="fr-FR">
                <a:solidFill>
                  <a:srgbClr val="FA4098"/>
                </a:solidFill>
              </a:rPr>
              <a:t>init() </a:t>
            </a:r>
            <a:r>
              <a:rPr lang="fr-FR"/>
              <a:t>!</a:t>
            </a:r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marL="457200" lvl="1" indent="0">
              <a:buNone/>
            </a:pP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CC0FD9-AE95-553A-BAE9-5E9BE8308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currentTarget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4642CF8-2B2B-CC03-6CE3-7586C9EAF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387" y="2244676"/>
            <a:ext cx="6403626" cy="2081967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</p:spTree>
    <p:extLst>
      <p:ext uri="{BB962C8B-B14F-4D97-AF65-F5344CB8AC3E}">
        <p14:creationId xmlns:p14="http://schemas.microsoft.com/office/powerpoint/2010/main" val="6107457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6AC7E312-D577-CD04-69CC-C4E5337EC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281" y="2408132"/>
            <a:ext cx="1876687" cy="1086002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F0C0316-E0EE-2038-1998-831A5FEA6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733" y="2484343"/>
            <a:ext cx="2981741" cy="933580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15BD0E3-9A43-4FEC-945A-C0911E991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Fonctions </a:t>
            </a:r>
            <a:r>
              <a:rPr lang="fr-CA"/>
              <a:t>sans paramètre et avec </a:t>
            </a:r>
            <a:r>
              <a:rPr lang="fr-CA" dirty="0"/>
              <a:t>paramètres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6208EB8-347A-41FD-BF8E-F0EA42FA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F94FEFC9-2986-479D-B5DB-EA49DB80E7EE}"/>
              </a:ext>
            </a:extLst>
          </p:cNvPr>
          <p:cNvCxnSpPr>
            <a:cxnSpLocks/>
          </p:cNvCxnSpPr>
          <p:nvPr/>
        </p:nvCxnSpPr>
        <p:spPr>
          <a:xfrm>
            <a:off x="6102096" y="1780032"/>
            <a:ext cx="0" cy="2322576"/>
          </a:xfrm>
          <a:prstGeom prst="line">
            <a:avLst/>
          </a:prstGeom>
          <a:ln w="28575">
            <a:solidFill>
              <a:srgbClr val="BF7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A4F16EA-36C0-46B9-83C6-35A4A677DEB0}"/>
              </a:ext>
            </a:extLst>
          </p:cNvPr>
          <p:cNvSpPr txBox="1"/>
          <p:nvPr/>
        </p:nvSpPr>
        <p:spPr>
          <a:xfrm>
            <a:off x="740769" y="1850958"/>
            <a:ext cx="455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dirty="0">
                <a:solidFill>
                  <a:srgbClr val="73B3D1"/>
                </a:solidFill>
              </a:rPr>
              <a:t>Fonctions </a:t>
            </a:r>
            <a:r>
              <a:rPr lang="fr-CA" sz="2000" dirty="0">
                <a:solidFill>
                  <a:srgbClr val="FA4098"/>
                </a:solidFill>
              </a:rPr>
              <a:t>sans</a:t>
            </a:r>
            <a:r>
              <a:rPr lang="fr-CA" sz="2000" dirty="0">
                <a:solidFill>
                  <a:srgbClr val="73B3D1"/>
                </a:solidFill>
              </a:rPr>
              <a:t> paramètre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7C7D7B4-B1EE-42DA-803B-19848620F3CF}"/>
              </a:ext>
            </a:extLst>
          </p:cNvPr>
          <p:cNvSpPr txBox="1"/>
          <p:nvPr/>
        </p:nvSpPr>
        <p:spPr>
          <a:xfrm>
            <a:off x="6893919" y="1850958"/>
            <a:ext cx="455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dirty="0">
                <a:solidFill>
                  <a:srgbClr val="73B3D1"/>
                </a:solidFill>
              </a:rPr>
              <a:t>Fonctions </a:t>
            </a:r>
            <a:r>
              <a:rPr lang="fr-CA" sz="2000" dirty="0">
                <a:solidFill>
                  <a:srgbClr val="FA4098"/>
                </a:solidFill>
              </a:rPr>
              <a:t>avec</a:t>
            </a:r>
            <a:r>
              <a:rPr lang="fr-CA" sz="2000" dirty="0">
                <a:solidFill>
                  <a:srgbClr val="73B3D1"/>
                </a:solidFill>
              </a:rPr>
              <a:t> paramètre(s)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E17A7A-6E46-4D7B-84DF-3AC394603D81}"/>
              </a:ext>
            </a:extLst>
          </p:cNvPr>
          <p:cNvSpPr/>
          <p:nvPr/>
        </p:nvSpPr>
        <p:spPr>
          <a:xfrm>
            <a:off x="8388096" y="2523744"/>
            <a:ext cx="1207008" cy="305294"/>
          </a:xfrm>
          <a:prstGeom prst="rect">
            <a:avLst/>
          </a:prstGeom>
          <a:noFill/>
          <a:ln w="19050">
            <a:solidFill>
              <a:srgbClr val="FA4098">
                <a:alpha val="71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CDDA97-461C-4C8F-BB39-AB528AEFB397}"/>
              </a:ext>
            </a:extLst>
          </p:cNvPr>
          <p:cNvSpPr/>
          <p:nvPr/>
        </p:nvSpPr>
        <p:spPr>
          <a:xfrm>
            <a:off x="9053617" y="3062912"/>
            <a:ext cx="1315679" cy="305294"/>
          </a:xfrm>
          <a:prstGeom prst="rect">
            <a:avLst/>
          </a:prstGeom>
          <a:noFill/>
          <a:ln w="19050">
            <a:solidFill>
              <a:srgbClr val="FA4098">
                <a:alpha val="71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3192BE7-80CA-4488-A563-5D09B3EF7CE6}"/>
              </a:ext>
            </a:extLst>
          </p:cNvPr>
          <p:cNvCxnSpPr>
            <a:cxnSpLocks/>
          </p:cNvCxnSpPr>
          <p:nvPr/>
        </p:nvCxnSpPr>
        <p:spPr>
          <a:xfrm flipH="1">
            <a:off x="838200" y="4181856"/>
            <a:ext cx="10569755" cy="0"/>
          </a:xfrm>
          <a:prstGeom prst="line">
            <a:avLst/>
          </a:prstGeom>
          <a:ln w="28575">
            <a:solidFill>
              <a:srgbClr val="BF7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D7FFC8D2-49A6-448A-A667-99E7488317C6}"/>
              </a:ext>
            </a:extLst>
          </p:cNvPr>
          <p:cNvSpPr txBox="1"/>
          <p:nvPr/>
        </p:nvSpPr>
        <p:spPr>
          <a:xfrm>
            <a:off x="1046712" y="4311652"/>
            <a:ext cx="1009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Lorsqu’une </a:t>
            </a:r>
            <a:r>
              <a:rPr lang="fr-CA" b="1">
                <a:solidFill>
                  <a:srgbClr val="73B3D1"/>
                </a:solidFill>
              </a:rPr>
              <a:t>fonction</a:t>
            </a:r>
            <a:r>
              <a:rPr lang="fr-CA">
                <a:solidFill>
                  <a:srgbClr val="73B3D1"/>
                </a:solidFill>
              </a:rPr>
              <a:t> contient </a:t>
            </a:r>
            <a:r>
              <a:rPr lang="fr-CA" dirty="0">
                <a:solidFill>
                  <a:srgbClr val="73B3D1"/>
                </a:solidFill>
              </a:rPr>
              <a:t>une ou plusieurs </a:t>
            </a:r>
            <a:r>
              <a:rPr lang="fr-CA" b="1" dirty="0">
                <a:solidFill>
                  <a:srgbClr val="73B3D1"/>
                </a:solidFill>
              </a:rPr>
              <a:t>données</a:t>
            </a:r>
            <a:r>
              <a:rPr lang="fr-CA" dirty="0">
                <a:solidFill>
                  <a:srgbClr val="73B3D1"/>
                </a:solidFill>
              </a:rPr>
              <a:t> dans ses </a:t>
            </a:r>
            <a:r>
              <a:rPr lang="fr-CA" dirty="0">
                <a:solidFill>
                  <a:srgbClr val="FA4098"/>
                </a:solidFill>
              </a:rPr>
              <a:t>parenthèses</a:t>
            </a:r>
            <a:r>
              <a:rPr lang="fr-CA" dirty="0">
                <a:solidFill>
                  <a:srgbClr val="73B3D1"/>
                </a:solidFill>
              </a:rPr>
              <a:t> lorsqu’elle est appelée, on dit que c’est une </a:t>
            </a:r>
            <a:r>
              <a:rPr lang="fr-CA" b="1" dirty="0">
                <a:solidFill>
                  <a:srgbClr val="73B3D1"/>
                </a:solidFill>
              </a:rPr>
              <a:t>fonction</a:t>
            </a:r>
            <a:r>
              <a:rPr lang="fr-CA" dirty="0">
                <a:solidFill>
                  <a:srgbClr val="73B3D1"/>
                </a:solidFill>
              </a:rPr>
              <a:t> avec </a:t>
            </a:r>
            <a:r>
              <a:rPr lang="fr-CA" dirty="0">
                <a:solidFill>
                  <a:srgbClr val="FA4098"/>
                </a:solidFill>
              </a:rPr>
              <a:t>paramètre(s)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  <a:p>
            <a:endParaRPr lang="fr-CA" dirty="0">
              <a:solidFill>
                <a:srgbClr val="73B3D1"/>
              </a:solidFill>
            </a:endParaRPr>
          </a:p>
          <a:p>
            <a:r>
              <a:rPr lang="fr-CA" dirty="0">
                <a:solidFill>
                  <a:srgbClr val="73B3D1"/>
                </a:solidFill>
              </a:rPr>
              <a:t>Quand on appelle </a:t>
            </a:r>
            <a:r>
              <a:rPr lang="fr-CA" dirty="0" err="1">
                <a:solidFill>
                  <a:srgbClr val="FA4098"/>
                </a:solidFill>
              </a:rPr>
              <a:t>alert</a:t>
            </a:r>
            <a:r>
              <a:rPr lang="fr-CA" dirty="0">
                <a:solidFill>
                  <a:srgbClr val="FA4098"/>
                </a:solidFill>
              </a:rPr>
              <a:t>(...)</a:t>
            </a:r>
            <a:r>
              <a:rPr lang="fr-CA" dirty="0">
                <a:solidFill>
                  <a:srgbClr val="73B3D1"/>
                </a:solidFill>
              </a:rPr>
              <a:t> ou </a:t>
            </a:r>
            <a:r>
              <a:rPr lang="fr-CA" dirty="0">
                <a:solidFill>
                  <a:srgbClr val="FA4098"/>
                </a:solidFill>
              </a:rPr>
              <a:t>console.log(...)</a:t>
            </a:r>
            <a:r>
              <a:rPr lang="fr-CA" dirty="0">
                <a:solidFill>
                  <a:srgbClr val="73B3D1"/>
                </a:solidFill>
              </a:rPr>
              <a:t>,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il faut préciser du </a:t>
            </a:r>
            <a:r>
              <a:rPr lang="fr-CA" b="1" dirty="0">
                <a:solidFill>
                  <a:srgbClr val="73B3D1"/>
                </a:solidFill>
              </a:rPr>
              <a:t>texte</a:t>
            </a:r>
            <a:r>
              <a:rPr lang="fr-CA" dirty="0">
                <a:solidFill>
                  <a:srgbClr val="73B3D1"/>
                </a:solidFill>
              </a:rPr>
              <a:t> (ou une </a:t>
            </a:r>
            <a:r>
              <a:rPr lang="fr-CA" b="1" dirty="0">
                <a:solidFill>
                  <a:srgbClr val="73B3D1"/>
                </a:solidFill>
              </a:rPr>
              <a:t>variable</a:t>
            </a:r>
            <a:r>
              <a:rPr lang="fr-CA" dirty="0">
                <a:solidFill>
                  <a:srgbClr val="73B3D1"/>
                </a:solidFill>
              </a:rPr>
              <a:t> qui contient du texte) dans les </a:t>
            </a:r>
            <a:r>
              <a:rPr lang="fr-CA" dirty="0">
                <a:solidFill>
                  <a:srgbClr val="FA4098"/>
                </a:solidFill>
              </a:rPr>
              <a:t>parenthèses</a:t>
            </a:r>
            <a:r>
              <a:rPr lang="fr-CA" dirty="0">
                <a:solidFill>
                  <a:srgbClr val="73B3D1"/>
                </a:solidFill>
              </a:rPr>
              <a:t>. Quand on fait ça, on dit qu’on « envoie un </a:t>
            </a:r>
            <a:r>
              <a:rPr lang="fr-CA" b="1" dirty="0">
                <a:solidFill>
                  <a:srgbClr val="73B3D1"/>
                </a:solidFill>
              </a:rPr>
              <a:t>paramètre</a:t>
            </a:r>
            <a:r>
              <a:rPr lang="fr-CA" dirty="0">
                <a:solidFill>
                  <a:srgbClr val="73B3D1"/>
                </a:solidFill>
              </a:rPr>
              <a:t> ». (On envoie une information à la </a:t>
            </a:r>
            <a:r>
              <a:rPr lang="fr-CA">
                <a:solidFill>
                  <a:srgbClr val="73B3D1"/>
                </a:solidFill>
              </a:rPr>
              <a:t>fonction pour qu’elle l’utilise)</a:t>
            </a:r>
            <a:endParaRPr lang="fr-CA" dirty="0">
              <a:solidFill>
                <a:srgbClr val="73B3D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18A3A9-0A87-4C49-B2E6-4D9DB0D1A2B1}"/>
              </a:ext>
            </a:extLst>
          </p:cNvPr>
          <p:cNvSpPr/>
          <p:nvPr/>
        </p:nvSpPr>
        <p:spPr>
          <a:xfrm>
            <a:off x="3514868" y="2525336"/>
            <a:ext cx="243840" cy="303770"/>
          </a:xfrm>
          <a:prstGeom prst="rect">
            <a:avLst/>
          </a:prstGeom>
          <a:noFill/>
          <a:ln w="19050">
            <a:solidFill>
              <a:srgbClr val="FA4098">
                <a:alpha val="72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369B49-6E4E-40F2-BD36-3DAF6BB97D72}"/>
              </a:ext>
            </a:extLst>
          </p:cNvPr>
          <p:cNvSpPr/>
          <p:nvPr/>
        </p:nvSpPr>
        <p:spPr>
          <a:xfrm>
            <a:off x="3393263" y="3086582"/>
            <a:ext cx="243840" cy="276590"/>
          </a:xfrm>
          <a:prstGeom prst="rect">
            <a:avLst/>
          </a:prstGeom>
          <a:noFill/>
          <a:ln w="19050">
            <a:solidFill>
              <a:srgbClr val="FA4098">
                <a:alpha val="72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09122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15BD0E3-9A43-4FEC-945A-C0911E991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Déclarer une fonction avec paramètre(s)</a:t>
            </a:r>
          </a:p>
          <a:p>
            <a:pPr lvl="1"/>
            <a:r>
              <a:rPr lang="fr-CA" dirty="0"/>
              <a:t> Dans les </a:t>
            </a:r>
            <a:r>
              <a:rPr lang="fr-CA" b="1" dirty="0"/>
              <a:t>parenthèses</a:t>
            </a:r>
            <a:r>
              <a:rPr lang="fr-CA" dirty="0"/>
              <a:t>, il faut ajouter un ou plusieurs « </a:t>
            </a:r>
            <a:r>
              <a:rPr lang="fr-CA" dirty="0">
                <a:solidFill>
                  <a:srgbClr val="FA4098"/>
                </a:solidFill>
              </a:rPr>
              <a:t>paramètres</a:t>
            </a:r>
            <a:r>
              <a:rPr lang="fr-CA" dirty="0"/>
              <a:t> »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6208EB8-347A-41FD-BF8E-F0EA42FA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08ABB3E-4F97-4055-B67F-0F38936060BF}"/>
              </a:ext>
            </a:extLst>
          </p:cNvPr>
          <p:cNvSpPr txBox="1"/>
          <p:nvPr/>
        </p:nvSpPr>
        <p:spPr>
          <a:xfrm>
            <a:off x="1114463" y="2444496"/>
            <a:ext cx="4110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Déclaration de la fonction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89D7D41-CCFB-415D-A644-8953CC64B925}"/>
              </a:ext>
            </a:extLst>
          </p:cNvPr>
          <p:cNvSpPr txBox="1"/>
          <p:nvPr/>
        </p:nvSpPr>
        <p:spPr>
          <a:xfrm>
            <a:off x="6788074" y="2444496"/>
            <a:ext cx="4110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Appel de la fonction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02F72FD-6FE0-40DC-916E-C16B6F8A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786" y="2896327"/>
            <a:ext cx="4558755" cy="1907321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CF57F35-76AC-4414-8106-1661C69B4889}"/>
              </a:ext>
            </a:extLst>
          </p:cNvPr>
          <p:cNvSpPr/>
          <p:nvPr/>
        </p:nvSpPr>
        <p:spPr>
          <a:xfrm>
            <a:off x="4151376" y="2980944"/>
            <a:ext cx="987552" cy="265183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FD8826-FDBB-40FC-BCFC-D339E2348429}"/>
              </a:ext>
            </a:extLst>
          </p:cNvPr>
          <p:cNvSpPr/>
          <p:nvPr/>
        </p:nvSpPr>
        <p:spPr>
          <a:xfrm>
            <a:off x="2377440" y="3569571"/>
            <a:ext cx="987552" cy="274319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4F3C25-10DB-430F-9B75-7F3F18D5E031}"/>
              </a:ext>
            </a:extLst>
          </p:cNvPr>
          <p:cNvSpPr/>
          <p:nvPr/>
        </p:nvSpPr>
        <p:spPr>
          <a:xfrm>
            <a:off x="3096768" y="3889813"/>
            <a:ext cx="987552" cy="235835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4A625BA5-C578-4526-98BB-3DC0F5E4D840}"/>
              </a:ext>
            </a:extLst>
          </p:cNvPr>
          <p:cNvCxnSpPr/>
          <p:nvPr/>
        </p:nvCxnSpPr>
        <p:spPr>
          <a:xfrm flipH="1">
            <a:off x="3846576" y="3246127"/>
            <a:ext cx="548640" cy="597763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B6222F0C-4136-42CC-8C2B-0834CED16416}"/>
              </a:ext>
            </a:extLst>
          </p:cNvPr>
          <p:cNvCxnSpPr>
            <a:cxnSpLocks/>
          </p:cNvCxnSpPr>
          <p:nvPr/>
        </p:nvCxnSpPr>
        <p:spPr>
          <a:xfrm flipH="1">
            <a:off x="3364992" y="3246126"/>
            <a:ext cx="908304" cy="298882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8564FE5E-A67F-4860-AD0F-F261DB9D052C}"/>
              </a:ext>
            </a:extLst>
          </p:cNvPr>
          <p:cNvSpPr txBox="1"/>
          <p:nvPr/>
        </p:nvSpPr>
        <p:spPr>
          <a:xfrm>
            <a:off x="1001786" y="4992624"/>
            <a:ext cx="45587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message</a:t>
            </a:r>
            <a:r>
              <a:rPr lang="fr-CA" dirty="0">
                <a:solidFill>
                  <a:srgbClr val="73B3D1"/>
                </a:solidFill>
              </a:rPr>
              <a:t> est le nom du </a:t>
            </a:r>
            <a:r>
              <a:rPr lang="fr-CA" b="1" dirty="0">
                <a:solidFill>
                  <a:srgbClr val="73B3D1"/>
                </a:solidFill>
              </a:rPr>
              <a:t>paramètre</a:t>
            </a:r>
            <a:r>
              <a:rPr lang="fr-CA" dirty="0">
                <a:solidFill>
                  <a:srgbClr val="73B3D1"/>
                </a:solidFill>
              </a:rPr>
              <a:t> de la fonction. La valeur qui est donnée à </a:t>
            </a:r>
            <a:r>
              <a:rPr lang="fr-CA" dirty="0">
                <a:solidFill>
                  <a:srgbClr val="FA4098"/>
                </a:solidFill>
              </a:rPr>
              <a:t>message</a:t>
            </a:r>
            <a:r>
              <a:rPr lang="fr-CA" dirty="0">
                <a:solidFill>
                  <a:srgbClr val="73B3D1"/>
                </a:solidFill>
              </a:rPr>
              <a:t> lorsque la fonction est </a:t>
            </a:r>
            <a:r>
              <a:rPr lang="fr-CA" b="1" dirty="0">
                <a:solidFill>
                  <a:srgbClr val="73B3D1"/>
                </a:solidFill>
              </a:rPr>
              <a:t>appelée</a:t>
            </a:r>
            <a:r>
              <a:rPr lang="fr-CA" dirty="0">
                <a:solidFill>
                  <a:srgbClr val="73B3D1"/>
                </a:solidFill>
              </a:rPr>
              <a:t> va déterminer l’alerte et l’affichage dans la console.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FBAD439-807A-40B5-A4C2-4F36C094DEF9}"/>
              </a:ext>
            </a:extLst>
          </p:cNvPr>
          <p:cNvSpPr txBox="1"/>
          <p:nvPr/>
        </p:nvSpPr>
        <p:spPr>
          <a:xfrm>
            <a:off x="6125953" y="3468317"/>
            <a:ext cx="5383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Ici, on appelle la fonction </a:t>
            </a:r>
            <a:r>
              <a:rPr lang="fr-CA" dirty="0">
                <a:solidFill>
                  <a:srgbClr val="FA4098"/>
                </a:solidFill>
              </a:rPr>
              <a:t>alerteEtConsole(...)</a:t>
            </a:r>
            <a:r>
              <a:rPr lang="fr-CA" dirty="0">
                <a:solidFill>
                  <a:srgbClr val="73B3D1"/>
                </a:solidFill>
              </a:rPr>
              <a:t> et on donne la valeur </a:t>
            </a:r>
            <a:r>
              <a:rPr lang="fr-CA" dirty="0">
                <a:solidFill>
                  <a:srgbClr val="C00000"/>
                </a:solidFill>
              </a:rPr>
              <a:t>"Cliquez pour gagner 1000$ </a:t>
            </a:r>
            <a:r>
              <a:rPr lang="en-CA" dirty="0">
                <a:solidFill>
                  <a:srgbClr val="C00000"/>
                </a:solidFill>
              </a:rPr>
              <a:t>🤑"</a:t>
            </a:r>
            <a:r>
              <a:rPr lang="en-CA" dirty="0">
                <a:solidFill>
                  <a:srgbClr val="73B3D1"/>
                </a:solidFill>
              </a:rPr>
              <a:t> au paramètre </a:t>
            </a:r>
            <a:r>
              <a:rPr lang="en-CA" dirty="0">
                <a:solidFill>
                  <a:srgbClr val="FA4098"/>
                </a:solidFill>
              </a:rPr>
              <a:t>message</a:t>
            </a:r>
            <a:r>
              <a:rPr lang="en-CA" dirty="0">
                <a:solidFill>
                  <a:srgbClr val="73B3D1"/>
                </a:solidFill>
              </a:rPr>
              <a:t>. Cela signifie que c’est cette phrase qui apparaîtra dans l’</a:t>
            </a:r>
            <a:r>
              <a:rPr lang="en-CA" b="1" dirty="0">
                <a:solidFill>
                  <a:srgbClr val="73B3D1"/>
                </a:solidFill>
              </a:rPr>
              <a:t>alerte</a:t>
            </a:r>
            <a:r>
              <a:rPr lang="en-CA" dirty="0">
                <a:solidFill>
                  <a:srgbClr val="73B3D1"/>
                </a:solidFill>
              </a:rPr>
              <a:t> et dans la </a:t>
            </a:r>
            <a:r>
              <a:rPr lang="en-CA" b="1" dirty="0">
                <a:solidFill>
                  <a:srgbClr val="73B3D1"/>
                </a:solidFill>
              </a:rPr>
              <a:t>console</a:t>
            </a:r>
            <a:r>
              <a:rPr lang="en-CA" dirty="0">
                <a:solidFill>
                  <a:srgbClr val="73B3D1"/>
                </a:solidFill>
              </a:rPr>
              <a:t>.</a:t>
            </a:r>
            <a:endParaRPr lang="fr-CA" dirty="0">
              <a:solidFill>
                <a:srgbClr val="73B3D1"/>
              </a:solidFill>
            </a:endParaRP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DF9E8724-6A45-4F84-9B98-88AD293F9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353" y="2899707"/>
            <a:ext cx="5082631" cy="393725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10814E5-0B25-48E1-A4DB-06ABC67E39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7205" y="5440598"/>
            <a:ext cx="3023718" cy="1046936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75204EDD-BD65-44BB-B6BF-38ABED3E1D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1825" y="5292723"/>
            <a:ext cx="2857899" cy="647790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</p:spTree>
    <p:extLst>
      <p:ext uri="{BB962C8B-B14F-4D97-AF65-F5344CB8AC3E}">
        <p14:creationId xmlns:p14="http://schemas.microsoft.com/office/powerpoint/2010/main" val="205624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BD87103-F2F3-6519-0519-CE16C7AA2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 Un paramètre, c’est un </a:t>
            </a:r>
            <a:r>
              <a:rPr lang="fr-FR" u="sng"/>
              <a:t>contrat</a:t>
            </a:r>
          </a:p>
          <a:p>
            <a:endParaRPr lang="fr-FR" u="sng"/>
          </a:p>
          <a:p>
            <a:pPr marL="0" indent="0">
              <a:buNone/>
            </a:pPr>
            <a:endParaRPr lang="fr-FR" u="sng"/>
          </a:p>
          <a:p>
            <a:pPr lvl="1"/>
            <a:r>
              <a:rPr lang="fr-FR"/>
              <a:t> On peut voir que la fonction </a:t>
            </a:r>
            <a:r>
              <a:rPr lang="fr-FR">
                <a:solidFill>
                  <a:srgbClr val="FA4098"/>
                </a:solidFill>
              </a:rPr>
              <a:t>salutations()</a:t>
            </a:r>
            <a:r>
              <a:rPr lang="fr-FR"/>
              <a:t> possède </a:t>
            </a:r>
            <a:r>
              <a:rPr lang="fr-FR">
                <a:solidFill>
                  <a:srgbClr val="FA4098"/>
                </a:solidFill>
              </a:rPr>
              <a:t>deux paramètres</a:t>
            </a:r>
            <a:r>
              <a:rPr lang="fr-FR"/>
              <a:t> : </a:t>
            </a:r>
            <a:r>
              <a:rPr lang="fr-FR">
                <a:solidFill>
                  <a:srgbClr val="FA4098"/>
                </a:solidFill>
              </a:rPr>
              <a:t>nom</a:t>
            </a:r>
            <a:r>
              <a:rPr lang="fr-FR"/>
              <a:t> et </a:t>
            </a:r>
            <a:r>
              <a:rPr lang="fr-FR">
                <a:solidFill>
                  <a:srgbClr val="FA4098"/>
                </a:solidFill>
              </a:rPr>
              <a:t>heure</a:t>
            </a:r>
            <a:r>
              <a:rPr lang="fr-FR"/>
              <a:t>.</a:t>
            </a:r>
          </a:p>
          <a:p>
            <a:pPr lvl="2"/>
            <a:r>
              <a:rPr lang="fr-FR"/>
              <a:t> La fonction nous indique : « pour m’utiliser, tu </a:t>
            </a:r>
            <a:r>
              <a:rPr lang="fr-FR" b="1" u="sng"/>
              <a:t>dois</a:t>
            </a:r>
            <a:r>
              <a:rPr lang="fr-FR"/>
              <a:t> me fournir </a:t>
            </a:r>
            <a:r>
              <a:rPr lang="fr-FR" b="1"/>
              <a:t>deux informations</a:t>
            </a:r>
            <a:r>
              <a:rPr lang="fr-FR"/>
              <a:t> : un </a:t>
            </a:r>
            <a:r>
              <a:rPr lang="fr-FR">
                <a:solidFill>
                  <a:srgbClr val="FA4098"/>
                </a:solidFill>
              </a:rPr>
              <a:t>nom</a:t>
            </a:r>
            <a:r>
              <a:rPr lang="fr-FR"/>
              <a:t> et une </a:t>
            </a:r>
            <a:r>
              <a:rPr lang="fr-FR">
                <a:solidFill>
                  <a:srgbClr val="FA4098"/>
                </a:solidFill>
              </a:rPr>
              <a:t>heure</a:t>
            </a:r>
            <a:r>
              <a:rPr lang="fr-FR"/>
              <a:t> ».</a:t>
            </a:r>
          </a:p>
          <a:p>
            <a:pPr lvl="2"/>
            <a:r>
              <a:rPr lang="fr-FR"/>
              <a:t> La fonction va ensuite utiliser ces deux informations pour compléter un message.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8A39A5D-16E8-60C0-61D6-C015B196D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Fonctions avec paramètres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238E9D-26E3-E7F2-6D85-B00A36EB3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893" y="1737679"/>
            <a:ext cx="5734213" cy="782316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E4EEFC-7C5B-80A7-9562-E79CB528180D}"/>
              </a:ext>
            </a:extLst>
          </p:cNvPr>
          <p:cNvSpPr/>
          <p:nvPr/>
        </p:nvSpPr>
        <p:spPr>
          <a:xfrm>
            <a:off x="5187696" y="1792224"/>
            <a:ext cx="1085088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DFFBAA-5EA7-F3A3-3931-2328DF7C9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838" y="5288270"/>
            <a:ext cx="3343742" cy="419158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A58A71A-5705-1433-E626-5D8036308E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784" y="4764455"/>
            <a:ext cx="4077269" cy="1467055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75C86B6-2DC8-FFC9-B8C3-31463F085FE4}"/>
              </a:ext>
            </a:extLst>
          </p:cNvPr>
          <p:cNvCxnSpPr>
            <a:cxnSpLocks/>
          </p:cNvCxnSpPr>
          <p:nvPr/>
        </p:nvCxnSpPr>
        <p:spPr>
          <a:xfrm flipH="1">
            <a:off x="7168896" y="5004816"/>
            <a:ext cx="323088" cy="356800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20BFE544-0FBA-D808-EB47-08D1B8AAFEF0}"/>
              </a:ext>
            </a:extLst>
          </p:cNvPr>
          <p:cNvCxnSpPr>
            <a:cxnSpLocks/>
          </p:cNvCxnSpPr>
          <p:nvPr/>
        </p:nvCxnSpPr>
        <p:spPr>
          <a:xfrm flipH="1">
            <a:off x="8485632" y="4989566"/>
            <a:ext cx="323088" cy="356800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81CE4D80-E4C3-DBE4-53D8-5F49C3E1E6AA}"/>
              </a:ext>
            </a:extLst>
          </p:cNvPr>
          <p:cNvSpPr txBox="1"/>
          <p:nvPr/>
        </p:nvSpPr>
        <p:spPr>
          <a:xfrm>
            <a:off x="1652972" y="5760720"/>
            <a:ext cx="4077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>
                <a:solidFill>
                  <a:srgbClr val="BF779D"/>
                </a:solidFill>
              </a:rPr>
              <a:t>On donne la valeur </a:t>
            </a:r>
            <a:r>
              <a:rPr lang="fr-FR" sz="1400" b="1">
                <a:solidFill>
                  <a:srgbClr val="FA4098"/>
                </a:solidFill>
              </a:rPr>
              <a:t>"Simone" </a:t>
            </a:r>
            <a:r>
              <a:rPr lang="fr-FR" sz="1400">
                <a:solidFill>
                  <a:srgbClr val="BF779D"/>
                </a:solidFill>
              </a:rPr>
              <a:t>pour le paramètre </a:t>
            </a:r>
            <a:r>
              <a:rPr lang="fr-FR" sz="1400" b="1">
                <a:solidFill>
                  <a:srgbClr val="FA4098"/>
                </a:solidFill>
              </a:rPr>
              <a:t>nom</a:t>
            </a:r>
            <a:r>
              <a:rPr lang="fr-FR" sz="1400">
                <a:solidFill>
                  <a:srgbClr val="BF779D"/>
                </a:solidFill>
              </a:rPr>
              <a:t> et la valeur </a:t>
            </a:r>
            <a:r>
              <a:rPr lang="fr-FR" sz="1400" b="1">
                <a:solidFill>
                  <a:srgbClr val="FA4098"/>
                </a:solidFill>
              </a:rPr>
              <a:t>"13h14" </a:t>
            </a:r>
            <a:r>
              <a:rPr lang="fr-FR" sz="1400">
                <a:solidFill>
                  <a:srgbClr val="BF779D"/>
                </a:solidFill>
              </a:rPr>
              <a:t>pour le paramètre </a:t>
            </a:r>
            <a:r>
              <a:rPr lang="fr-FR" sz="1400" b="1">
                <a:solidFill>
                  <a:srgbClr val="FA4098"/>
                </a:solidFill>
              </a:rPr>
              <a:t>heure</a:t>
            </a:r>
            <a:r>
              <a:rPr lang="fr-FR" sz="1400">
                <a:solidFill>
                  <a:srgbClr val="BF779D"/>
                </a:solidFill>
              </a:rPr>
              <a:t>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16B4C01-FCAB-5DE5-5949-865DE9FF701C}"/>
              </a:ext>
            </a:extLst>
          </p:cNvPr>
          <p:cNvSpPr txBox="1"/>
          <p:nvPr/>
        </p:nvSpPr>
        <p:spPr>
          <a:xfrm>
            <a:off x="6476522" y="6263437"/>
            <a:ext cx="3669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rgbClr val="BF779D"/>
                </a:solidFill>
              </a:rPr>
              <a:t>L’alerte affiche le message complété</a:t>
            </a:r>
          </a:p>
        </p:txBody>
      </p:sp>
    </p:spTree>
    <p:extLst>
      <p:ext uri="{BB962C8B-B14F-4D97-AF65-F5344CB8AC3E}">
        <p14:creationId xmlns:p14="http://schemas.microsoft.com/office/powerpoint/2010/main" val="82383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15BD0E3-9A43-4FEC-945A-C0911E991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Pourquoi des paramètres ?</a:t>
            </a:r>
          </a:p>
          <a:p>
            <a:pPr lvl="1"/>
            <a:r>
              <a:rPr lang="fr-CA" dirty="0"/>
              <a:t> Exemple, ces trois fonctions permettent de changer la </a:t>
            </a:r>
            <a:r>
              <a:rPr lang="fr-CA" b="1" dirty="0"/>
              <a:t>couleur de texte</a:t>
            </a:r>
            <a:r>
              <a:rPr lang="fr-CA" dirty="0"/>
              <a:t> </a:t>
            </a:r>
            <a:r>
              <a:rPr lang="fr-CA" b="1" dirty="0"/>
              <a:t>et de bordure</a:t>
            </a:r>
            <a:r>
              <a:rPr lang="fr-CA" dirty="0"/>
              <a:t> de </a:t>
            </a:r>
            <a:r>
              <a:rPr lang="fr-CA"/>
              <a:t>l’élément </a:t>
            </a:r>
            <a:r>
              <a:rPr lang="fr-CA">
                <a:solidFill>
                  <a:srgbClr val="FA4098"/>
                </a:solidFill>
              </a:rPr>
              <a:t>.texte</a:t>
            </a:r>
            <a:r>
              <a:rPr lang="fr-CA"/>
              <a:t> </a:t>
            </a:r>
            <a:r>
              <a:rPr lang="fr-CA" dirty="0"/>
              <a:t>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6208EB8-347A-41FD-BF8E-F0EA42FA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72989E-E51F-9D4B-358E-82FAFEB6E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826" y="2614918"/>
            <a:ext cx="7144747" cy="3810532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</p:spTree>
    <p:extLst>
      <p:ext uri="{BB962C8B-B14F-4D97-AF65-F5344CB8AC3E}">
        <p14:creationId xmlns:p14="http://schemas.microsoft.com/office/powerpoint/2010/main" val="8672025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15BD0E3-9A43-4FEC-945A-C0911E991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Pourquoi des paramètres ?</a:t>
            </a:r>
          </a:p>
          <a:p>
            <a:pPr lvl="1"/>
            <a:r>
              <a:rPr lang="fr-CA" dirty="0"/>
              <a:t> Même exemple, mais on utilise </a:t>
            </a:r>
            <a:r>
              <a:rPr lang="fr-CA"/>
              <a:t>un </a:t>
            </a:r>
            <a:r>
              <a:rPr lang="fr-CA" b="1">
                <a:solidFill>
                  <a:srgbClr val="FF0000"/>
                </a:solidFill>
              </a:rPr>
              <a:t>pa</a:t>
            </a:r>
            <a:r>
              <a:rPr lang="fr-CA" b="1">
                <a:solidFill>
                  <a:srgbClr val="FFC000"/>
                </a:solidFill>
              </a:rPr>
              <a:t>ra</a:t>
            </a:r>
            <a:r>
              <a:rPr lang="fr-CA" b="1">
                <a:solidFill>
                  <a:srgbClr val="92D050"/>
                </a:solidFill>
              </a:rPr>
              <a:t>m</a:t>
            </a:r>
            <a:r>
              <a:rPr lang="fr-CA" b="1">
                <a:solidFill>
                  <a:srgbClr val="00B0F0"/>
                </a:solidFill>
              </a:rPr>
              <a:t>èt</a:t>
            </a:r>
            <a:r>
              <a:rPr lang="fr-CA" b="1">
                <a:solidFill>
                  <a:srgbClr val="FA4098"/>
                </a:solidFill>
              </a:rPr>
              <a:t>re</a:t>
            </a:r>
            <a:r>
              <a:rPr lang="en-CA"/>
              <a:t> </a:t>
            </a:r>
            <a:r>
              <a:rPr lang="fr-CA" dirty="0"/>
              <a:t>pour choisir la couleur :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6208EB8-347A-41FD-BF8E-F0EA42FA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8461EB4-E53A-45BA-A3F7-CCC63AF48D45}"/>
              </a:ext>
            </a:extLst>
          </p:cNvPr>
          <p:cNvSpPr txBox="1"/>
          <p:nvPr/>
        </p:nvSpPr>
        <p:spPr>
          <a:xfrm>
            <a:off x="2426190" y="5407452"/>
            <a:ext cx="3024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Cet appel rendra le texte </a:t>
            </a:r>
            <a:r>
              <a:rPr lang="fr-CA" dirty="0">
                <a:solidFill>
                  <a:srgbClr val="FA4098"/>
                </a:solidFill>
              </a:rPr>
              <a:t>rose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CABD571-A610-4E1D-B2C6-9BCA98A12B00}"/>
              </a:ext>
            </a:extLst>
          </p:cNvPr>
          <p:cNvSpPr txBox="1"/>
          <p:nvPr/>
        </p:nvSpPr>
        <p:spPr>
          <a:xfrm>
            <a:off x="6496277" y="5391135"/>
            <a:ext cx="3408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Cet appel rendra le texte </a:t>
            </a:r>
            <a:r>
              <a:rPr lang="fr-CA" dirty="0">
                <a:solidFill>
                  <a:srgbClr val="C00000"/>
                </a:solidFill>
              </a:rPr>
              <a:t>cramoisi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E7BAEED-669D-42C3-AEB4-120B6EC022C9}"/>
              </a:ext>
            </a:extLst>
          </p:cNvPr>
          <p:cNvSpPr txBox="1"/>
          <p:nvPr/>
        </p:nvSpPr>
        <p:spPr>
          <a:xfrm>
            <a:off x="2750544" y="3660154"/>
            <a:ext cx="668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Pas besoin de créer une fonction par couleur !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F0D843A8-4ED4-4437-8537-FB9DF5089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024" y="4933161"/>
            <a:ext cx="3116770" cy="474291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92320298-DBB7-4B7C-A0D4-F25739CF3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906" y="4927672"/>
            <a:ext cx="3762900" cy="428685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CB8826F-0933-3EFF-C0D6-A1E3F09B3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111" y="2498836"/>
            <a:ext cx="7811590" cy="1133633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32C8134-08BD-534C-C4C7-832A0E2F9307}"/>
              </a:ext>
            </a:extLst>
          </p:cNvPr>
          <p:cNvSpPr/>
          <p:nvPr/>
        </p:nvSpPr>
        <p:spPr>
          <a:xfrm>
            <a:off x="5053583" y="2548128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3103C4-2465-EDFE-1E20-504CE886BA90}"/>
              </a:ext>
            </a:extLst>
          </p:cNvPr>
          <p:cNvSpPr/>
          <p:nvPr/>
        </p:nvSpPr>
        <p:spPr>
          <a:xfrm>
            <a:off x="7907759" y="2800469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CFD72B-9789-D81C-2ABD-F8178DA88F72}"/>
              </a:ext>
            </a:extLst>
          </p:cNvPr>
          <p:cNvSpPr/>
          <p:nvPr/>
        </p:nvSpPr>
        <p:spPr>
          <a:xfrm>
            <a:off x="8521459" y="3071685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494009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15BD0E3-9A43-4FEC-945A-C0911E991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Pourquoi des paramètres ?</a:t>
            </a:r>
          </a:p>
          <a:p>
            <a:pPr lvl="1"/>
            <a:r>
              <a:rPr lang="fr-CA" dirty="0"/>
              <a:t> Même exemple, mais on utilise </a:t>
            </a:r>
            <a:r>
              <a:rPr lang="fr-CA" dirty="0">
                <a:solidFill>
                  <a:srgbClr val="FA4098"/>
                </a:solidFill>
              </a:rPr>
              <a:t>deux paramètres</a:t>
            </a:r>
            <a:r>
              <a:rPr lang="fr-CA" dirty="0"/>
              <a:t> </a:t>
            </a:r>
            <a:r>
              <a:rPr lang="en-CA" dirty="0"/>
              <a:t>🤯💥 : un pour choisir la </a:t>
            </a:r>
            <a:r>
              <a:rPr lang="en-CA" b="1" dirty="0"/>
              <a:t>couleur</a:t>
            </a:r>
            <a:r>
              <a:rPr lang="en-CA" dirty="0"/>
              <a:t> et un pour </a:t>
            </a:r>
            <a:r>
              <a:rPr lang="en-CA"/>
              <a:t>choisir la </a:t>
            </a:r>
            <a:r>
              <a:rPr lang="en-CA">
                <a:solidFill>
                  <a:srgbClr val="FA4098"/>
                </a:solidFill>
              </a:rPr>
              <a:t>classe</a:t>
            </a:r>
            <a:r>
              <a:rPr lang="en-CA"/>
              <a:t> </a:t>
            </a:r>
            <a:r>
              <a:rPr lang="en-CA" dirty="0"/>
              <a:t>de l’élément à modifier !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6208EB8-347A-41FD-BF8E-F0EA42FA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0163849-844A-42E2-B1D2-880E5F36BCE8}"/>
              </a:ext>
            </a:extLst>
          </p:cNvPr>
          <p:cNvSpPr txBox="1"/>
          <p:nvPr/>
        </p:nvSpPr>
        <p:spPr>
          <a:xfrm>
            <a:off x="2750544" y="4538224"/>
            <a:ext cx="668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Pas besoin de créer une fonction par élément et par couleur !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3B3E672-A72A-9DB9-A42B-512E7F463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668" y="2673419"/>
            <a:ext cx="7621064" cy="1190791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7A71732-9194-0B26-78CD-E8B0FD2F7F85}"/>
              </a:ext>
            </a:extLst>
          </p:cNvPr>
          <p:cNvSpPr/>
          <p:nvPr/>
        </p:nvSpPr>
        <p:spPr>
          <a:xfrm>
            <a:off x="5785103" y="2737104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599188-F865-9ED3-A920-7D11D6B0E21C}"/>
              </a:ext>
            </a:extLst>
          </p:cNvPr>
          <p:cNvSpPr/>
          <p:nvPr/>
        </p:nvSpPr>
        <p:spPr>
          <a:xfrm>
            <a:off x="7582814" y="3003631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0E57C8-1FEB-4CE1-507E-515295336DC3}"/>
              </a:ext>
            </a:extLst>
          </p:cNvPr>
          <p:cNvSpPr/>
          <p:nvPr/>
        </p:nvSpPr>
        <p:spPr>
          <a:xfrm>
            <a:off x="8211311" y="3291637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409D689-5A92-86F7-B21D-E6E5F5367F3A}"/>
              </a:ext>
            </a:extLst>
          </p:cNvPr>
          <p:cNvSpPr/>
          <p:nvPr/>
        </p:nvSpPr>
        <p:spPr>
          <a:xfrm>
            <a:off x="4950610" y="2737104"/>
            <a:ext cx="609931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50C004B-59FF-7C99-B356-9EFC0F085856}"/>
              </a:ext>
            </a:extLst>
          </p:cNvPr>
          <p:cNvSpPr/>
          <p:nvPr/>
        </p:nvSpPr>
        <p:spPr>
          <a:xfrm>
            <a:off x="5256564" y="3015823"/>
            <a:ext cx="609931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F7FF705-6429-00FC-D7D6-6A50A443308C}"/>
              </a:ext>
            </a:extLst>
          </p:cNvPr>
          <p:cNvSpPr/>
          <p:nvPr/>
        </p:nvSpPr>
        <p:spPr>
          <a:xfrm>
            <a:off x="5256564" y="3304520"/>
            <a:ext cx="609931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C571E4B9-A6D0-7DF3-58D7-B4086FFD5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000" y="4965663"/>
            <a:ext cx="4639322" cy="285790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A9A6CD7E-E0AE-4F4C-EF6D-343C81E4A5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180" y="4956137"/>
            <a:ext cx="3667637" cy="304843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</p:spTree>
    <p:extLst>
      <p:ext uri="{BB962C8B-B14F-4D97-AF65-F5344CB8AC3E}">
        <p14:creationId xmlns:p14="http://schemas.microsoft.com/office/powerpoint/2010/main" val="40388080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EF9F318-DC4F-13BD-E7CB-EA47E8AD3A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Paramètres : valeurs et variables</a:t>
            </a:r>
          </a:p>
          <a:p>
            <a:pPr lvl="1"/>
            <a:r>
              <a:rPr lang="fr-CA" dirty="0"/>
              <a:t> Quand on passe des paramètres à une fonction, on peut le faire en utilisant directement des </a:t>
            </a:r>
            <a:r>
              <a:rPr lang="fr-CA" b="1" dirty="0">
                <a:solidFill>
                  <a:srgbClr val="FA4098"/>
                </a:solidFill>
              </a:rPr>
              <a:t>valeurs</a:t>
            </a:r>
            <a:r>
              <a:rPr lang="fr-CA" dirty="0"/>
              <a:t> (nombres, chaînes de caractères, ...) ou des </a:t>
            </a:r>
            <a:r>
              <a:rPr lang="fr-CA" b="1" dirty="0">
                <a:solidFill>
                  <a:srgbClr val="FA4098"/>
                </a:solidFill>
              </a:rPr>
              <a:t>variables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309267B-7C19-23CD-5517-E74A44E54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Fonctions avec paramètres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14351D0-0D9A-394C-56F0-9B6F90EE6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790" y="4890909"/>
            <a:ext cx="2705478" cy="1019317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ECD4550-7FC9-370C-9A49-9ED58AF98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005" y="4908592"/>
            <a:ext cx="2715004" cy="514422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9CEF061B-BA31-A67A-A332-5675D553018E}"/>
              </a:ext>
            </a:extLst>
          </p:cNvPr>
          <p:cNvSpPr txBox="1"/>
          <p:nvPr/>
        </p:nvSpPr>
        <p:spPr>
          <a:xfrm>
            <a:off x="385090" y="4201170"/>
            <a:ext cx="4704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BF779D"/>
                </a:solidFill>
              </a:rPr>
              <a:t>Ici, on écrit la </a:t>
            </a:r>
            <a:r>
              <a:rPr lang="fr-CA" dirty="0">
                <a:solidFill>
                  <a:srgbClr val="FA4098"/>
                </a:solidFill>
              </a:rPr>
              <a:t>valeur</a:t>
            </a:r>
            <a:r>
              <a:rPr lang="fr-CA" dirty="0">
                <a:solidFill>
                  <a:srgbClr val="BF779D"/>
                </a:solidFill>
              </a:rPr>
              <a:t> directement en paramètre en appelant la fonction </a:t>
            </a:r>
            <a:r>
              <a:rPr lang="fr-CA" b="1" dirty="0" err="1">
                <a:solidFill>
                  <a:srgbClr val="FA4098"/>
                </a:solidFill>
              </a:rPr>
              <a:t>colorierTexte</a:t>
            </a:r>
            <a:r>
              <a:rPr lang="fr-CA" b="1" dirty="0">
                <a:solidFill>
                  <a:srgbClr val="FA4098"/>
                </a:solidFill>
              </a:rPr>
              <a:t>()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E3C9312-B9DE-38EB-F2EF-C93FA61AA8F1}"/>
              </a:ext>
            </a:extLst>
          </p:cNvPr>
          <p:cNvSpPr txBox="1"/>
          <p:nvPr/>
        </p:nvSpPr>
        <p:spPr>
          <a:xfrm>
            <a:off x="5283705" y="4201170"/>
            <a:ext cx="6519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BF779D"/>
                </a:solidFill>
              </a:rPr>
              <a:t>Ici, on utilise une </a:t>
            </a:r>
            <a:r>
              <a:rPr lang="fr-CA" dirty="0">
                <a:solidFill>
                  <a:srgbClr val="FA4098"/>
                </a:solidFill>
              </a:rPr>
              <a:t>variable</a:t>
            </a:r>
            <a:r>
              <a:rPr lang="fr-CA" dirty="0">
                <a:solidFill>
                  <a:srgbClr val="BF779D"/>
                </a:solidFill>
              </a:rPr>
              <a:t> en appelant la fonction </a:t>
            </a:r>
            <a:r>
              <a:rPr lang="fr-CA" b="1" dirty="0" err="1">
                <a:solidFill>
                  <a:srgbClr val="FA4098"/>
                </a:solidFill>
              </a:rPr>
              <a:t>colorierTexte</a:t>
            </a:r>
            <a:r>
              <a:rPr lang="fr-CA" b="1" dirty="0">
                <a:solidFill>
                  <a:srgbClr val="FA4098"/>
                </a:solidFill>
              </a:rPr>
              <a:t>()</a:t>
            </a:r>
            <a:r>
              <a:rPr lang="fr-CA" dirty="0">
                <a:solidFill>
                  <a:srgbClr val="BF779D"/>
                </a:solidFill>
              </a:rPr>
              <a:t>. C’est comme si on avait directement mis </a:t>
            </a:r>
            <a:r>
              <a:rPr lang="fr-CA" dirty="0">
                <a:solidFill>
                  <a:srgbClr val="FA4098"/>
                </a:solidFill>
              </a:rPr>
              <a:t>"</a:t>
            </a:r>
            <a:r>
              <a:rPr lang="fr-CA" dirty="0" err="1">
                <a:solidFill>
                  <a:srgbClr val="FA4098"/>
                </a:solidFill>
              </a:rPr>
              <a:t>red</a:t>
            </a:r>
            <a:r>
              <a:rPr lang="fr-CA" dirty="0">
                <a:solidFill>
                  <a:srgbClr val="FA4098"/>
                </a:solidFill>
              </a:rPr>
              <a:t>"</a:t>
            </a:r>
            <a:r>
              <a:rPr lang="fr-CA" dirty="0">
                <a:solidFill>
                  <a:srgbClr val="BF779D"/>
                </a:solidFill>
              </a:rPr>
              <a:t> en paramètre.</a:t>
            </a:r>
            <a:endParaRPr lang="fr-CA" b="1" dirty="0">
              <a:solidFill>
                <a:srgbClr val="FA4098"/>
              </a:solidFill>
            </a:endParaRP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9752C68-4B12-2975-2F80-C4E6494647FE}"/>
              </a:ext>
            </a:extLst>
          </p:cNvPr>
          <p:cNvCxnSpPr/>
          <p:nvPr/>
        </p:nvCxnSpPr>
        <p:spPr>
          <a:xfrm>
            <a:off x="5089924" y="4201170"/>
            <a:ext cx="0" cy="2409355"/>
          </a:xfrm>
          <a:prstGeom prst="line">
            <a:avLst/>
          </a:prstGeom>
          <a:ln w="28575">
            <a:solidFill>
              <a:srgbClr val="BF77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6BFCA1E2-75D6-729D-4E50-B1E006C503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932" y="2894437"/>
            <a:ext cx="7068536" cy="857370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1E6DD90-563B-ED6D-892E-258CEA51BCF0}"/>
              </a:ext>
            </a:extLst>
          </p:cNvPr>
          <p:cNvSpPr/>
          <p:nvPr/>
        </p:nvSpPr>
        <p:spPr>
          <a:xfrm>
            <a:off x="5089924" y="2944368"/>
            <a:ext cx="737852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46AFED-5414-6845-1254-729229BD4641}"/>
              </a:ext>
            </a:extLst>
          </p:cNvPr>
          <p:cNvSpPr/>
          <p:nvPr/>
        </p:nvSpPr>
        <p:spPr>
          <a:xfrm>
            <a:off x="8680468" y="3209551"/>
            <a:ext cx="737852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39883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2 :</a:t>
            </a:r>
          </a:p>
          <a:p>
            <a:pPr lvl="1"/>
            <a:r>
              <a:rPr lang="fr-CA" dirty="0"/>
              <a:t> Chaînes de caractères</a:t>
            </a:r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>
                <a:cs typeface="Courier New" panose="02070309020205020404" pitchFamily="49" charset="0"/>
              </a:rPr>
              <a:t> Concaténation avec </a:t>
            </a:r>
            <a:r>
              <a:rPr lang="fr-CA" dirty="0">
                <a:solidFill>
                  <a:srgbClr val="FA4098"/>
                </a:solidFill>
                <a:cs typeface="Courier New" panose="02070309020205020404" pitchFamily="49" charset="0"/>
              </a:rPr>
              <a:t>+</a:t>
            </a:r>
            <a:r>
              <a:rPr lang="fr-CA" dirty="0">
                <a:cs typeface="Courier New" panose="02070309020205020404" pitchFamily="49" charset="0"/>
              </a:rPr>
              <a:t> </a:t>
            </a:r>
          </a:p>
          <a:p>
            <a:pPr lvl="1"/>
            <a:endParaRPr lang="fr-CA" dirty="0">
              <a:cs typeface="Courier New" panose="02070309020205020404" pitchFamily="49" charset="0"/>
            </a:endParaRPr>
          </a:p>
          <a:p>
            <a:pPr lvl="1"/>
            <a:endParaRPr lang="fr-CA" dirty="0">
              <a:cs typeface="Courier New" panose="02070309020205020404" pitchFamily="49" charset="0"/>
            </a:endParaRPr>
          </a:p>
          <a:p>
            <a:pPr lvl="1"/>
            <a:r>
              <a:rPr lang="fr-CA" dirty="0">
                <a:cs typeface="Courier New" panose="02070309020205020404" pitchFamily="49" charset="0"/>
              </a:rPr>
              <a:t> Concaténation avec </a:t>
            </a:r>
            <a:r>
              <a:rPr lang="fr-CA" dirty="0">
                <a:solidFill>
                  <a:srgbClr val="FA4098"/>
                </a:solidFill>
                <a:cs typeface="Courier New" panose="02070309020205020404" pitchFamily="49" charset="0"/>
              </a:rPr>
              <a:t>+=</a:t>
            </a:r>
          </a:p>
          <a:p>
            <a:pPr marL="914400" lvl="2" indent="0">
              <a:buNone/>
            </a:pP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Révision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C02DEF-E931-4030-9B91-CBB6A811C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553" y="2838586"/>
            <a:ext cx="1816503" cy="665777"/>
          </a:xfrm>
          <a:prstGeom prst="rect">
            <a:avLst/>
          </a:prstGeom>
          <a:ln w="19050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B77571C-3957-475B-9093-68ED74DCA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553" y="4019414"/>
            <a:ext cx="2248214" cy="914528"/>
          </a:xfrm>
          <a:prstGeom prst="rect">
            <a:avLst/>
          </a:prstGeom>
          <a:ln w="19050">
            <a:solidFill>
              <a:srgbClr val="73B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F9CEDA6-26EA-4F0D-AB05-8A5B4A801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553" y="2011393"/>
            <a:ext cx="3792441" cy="358623"/>
          </a:xfrm>
          <a:prstGeom prst="rect">
            <a:avLst/>
          </a:prstGeom>
          <a:ln w="19050">
            <a:solidFill>
              <a:srgbClr val="73B3D1"/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3ED6721-EBD5-6C76-EBC6-8522ACE18B0D}"/>
              </a:ext>
            </a:extLst>
          </p:cNvPr>
          <p:cNvSpPr txBox="1"/>
          <p:nvPr/>
        </p:nvSpPr>
        <p:spPr>
          <a:xfrm>
            <a:off x="6201072" y="2753455"/>
            <a:ext cx="4376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73B3D1"/>
                </a:solidFill>
              </a:rPr>
              <a:t>♦ </a:t>
            </a:r>
            <a:r>
              <a:rPr lang="fr-CA" sz="2400" dirty="0">
                <a:solidFill>
                  <a:srgbClr val="73B3D1"/>
                </a:solidFill>
              </a:rPr>
              <a:t>Template strings</a:t>
            </a:r>
            <a:r>
              <a:rPr lang="fr-CA" sz="2000" dirty="0">
                <a:solidFill>
                  <a:srgbClr val="73B3D1"/>
                </a:solidFill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2FB3443-871B-D4B8-EF90-9392C41DF7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4037" y="3215961"/>
            <a:ext cx="5696931" cy="1717981"/>
          </a:xfrm>
          <a:prstGeom prst="rect">
            <a:avLst/>
          </a:prstGeom>
          <a:ln w="19050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3475420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CD8B2B5-753F-4B90-9F38-990D84F2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Semaine 2 (suite)</a:t>
            </a:r>
          </a:p>
          <a:p>
            <a:pPr lvl="1"/>
            <a:r>
              <a:rPr lang="fr-CA"/>
              <a:t> document.querySelector() et .textContent</a:t>
            </a:r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r>
              <a:rPr lang="fr-CA"/>
              <a:t> .textContent et concaténation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DD4637F-F51B-49A8-AE4F-6EA08A28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Révision</a:t>
            </a:r>
          </a:p>
        </p:txBody>
      </p:sp>
      <p:sp>
        <p:nvSpPr>
          <p:cNvPr id="5" name="Flèche : bas 4">
            <a:extLst>
              <a:ext uri="{FF2B5EF4-FFF2-40B4-BE49-F238E27FC236}">
                <a16:creationId xmlns:a16="http://schemas.microsoft.com/office/drawing/2014/main" id="{1ED648B1-AB46-46F7-8D8A-DD5EB9782105}"/>
              </a:ext>
            </a:extLst>
          </p:cNvPr>
          <p:cNvSpPr/>
          <p:nvPr/>
        </p:nvSpPr>
        <p:spPr>
          <a:xfrm>
            <a:off x="5423381" y="2481775"/>
            <a:ext cx="274320" cy="316992"/>
          </a:xfrm>
          <a:prstGeom prst="down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Flèche : bas 6">
            <a:extLst>
              <a:ext uri="{FF2B5EF4-FFF2-40B4-BE49-F238E27FC236}">
                <a16:creationId xmlns:a16="http://schemas.microsoft.com/office/drawing/2014/main" id="{97BA9380-9F50-4C0E-934F-1538D3C88E8E}"/>
              </a:ext>
            </a:extLst>
          </p:cNvPr>
          <p:cNvSpPr/>
          <p:nvPr/>
        </p:nvSpPr>
        <p:spPr>
          <a:xfrm>
            <a:off x="8698992" y="4783892"/>
            <a:ext cx="379221" cy="437990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2139B3E-E626-43A4-BFC9-87E34F963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3054" y="5333777"/>
            <a:ext cx="2313165" cy="109540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7319BB8-2E4D-4438-9014-6DAF81028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019" y="3564940"/>
            <a:ext cx="2313165" cy="110705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3DB6C2D3-00D9-C5F7-7D92-CD787944D6BC}"/>
              </a:ext>
            </a:extLst>
          </p:cNvPr>
          <p:cNvSpPr txBox="1"/>
          <p:nvPr/>
        </p:nvSpPr>
        <p:spPr>
          <a:xfrm>
            <a:off x="3289553" y="2069982"/>
            <a:ext cx="5788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div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class="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pikachu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"&gt; Pick a shoe &lt;/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div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5B8FEC6-7F97-0831-2F17-228F44E8E817}"/>
              </a:ext>
            </a:extLst>
          </p:cNvPr>
          <p:cNvSpPr txBox="1"/>
          <p:nvPr/>
        </p:nvSpPr>
        <p:spPr>
          <a:xfrm>
            <a:off x="1660936" y="2864718"/>
            <a:ext cx="8866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pikachu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").textContent = "Pikachu";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4CE2980-A0C8-CC36-1090-71E22B6D1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325" y="4111933"/>
            <a:ext cx="6544588" cy="173379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3224335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CD8B2B5-753F-4B90-9F38-990D84F2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2 (suite)</a:t>
            </a:r>
          </a:p>
          <a:p>
            <a:pPr lvl="1"/>
            <a:r>
              <a:rPr lang="fr-CA" dirty="0"/>
              <a:t> Les fonctions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643575A-DC2A-ABE6-7092-18E29E881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240" y="3109675"/>
            <a:ext cx="8192643" cy="117173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2DD4637F-F51B-49A8-AE4F-6EA08A28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Révision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38177D8-2777-4F3B-BBA2-45D7DFD60754}"/>
              </a:ext>
            </a:extLst>
          </p:cNvPr>
          <p:cNvSpPr txBox="1"/>
          <p:nvPr/>
        </p:nvSpPr>
        <p:spPr>
          <a:xfrm>
            <a:off x="1605317" y="2193284"/>
            <a:ext cx="237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Ce mot-clé sert à </a:t>
            </a:r>
            <a:r>
              <a:rPr lang="fr-CA" sz="1400" b="1" dirty="0">
                <a:solidFill>
                  <a:srgbClr val="73B3D1"/>
                </a:solidFill>
              </a:rPr>
              <a:t>déclarer</a:t>
            </a:r>
            <a:r>
              <a:rPr lang="fr-CA" sz="1400" dirty="0">
                <a:solidFill>
                  <a:srgbClr val="9073D1"/>
                </a:solidFill>
              </a:rPr>
              <a:t> une fonction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65A7213-3419-4B06-813A-587F682944FC}"/>
              </a:ext>
            </a:extLst>
          </p:cNvPr>
          <p:cNvSpPr txBox="1"/>
          <p:nvPr/>
        </p:nvSpPr>
        <p:spPr>
          <a:xfrm>
            <a:off x="4095532" y="2195960"/>
            <a:ext cx="3149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Ceci est le </a:t>
            </a:r>
            <a:r>
              <a:rPr lang="fr-CA" sz="1400" b="1" dirty="0">
                <a:solidFill>
                  <a:srgbClr val="73B3D1"/>
                </a:solidFill>
              </a:rPr>
              <a:t>nom</a:t>
            </a:r>
            <a:r>
              <a:rPr lang="fr-CA" sz="1400" dirty="0">
                <a:solidFill>
                  <a:srgbClr val="9073D1"/>
                </a:solidFill>
              </a:rPr>
              <a:t> de la fonction. C’est ce qui l’identifie.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B52E63D-E515-4801-93C5-5C6E57BB37F8}"/>
              </a:ext>
            </a:extLst>
          </p:cNvPr>
          <p:cNvSpPr txBox="1"/>
          <p:nvPr/>
        </p:nvSpPr>
        <p:spPr>
          <a:xfrm>
            <a:off x="7297660" y="2188589"/>
            <a:ext cx="3685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Le morceau de code réutilisable est situé entre des </a:t>
            </a:r>
            <a:r>
              <a:rPr lang="fr-CA" sz="1400" b="1" dirty="0">
                <a:solidFill>
                  <a:srgbClr val="73B3D1"/>
                </a:solidFill>
              </a:rPr>
              <a:t>accolades</a:t>
            </a:r>
            <a:r>
              <a:rPr lang="fr-CA" sz="1400" dirty="0">
                <a:solidFill>
                  <a:srgbClr val="9073D1"/>
                </a:solidFill>
              </a:rPr>
              <a:t> { ... }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4EF15F18-7296-4DE6-AFB9-3DE08491470E}"/>
              </a:ext>
            </a:extLst>
          </p:cNvPr>
          <p:cNvCxnSpPr>
            <a:cxnSpLocks/>
          </p:cNvCxnSpPr>
          <p:nvPr/>
        </p:nvCxnSpPr>
        <p:spPr>
          <a:xfrm>
            <a:off x="2505456" y="2612171"/>
            <a:ext cx="143257" cy="567525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99B11FB-68BB-4CE9-87EC-C0235FC54985}"/>
              </a:ext>
            </a:extLst>
          </p:cNvPr>
          <p:cNvCxnSpPr>
            <a:cxnSpLocks/>
          </p:cNvCxnSpPr>
          <p:nvPr/>
        </p:nvCxnSpPr>
        <p:spPr>
          <a:xfrm flipH="1">
            <a:off x="4095533" y="2711809"/>
            <a:ext cx="476467" cy="467887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1F987076-B4E2-4297-86C0-E41D5752D50C}"/>
              </a:ext>
            </a:extLst>
          </p:cNvPr>
          <p:cNvCxnSpPr>
            <a:cxnSpLocks/>
          </p:cNvCxnSpPr>
          <p:nvPr/>
        </p:nvCxnSpPr>
        <p:spPr>
          <a:xfrm flipH="1">
            <a:off x="5313048" y="2748691"/>
            <a:ext cx="2667755" cy="610205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5D9F11AA-3A83-4609-85CD-30E66F7B7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295" y="4494044"/>
            <a:ext cx="2503809" cy="121338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984508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CD8B2B5-753F-4B90-9F38-990D84F2E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Semaine 2 (suite)</a:t>
            </a:r>
          </a:p>
          <a:p>
            <a:pPr lvl="1"/>
            <a:r>
              <a:rPr lang="fr-CA"/>
              <a:t> Fonctions préexistantes</a:t>
            </a:r>
          </a:p>
          <a:p>
            <a:pPr lvl="2"/>
            <a:r>
              <a:rPr lang="fr-CA"/>
              <a:t> alert()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marL="914400" lvl="2" indent="0">
              <a:buNone/>
            </a:pPr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console.log()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DD4637F-F51B-49A8-AE4F-6EA08A28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Révision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2E30DA7-97E3-4BAE-BFD6-632CD0982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91420"/>
            <a:ext cx="4829849" cy="151468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658AEA5-22C4-44B5-9B4B-FA3E081BE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136" y="1665117"/>
            <a:ext cx="5909723" cy="274440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723274F-3010-2FF2-BD27-D9C208349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356" y="4793404"/>
            <a:ext cx="3315163" cy="162900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637173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A084863-AA3B-4382-8EBE-7A88FF4E1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2947979"/>
          </a:xfrm>
        </p:spPr>
        <p:txBody>
          <a:bodyPr/>
          <a:lstStyle/>
          <a:p>
            <a:r>
              <a:rPr lang="fr-CA"/>
              <a:t> Nous avons déjà vu comment déclarer une variable</a:t>
            </a:r>
          </a:p>
          <a:p>
            <a:pPr lvl="1"/>
            <a:r>
              <a:rPr lang="fr-CA"/>
              <a:t> Ex : 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a = 4;</a:t>
            </a:r>
            <a:endParaRPr lang="fr-CA"/>
          </a:p>
          <a:p>
            <a:r>
              <a:rPr lang="fr-CA" sz="2400"/>
              <a:t> Toutefois, l’</a:t>
            </a:r>
            <a:r>
              <a:rPr lang="fr-CA" sz="2400" b="1"/>
              <a:t>emplacement</a:t>
            </a:r>
            <a:r>
              <a:rPr lang="fr-CA" sz="2400"/>
              <a:t> dans le code (dans le fichier </a:t>
            </a:r>
            <a:r>
              <a:rPr lang="fr-CA" sz="2400">
                <a:solidFill>
                  <a:srgbClr val="FA4098"/>
                </a:solidFill>
              </a:rPr>
              <a:t>scripts.js</a:t>
            </a:r>
            <a:r>
              <a:rPr lang="fr-CA" sz="2400"/>
              <a:t>, par exemple) où cette variable est </a:t>
            </a:r>
            <a:r>
              <a:rPr lang="fr-CA" sz="2400" b="1"/>
              <a:t>déclarée</a:t>
            </a:r>
            <a:r>
              <a:rPr lang="fr-CA" sz="2400"/>
              <a:t> est important.</a:t>
            </a:r>
          </a:p>
          <a:p>
            <a:pPr lvl="1"/>
            <a:r>
              <a:rPr lang="fr-CA" sz="1800"/>
              <a:t>La variable </a:t>
            </a:r>
            <a:r>
              <a:rPr lang="fr-CA" sz="1800" u="sng"/>
              <a:t>n’existe qu’à l’intérieur de la fonction où elle est déclarée</a:t>
            </a:r>
            <a:r>
              <a:rPr lang="fr-CA" sz="1800"/>
              <a:t>. On ne peut pas l’utiliser ailleurs.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3A6C8A1-9045-4057-9417-33541BC87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Variables locales et globales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1139D04-DE3F-44D3-89C5-4C994B462E87}"/>
              </a:ext>
            </a:extLst>
          </p:cNvPr>
          <p:cNvSpPr txBox="1"/>
          <p:nvPr/>
        </p:nvSpPr>
        <p:spPr>
          <a:xfrm>
            <a:off x="137865" y="3559941"/>
            <a:ext cx="2172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9CD1"/>
                </a:solidFill>
              </a:rPr>
              <a:t>La variable </a:t>
            </a:r>
            <a:r>
              <a:rPr lang="fr-CA" sz="1600" dirty="0">
                <a:solidFill>
                  <a:srgbClr val="FA4098"/>
                </a:solidFill>
              </a:rPr>
              <a:t>phrase</a:t>
            </a:r>
            <a:r>
              <a:rPr lang="fr-CA" sz="1600" dirty="0">
                <a:solidFill>
                  <a:srgbClr val="739CD1"/>
                </a:solidFill>
              </a:rPr>
              <a:t> est déclarée dans la fonction </a:t>
            </a:r>
            <a:r>
              <a:rPr lang="fr-CA" sz="1600" dirty="0">
                <a:cs typeface="Courier New" panose="02070309020205020404" pitchFamily="49" charset="0"/>
              </a:rPr>
              <a:t>texte1()</a:t>
            </a:r>
            <a:endParaRPr lang="fr-CA" sz="1600" dirty="0">
              <a:solidFill>
                <a:srgbClr val="B177BF"/>
              </a:solidFill>
            </a:endParaRPr>
          </a:p>
          <a:p>
            <a:endParaRPr lang="fr-CA" sz="1600" dirty="0">
              <a:solidFill>
                <a:srgbClr val="B177BF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E74590A-2D51-496E-8BEE-CC87785E216D}"/>
              </a:ext>
            </a:extLst>
          </p:cNvPr>
          <p:cNvSpPr txBox="1"/>
          <p:nvPr/>
        </p:nvSpPr>
        <p:spPr>
          <a:xfrm>
            <a:off x="3049803" y="5983188"/>
            <a:ext cx="6467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On </a:t>
            </a:r>
            <a:r>
              <a:rPr lang="fr-CA" u="sng" dirty="0">
                <a:solidFill>
                  <a:srgbClr val="739CD1"/>
                </a:solidFill>
              </a:rPr>
              <a:t>ne peut pas</a:t>
            </a:r>
            <a:r>
              <a:rPr lang="fr-CA" dirty="0">
                <a:solidFill>
                  <a:srgbClr val="739CD1"/>
                </a:solidFill>
              </a:rPr>
              <a:t> réutiliser la variable </a:t>
            </a:r>
            <a:r>
              <a:rPr lang="fr-CA" dirty="0">
                <a:solidFill>
                  <a:srgbClr val="FA4098"/>
                </a:solidFill>
              </a:rPr>
              <a:t>phrase</a:t>
            </a:r>
            <a:r>
              <a:rPr lang="fr-CA" dirty="0">
                <a:solidFill>
                  <a:srgbClr val="739CD1"/>
                </a:solidFill>
              </a:rPr>
              <a:t> ici, puisqu’on n’est pas dans la fonction </a:t>
            </a:r>
            <a:r>
              <a:rPr lang="fr-CA" dirty="0">
                <a:cs typeface="Courier New" panose="02070309020205020404" pitchFamily="49" charset="0"/>
              </a:rPr>
              <a:t>texte1()</a:t>
            </a:r>
            <a:r>
              <a:rPr lang="fr-CA" dirty="0">
                <a:solidFill>
                  <a:srgbClr val="739CD1"/>
                </a:solidFill>
              </a:rPr>
              <a:t>. Cela provoque une erreur.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19C3F36-8550-4A39-BC46-498250D4BBEE}"/>
              </a:ext>
            </a:extLst>
          </p:cNvPr>
          <p:cNvSpPr txBox="1"/>
          <p:nvPr/>
        </p:nvSpPr>
        <p:spPr>
          <a:xfrm>
            <a:off x="9632550" y="3575152"/>
            <a:ext cx="25594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600" dirty="0">
                <a:solidFill>
                  <a:srgbClr val="739CD1"/>
                </a:solidFill>
              </a:rPr>
              <a:t>On peut utiliser </a:t>
            </a:r>
            <a:r>
              <a:rPr lang="fr-CA" sz="1600" dirty="0">
                <a:solidFill>
                  <a:srgbClr val="FA4098"/>
                </a:solidFill>
              </a:rPr>
              <a:t>phrase</a:t>
            </a:r>
            <a:r>
              <a:rPr lang="fr-CA" sz="1600" dirty="0">
                <a:solidFill>
                  <a:srgbClr val="739CD1"/>
                </a:solidFill>
              </a:rPr>
              <a:t> ici sans problème.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841C69-D5C6-0086-AB7F-9D8215807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176" y="3571568"/>
            <a:ext cx="6687483" cy="221963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19FD2D8-9CCA-41C9-8E71-513C552D8E05}"/>
              </a:ext>
            </a:extLst>
          </p:cNvPr>
          <p:cNvSpPr/>
          <p:nvPr/>
        </p:nvSpPr>
        <p:spPr>
          <a:xfrm>
            <a:off x="3771000" y="3897646"/>
            <a:ext cx="737025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0E8A6C-1CB4-4162-B349-2E05C9705166}"/>
              </a:ext>
            </a:extLst>
          </p:cNvPr>
          <p:cNvSpPr/>
          <p:nvPr/>
        </p:nvSpPr>
        <p:spPr>
          <a:xfrm>
            <a:off x="8617223" y="4159139"/>
            <a:ext cx="719329" cy="27026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EBAB51-DA9B-4742-B53D-B5B25E473109}"/>
              </a:ext>
            </a:extLst>
          </p:cNvPr>
          <p:cNvSpPr/>
          <p:nvPr/>
        </p:nvSpPr>
        <p:spPr>
          <a:xfrm>
            <a:off x="8642495" y="5222169"/>
            <a:ext cx="719329" cy="27026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FEA7EBE-AE81-424F-B6D0-5D31FE454A29}"/>
              </a:ext>
            </a:extLst>
          </p:cNvPr>
          <p:cNvCxnSpPr>
            <a:cxnSpLocks/>
          </p:cNvCxnSpPr>
          <p:nvPr/>
        </p:nvCxnSpPr>
        <p:spPr>
          <a:xfrm>
            <a:off x="1879643" y="4022538"/>
            <a:ext cx="1391537" cy="0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26505352-EC72-46CA-A21A-64B2D2927AC5}"/>
              </a:ext>
            </a:extLst>
          </p:cNvPr>
          <p:cNvCxnSpPr>
            <a:cxnSpLocks/>
          </p:cNvCxnSpPr>
          <p:nvPr/>
        </p:nvCxnSpPr>
        <p:spPr>
          <a:xfrm flipH="1">
            <a:off x="9206144" y="3860808"/>
            <a:ext cx="425161" cy="294823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F6C15F90-0D57-43D4-9750-10AA297179F2}"/>
              </a:ext>
            </a:extLst>
          </p:cNvPr>
          <p:cNvCxnSpPr>
            <a:cxnSpLocks/>
          </p:cNvCxnSpPr>
          <p:nvPr/>
        </p:nvCxnSpPr>
        <p:spPr>
          <a:xfrm flipV="1">
            <a:off x="8221199" y="5546442"/>
            <a:ext cx="658368" cy="450755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832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A084863-AA3B-4382-8EBE-7A88FF4E1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Variables </a:t>
            </a:r>
            <a:r>
              <a:rPr lang="fr-CA" b="1" dirty="0"/>
              <a:t>locales</a:t>
            </a:r>
          </a:p>
          <a:p>
            <a:pPr lvl="1"/>
            <a:r>
              <a:rPr lang="fr-CA" dirty="0"/>
              <a:t> Dans cette situation, </a:t>
            </a:r>
            <a:r>
              <a:rPr lang="fr-CA" dirty="0">
                <a:solidFill>
                  <a:srgbClr val="FA4098"/>
                </a:solidFill>
              </a:rPr>
              <a:t>phrase</a:t>
            </a:r>
            <a:r>
              <a:rPr lang="fr-CA" dirty="0"/>
              <a:t> est une variable </a:t>
            </a:r>
            <a:r>
              <a:rPr lang="fr-CA" dirty="0">
                <a:solidFill>
                  <a:srgbClr val="FA4098"/>
                </a:solidFill>
              </a:rPr>
              <a:t>locale</a:t>
            </a:r>
            <a:r>
              <a:rPr lang="fr-CA" dirty="0"/>
              <a:t>. Elle ne peut être utilisée que « localement », c’est-à-dire seulement à l’intérieur de la </a:t>
            </a:r>
            <a:r>
              <a:rPr lang="fr-CA" b="1" dirty="0"/>
              <a:t>fonction</a:t>
            </a:r>
            <a:r>
              <a:rPr lang="fr-CA" dirty="0"/>
              <a:t> ou du « </a:t>
            </a:r>
            <a:r>
              <a:rPr lang="fr-CA" b="1" dirty="0"/>
              <a:t>bloc</a:t>
            </a:r>
            <a:r>
              <a:rPr lang="fr-CA" dirty="0"/>
              <a:t> » de code où elle est déclarée.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3A6C8A1-9045-4057-9417-33541BC87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Variables locales et globales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8A03715-C0E1-4895-90C6-5DE68E88DEC3}"/>
              </a:ext>
            </a:extLst>
          </p:cNvPr>
          <p:cNvSpPr txBox="1"/>
          <p:nvPr/>
        </p:nvSpPr>
        <p:spPr>
          <a:xfrm>
            <a:off x="9652677" y="4782664"/>
            <a:ext cx="1743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/>
              <a:t>🚫💩</a:t>
            </a:r>
            <a:endParaRPr lang="fr-CA" sz="240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674AB34-F8B6-59AF-5C73-4340D35EB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194" y="3216461"/>
            <a:ext cx="6687483" cy="221963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7FE7F2-8C83-267E-4475-896AC8233C70}"/>
              </a:ext>
            </a:extLst>
          </p:cNvPr>
          <p:cNvSpPr/>
          <p:nvPr/>
        </p:nvSpPr>
        <p:spPr>
          <a:xfrm>
            <a:off x="3906018" y="3542539"/>
            <a:ext cx="737025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C9892F-2BFD-B319-FAE9-038EDD6255E5}"/>
              </a:ext>
            </a:extLst>
          </p:cNvPr>
          <p:cNvSpPr/>
          <p:nvPr/>
        </p:nvSpPr>
        <p:spPr>
          <a:xfrm>
            <a:off x="8752241" y="3804032"/>
            <a:ext cx="719329" cy="27026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E7634C-882F-6B70-986D-AB553E55A710}"/>
              </a:ext>
            </a:extLst>
          </p:cNvPr>
          <p:cNvSpPr/>
          <p:nvPr/>
        </p:nvSpPr>
        <p:spPr>
          <a:xfrm>
            <a:off x="8777513" y="4867062"/>
            <a:ext cx="719329" cy="27026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65803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3595AEA-A27A-4725-B680-F92AEB5A63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D0EA20-9DC8-4967-8991-16DCABB90D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E771EC3-7E78-4109-AF9E-21819A14F0C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12557</TotalTime>
  <Words>2230</Words>
  <Application>Microsoft Office PowerPoint</Application>
  <PresentationFormat>Grand écran</PresentationFormat>
  <Paragraphs>315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5" baseType="lpstr">
      <vt:lpstr>Arial</vt:lpstr>
      <vt:lpstr>Calibri</vt:lpstr>
      <vt:lpstr>Calibri Light</vt:lpstr>
      <vt:lpstr>Consolas</vt:lpstr>
      <vt:lpstr>Courier New</vt:lpstr>
      <vt:lpstr>Symbol</vt:lpstr>
      <vt:lpstr>Wingdings</vt:lpstr>
      <vt:lpstr>Thème Office</vt:lpstr>
      <vt:lpstr>Semaine 3</vt:lpstr>
      <vt:lpstr>Menu du jour</vt:lpstr>
      <vt:lpstr>Révision</vt:lpstr>
      <vt:lpstr>Révision</vt:lpstr>
      <vt:lpstr>Révision</vt:lpstr>
      <vt:lpstr>Révision</vt:lpstr>
      <vt:lpstr>Révision</vt:lpstr>
      <vt:lpstr>Variables locales et globales</vt:lpstr>
      <vt:lpstr>Variables locales et globales</vt:lpstr>
      <vt:lpstr>Variables locales et globales</vt:lpstr>
      <vt:lpstr>Variables locales et globales</vt:lpstr>
      <vt:lpstr>Écouteurs d’événements</vt:lpstr>
      <vt:lpstr>Écouteurs d’événements</vt:lpstr>
      <vt:lpstr>Écouteurs d’événements</vt:lpstr>
      <vt:lpstr>Écouteurs d’événements</vt:lpstr>
      <vt:lpstr>Écouteurs d’événements</vt:lpstr>
      <vt:lpstr>DOM</vt:lpstr>
      <vt:lpstr>DOM</vt:lpstr>
      <vt:lpstr>DOM</vt:lpstr>
      <vt:lpstr>DOM</vt:lpstr>
      <vt:lpstr>DOM </vt:lpstr>
      <vt:lpstr>DOM </vt:lpstr>
      <vt:lpstr>DOM</vt:lpstr>
      <vt:lpstr>DOM</vt:lpstr>
      <vt:lpstr>DOM</vt:lpstr>
      <vt:lpstr>currentTarget</vt:lpstr>
      <vt:lpstr>currentTarget</vt:lpstr>
      <vt:lpstr>currentTarget</vt:lpstr>
      <vt:lpstr>currentTarget</vt:lpstr>
      <vt:lpstr>currentTarget</vt:lpstr>
      <vt:lpstr>Fonctions avec paramètres</vt:lpstr>
      <vt:lpstr>Fonctions avec paramètres</vt:lpstr>
      <vt:lpstr>Fonctions avec paramètres</vt:lpstr>
      <vt:lpstr>Fonctions avec paramètres</vt:lpstr>
      <vt:lpstr>Fonctions avec paramètres</vt:lpstr>
      <vt:lpstr>Fonctions avec paramètres</vt:lpstr>
      <vt:lpstr>Fonctions avec paramètres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2607</cp:revision>
  <dcterms:created xsi:type="dcterms:W3CDTF">2021-06-05T18:50:42Z</dcterms:created>
  <dcterms:modified xsi:type="dcterms:W3CDTF">2024-07-22T19:26:16Z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