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9" r:id="rId6"/>
    <p:sldId id="261" r:id="rId7"/>
    <p:sldId id="340" r:id="rId8"/>
    <p:sldId id="341" r:id="rId9"/>
    <p:sldId id="342" r:id="rId10"/>
    <p:sldId id="343" r:id="rId11"/>
    <p:sldId id="312" r:id="rId12"/>
    <p:sldId id="306" r:id="rId13"/>
    <p:sldId id="305" r:id="rId14"/>
    <p:sldId id="307" r:id="rId15"/>
    <p:sldId id="304" r:id="rId16"/>
    <p:sldId id="308" r:id="rId17"/>
    <p:sldId id="273" r:id="rId18"/>
    <p:sldId id="318" r:id="rId19"/>
    <p:sldId id="319" r:id="rId20"/>
    <p:sldId id="320" r:id="rId21"/>
    <p:sldId id="274" r:id="rId22"/>
    <p:sldId id="313" r:id="rId23"/>
    <p:sldId id="314" r:id="rId24"/>
    <p:sldId id="344" r:id="rId25"/>
    <p:sldId id="276" r:id="rId26"/>
    <p:sldId id="315" r:id="rId27"/>
    <p:sldId id="316" r:id="rId28"/>
    <p:sldId id="348" r:id="rId29"/>
    <p:sldId id="309" r:id="rId30"/>
    <p:sldId id="345" r:id="rId31"/>
    <p:sldId id="346" r:id="rId32"/>
    <p:sldId id="310" r:id="rId33"/>
    <p:sldId id="311" r:id="rId34"/>
    <p:sldId id="347" r:id="rId35"/>
    <p:sldId id="321" r:id="rId36"/>
    <p:sldId id="322" r:id="rId37"/>
    <p:sldId id="323" r:id="rId38"/>
    <p:sldId id="325" r:id="rId39"/>
    <p:sldId id="324" r:id="rId40"/>
    <p:sldId id="330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4098"/>
    <a:srgbClr val="73B3D1"/>
    <a:srgbClr val="B177BF"/>
    <a:srgbClr val="7385D1"/>
    <a:srgbClr val="9073D1"/>
    <a:srgbClr val="739CD1"/>
    <a:srgbClr val="FA4840"/>
    <a:srgbClr val="BF779D"/>
    <a:srgbClr val="797CDE"/>
    <a:srgbClr val="F27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9554" autoAdjust="0"/>
    <p:restoredTop sz="94660"/>
  </p:normalViewPr>
  <p:slideViewPr>
    <p:cSldViewPr snapToGrid="0">
      <p:cViewPr varScale="1">
        <p:scale>
          <a:sx n="125" d="100"/>
          <a:sy n="125" d="100"/>
        </p:scale>
        <p:origin x="101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41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76E42FB-D061-48BA-903E-AFF7EF71A837}"/>
              </a:ext>
            </a:extLst>
          </p:cNvPr>
          <p:cNvSpPr/>
          <p:nvPr userDrawn="1"/>
        </p:nvSpPr>
        <p:spPr>
          <a:xfrm>
            <a:off x="0" y="2301139"/>
            <a:ext cx="12192000" cy="1208824"/>
          </a:xfrm>
          <a:prstGeom prst="rect">
            <a:avLst/>
          </a:prstGeom>
          <a:solidFill>
            <a:srgbClr val="73B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1800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E3DEB06-7C55-4A88-98CA-A7C7CC9553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301139"/>
            <a:ext cx="12192000" cy="1208824"/>
          </a:xfrm>
          <a:noFill/>
        </p:spPr>
        <p:txBody>
          <a:bodyPr anchor="b">
            <a:normAutofit/>
          </a:bodyPr>
          <a:lstStyle>
            <a:lvl1pPr algn="ctr">
              <a:defRPr sz="6000" b="1">
                <a:solidFill>
                  <a:schemeClr val="bg1"/>
                </a:solidFill>
                <a:latin typeface="+mj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8E8436A-24DF-47BF-A4ED-DF71FDEF02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" y="3602038"/>
            <a:ext cx="12192000" cy="431011"/>
          </a:xfrm>
          <a:solidFill>
            <a:srgbClr val="73B3D1"/>
          </a:solidFill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E2DB9B7-CCEC-4820-965B-F911976D9690}"/>
              </a:ext>
            </a:extLst>
          </p:cNvPr>
          <p:cNvSpPr txBox="1"/>
          <p:nvPr userDrawn="1"/>
        </p:nvSpPr>
        <p:spPr>
          <a:xfrm>
            <a:off x="4610097" y="4040441"/>
            <a:ext cx="297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b="1" dirty="0">
                <a:solidFill>
                  <a:srgbClr val="73B3D1"/>
                </a:solidFill>
              </a:rPr>
              <a:t>Intro. à </a:t>
            </a:r>
            <a:r>
              <a:rPr lang="fr-CA" sz="1400" b="1">
                <a:solidFill>
                  <a:srgbClr val="73B3D1"/>
                </a:solidFill>
              </a:rPr>
              <a:t>la programmation</a:t>
            </a:r>
            <a:endParaRPr lang="fr-CA" sz="1400" b="1" dirty="0">
              <a:solidFill>
                <a:srgbClr val="73B3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024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67BF9C4-08FF-48BA-ACF1-CA268AE923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0" y="2474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73B3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73B3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73B3D1"/>
                </a:solidFill>
              </a:defRPr>
            </a:lvl3pPr>
            <a:lvl4pPr>
              <a:defRPr>
                <a:solidFill>
                  <a:srgbClr val="73B3D1"/>
                </a:solidFill>
              </a:defRPr>
            </a:lvl4pPr>
            <a:lvl5pPr>
              <a:defRPr>
                <a:solidFill>
                  <a:srgbClr val="73B3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87176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831C0DA-CDEB-46FB-8048-815015FFBA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550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739C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739C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739CD1"/>
                </a:solidFill>
              </a:defRPr>
            </a:lvl3pPr>
            <a:lvl4pPr>
              <a:defRPr>
                <a:solidFill>
                  <a:srgbClr val="739CD1"/>
                </a:solidFill>
              </a:defRPr>
            </a:lvl4pPr>
            <a:lvl5pPr>
              <a:defRPr>
                <a:solidFill>
                  <a:srgbClr val="739C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90445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i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EC7367DB-54B0-4E4B-9E49-482FCD217C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0" y="2550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7385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7385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7385D1"/>
                </a:solidFill>
              </a:defRPr>
            </a:lvl3pPr>
            <a:lvl4pPr>
              <a:defRPr>
                <a:solidFill>
                  <a:srgbClr val="7385D1"/>
                </a:solidFill>
              </a:defRPr>
            </a:lvl4pPr>
            <a:lvl5pPr>
              <a:defRPr>
                <a:solidFill>
                  <a:srgbClr val="7385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58016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o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732488C-42DD-45B2-BC5F-796AED45A6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55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9073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9073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9073D1"/>
                </a:solidFill>
              </a:defRPr>
            </a:lvl3pPr>
            <a:lvl4pPr>
              <a:defRPr>
                <a:solidFill>
                  <a:srgbClr val="9073D1"/>
                </a:solidFill>
              </a:defRPr>
            </a:lvl4pPr>
            <a:lvl5pPr>
              <a:defRPr>
                <a:solidFill>
                  <a:srgbClr val="9073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34003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gen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35806CBB-B0BC-460C-8CB1-5648902E32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363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B177BF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B177BF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B177BF"/>
                </a:solidFill>
              </a:defRPr>
            </a:lvl3pPr>
            <a:lvl4pPr>
              <a:defRPr>
                <a:solidFill>
                  <a:srgbClr val="B177BF"/>
                </a:solidFill>
              </a:defRPr>
            </a:lvl4pPr>
            <a:lvl5pPr>
              <a:defRPr>
                <a:solidFill>
                  <a:srgbClr val="B177BF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52392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1F50723-364E-4E6E-BF7D-4DBDB67451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0" y="2355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BF779D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BF779D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BF779D"/>
                </a:solidFill>
              </a:defRPr>
            </a:lvl3pPr>
            <a:lvl4pPr>
              <a:defRPr>
                <a:solidFill>
                  <a:srgbClr val="BF779D"/>
                </a:solidFill>
              </a:defRPr>
            </a:lvl4pPr>
            <a:lvl5pPr>
              <a:defRPr>
                <a:solidFill>
                  <a:srgbClr val="BF779D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98691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06D8F19-2F8F-4068-852D-9F283AA45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420C911-4971-431E-9C8F-E9DEAC1A95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2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A1EA3A6-5F28-4AC1-8DF1-3C5689D032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36C02-C10D-4F70-ADA5-0F3523AD6F2E}" type="datetimeFigureOut">
              <a:rPr lang="fr-CA" smtClean="0"/>
              <a:t>2024-07-22</a:t>
            </a:fld>
            <a:endParaRPr lang="fr-CA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2F1293-9D7D-422C-8191-3FEAB10289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DA5EFF0-A580-491E-A7BD-3EF42D0545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CBE6A3-4AEF-4734-8AB8-E4DE745DFB5E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94001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47A1CE-E74F-4ED4-BD88-F5E5E811F2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 dirty="0"/>
              <a:t>Semaine 4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6FD0B83-54B8-4E49-8084-D8400451C4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fr-CA" dirty="0"/>
              <a:t>Booléens, conditions et débogage</a:t>
            </a:r>
          </a:p>
        </p:txBody>
      </p:sp>
    </p:spTree>
    <p:extLst>
      <p:ext uri="{BB962C8B-B14F-4D97-AF65-F5344CB8AC3E}">
        <p14:creationId xmlns:p14="http://schemas.microsoft.com/office/powerpoint/2010/main" val="3583620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CA" dirty="0"/>
              <a:t> </a:t>
            </a:r>
            <a:r>
              <a:rPr lang="fr-CA" b="1" dirty="0">
                <a:solidFill>
                  <a:srgbClr val="FA4098"/>
                </a:solidFill>
              </a:rPr>
              <a:t>Opérateurs de comparaison</a:t>
            </a:r>
          </a:p>
          <a:p>
            <a:pPr lvl="1"/>
            <a:r>
              <a:rPr lang="fr-CA" dirty="0"/>
              <a:t> Donnent un résultat qui est </a:t>
            </a:r>
            <a:r>
              <a:rPr lang="fr-CA" b="1" dirty="0">
                <a:solidFill>
                  <a:srgbClr val="73B3D1"/>
                </a:solidFill>
              </a:rPr>
              <a:t>true</a:t>
            </a:r>
            <a:r>
              <a:rPr lang="fr-CA" dirty="0"/>
              <a:t> ou </a:t>
            </a:r>
            <a:r>
              <a:rPr lang="fr-CA" b="1" dirty="0">
                <a:solidFill>
                  <a:srgbClr val="73B3D1"/>
                </a:solidFill>
              </a:rPr>
              <a:t>false</a:t>
            </a:r>
          </a:p>
          <a:p>
            <a:pPr lvl="1"/>
            <a:endParaRPr lang="fr-CA" dirty="0"/>
          </a:p>
          <a:p>
            <a:pPr lvl="1"/>
            <a:r>
              <a:rPr lang="fr-CA" dirty="0"/>
              <a:t> Plus grand que		 </a:t>
            </a:r>
            <a:r>
              <a:rPr lang="fr-CA" b="1" dirty="0">
                <a:solidFill>
                  <a:srgbClr val="FA4098"/>
                </a:solidFill>
              </a:rPr>
              <a:t>&gt;</a:t>
            </a:r>
          </a:p>
          <a:p>
            <a:pPr lvl="1"/>
            <a:endParaRPr lang="fr-CA" b="1" dirty="0">
              <a:solidFill>
                <a:srgbClr val="FA4098"/>
              </a:solidFill>
            </a:endParaRPr>
          </a:p>
          <a:p>
            <a:pPr lvl="1"/>
            <a:r>
              <a:rPr lang="fr-CA" dirty="0"/>
              <a:t> Plus grand ou égal	 </a:t>
            </a:r>
            <a:r>
              <a:rPr lang="fr-CA" b="1" dirty="0">
                <a:solidFill>
                  <a:srgbClr val="FA4098"/>
                </a:solidFill>
              </a:rPr>
              <a:t>&gt;=</a:t>
            </a:r>
          </a:p>
          <a:p>
            <a:pPr lvl="1"/>
            <a:endParaRPr lang="fr-CA" b="1" dirty="0">
              <a:solidFill>
                <a:srgbClr val="FA4098"/>
              </a:solidFill>
            </a:endParaRPr>
          </a:p>
          <a:p>
            <a:pPr lvl="1"/>
            <a:r>
              <a:rPr lang="fr-CA" dirty="0"/>
              <a:t> Plus petit 		 </a:t>
            </a:r>
            <a:r>
              <a:rPr lang="fr-CA" b="1" dirty="0">
                <a:solidFill>
                  <a:srgbClr val="FA4098"/>
                </a:solidFill>
              </a:rPr>
              <a:t>&lt;</a:t>
            </a:r>
          </a:p>
          <a:p>
            <a:pPr lvl="1"/>
            <a:endParaRPr lang="fr-CA" b="1" dirty="0">
              <a:solidFill>
                <a:srgbClr val="FA4098"/>
              </a:solidFill>
            </a:endParaRPr>
          </a:p>
          <a:p>
            <a:pPr lvl="1"/>
            <a:r>
              <a:rPr lang="fr-CA" dirty="0"/>
              <a:t> Plus petit ou égal 	 </a:t>
            </a:r>
            <a:r>
              <a:rPr lang="fr-CA" b="1" dirty="0">
                <a:solidFill>
                  <a:srgbClr val="FA4098"/>
                </a:solidFill>
              </a:rPr>
              <a:t>&lt;=</a:t>
            </a:r>
          </a:p>
          <a:p>
            <a:pPr lvl="1"/>
            <a:endParaRPr lang="fr-CA" b="1" dirty="0">
              <a:solidFill>
                <a:srgbClr val="FA4098"/>
              </a:solidFill>
            </a:endParaRPr>
          </a:p>
          <a:p>
            <a:pPr lvl="1"/>
            <a:r>
              <a:rPr lang="fr-CA" dirty="0"/>
              <a:t> Égal 			 </a:t>
            </a:r>
            <a:r>
              <a:rPr lang="fr-CA" b="1" dirty="0">
                <a:solidFill>
                  <a:srgbClr val="FA4098"/>
                </a:solidFill>
              </a:rPr>
              <a:t>==</a:t>
            </a:r>
          </a:p>
          <a:p>
            <a:pPr lvl="1"/>
            <a:endParaRPr lang="fr-CA" b="1" dirty="0">
              <a:solidFill>
                <a:srgbClr val="FA4098"/>
              </a:solidFill>
            </a:endParaRPr>
          </a:p>
          <a:p>
            <a:pPr lvl="1"/>
            <a:r>
              <a:rPr lang="fr-CA" dirty="0"/>
              <a:t> Pas égal 			 </a:t>
            </a:r>
            <a:r>
              <a:rPr lang="fr-CA" b="1" dirty="0">
                <a:solidFill>
                  <a:srgbClr val="FA4098"/>
                </a:solidFill>
              </a:rPr>
              <a:t>!=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Opérateurs de comparaison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B1956F3-AB3E-4659-8FBA-0029E16D5B85}"/>
              </a:ext>
            </a:extLst>
          </p:cNvPr>
          <p:cNvSpPr txBox="1"/>
          <p:nvPr/>
        </p:nvSpPr>
        <p:spPr>
          <a:xfrm>
            <a:off x="5807547" y="2150841"/>
            <a:ext cx="6123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>
                <a:solidFill>
                  <a:srgbClr val="739CD1"/>
                </a:solidFill>
              </a:rPr>
              <a:t>5.5 </a:t>
            </a:r>
            <a:r>
              <a:rPr lang="fr-CA" sz="2400" b="1" dirty="0">
                <a:solidFill>
                  <a:srgbClr val="FA4098"/>
                </a:solidFill>
              </a:rPr>
              <a:t>&gt;</a:t>
            </a:r>
            <a:r>
              <a:rPr lang="fr-CA" sz="2400" dirty="0">
                <a:solidFill>
                  <a:srgbClr val="9073D1"/>
                </a:solidFill>
              </a:rPr>
              <a:t> </a:t>
            </a:r>
            <a:r>
              <a:rPr lang="fr-CA" sz="2400" dirty="0">
                <a:solidFill>
                  <a:srgbClr val="739CD1"/>
                </a:solidFill>
              </a:rPr>
              <a:t>6.5 (</a:t>
            </a:r>
            <a:r>
              <a:rPr lang="fr-CA" sz="2400" b="1" dirty="0">
                <a:solidFill>
                  <a:srgbClr val="73B3D1"/>
                </a:solidFill>
              </a:rPr>
              <a:t>false</a:t>
            </a:r>
            <a:r>
              <a:rPr lang="fr-CA" sz="2400" dirty="0">
                <a:solidFill>
                  <a:srgbClr val="739CD1"/>
                </a:solidFill>
              </a:rPr>
              <a:t>)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125B6A9D-BA64-4312-9F42-1F531CC7F1C9}"/>
              </a:ext>
            </a:extLst>
          </p:cNvPr>
          <p:cNvSpPr txBox="1"/>
          <p:nvPr/>
        </p:nvSpPr>
        <p:spPr>
          <a:xfrm>
            <a:off x="5807547" y="2807094"/>
            <a:ext cx="6123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>
                <a:solidFill>
                  <a:srgbClr val="739CD1"/>
                </a:solidFill>
              </a:rPr>
              <a:t>5 + 2</a:t>
            </a:r>
            <a:r>
              <a:rPr lang="fr-CA" sz="2400" dirty="0">
                <a:solidFill>
                  <a:srgbClr val="9073D1"/>
                </a:solidFill>
              </a:rPr>
              <a:t> </a:t>
            </a:r>
            <a:r>
              <a:rPr lang="fr-CA" sz="2400" b="1" dirty="0">
                <a:solidFill>
                  <a:srgbClr val="FA4098"/>
                </a:solidFill>
              </a:rPr>
              <a:t>&gt;=</a:t>
            </a:r>
            <a:r>
              <a:rPr lang="fr-CA" sz="2400" dirty="0">
                <a:solidFill>
                  <a:srgbClr val="9073D1"/>
                </a:solidFill>
              </a:rPr>
              <a:t> </a:t>
            </a:r>
            <a:r>
              <a:rPr lang="fr-CA" sz="2400" dirty="0">
                <a:solidFill>
                  <a:srgbClr val="739CD1"/>
                </a:solidFill>
              </a:rPr>
              <a:t>5 (</a:t>
            </a:r>
            <a:r>
              <a:rPr lang="fr-CA" sz="2400" b="1" dirty="0">
                <a:solidFill>
                  <a:srgbClr val="73B3D1"/>
                </a:solidFill>
              </a:rPr>
              <a:t>true</a:t>
            </a:r>
            <a:r>
              <a:rPr lang="fr-CA" sz="2400" dirty="0">
                <a:solidFill>
                  <a:srgbClr val="739CD1"/>
                </a:solidFill>
              </a:rPr>
              <a:t>)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D3521FF-7813-4A96-8202-BB11C9464FF7}"/>
              </a:ext>
            </a:extLst>
          </p:cNvPr>
          <p:cNvSpPr txBox="1"/>
          <p:nvPr/>
        </p:nvSpPr>
        <p:spPr>
          <a:xfrm>
            <a:off x="5807547" y="3474661"/>
            <a:ext cx="6123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>
                <a:solidFill>
                  <a:srgbClr val="739CD1"/>
                </a:solidFill>
              </a:rPr>
              <a:t>5</a:t>
            </a:r>
            <a:r>
              <a:rPr lang="fr-CA" sz="2400" dirty="0">
                <a:solidFill>
                  <a:srgbClr val="9073D1"/>
                </a:solidFill>
              </a:rPr>
              <a:t> </a:t>
            </a:r>
            <a:r>
              <a:rPr lang="fr-CA" sz="2400" b="1" dirty="0">
                <a:solidFill>
                  <a:srgbClr val="FA4098"/>
                </a:solidFill>
              </a:rPr>
              <a:t>&lt;</a:t>
            </a:r>
            <a:r>
              <a:rPr lang="fr-CA" sz="2400" dirty="0">
                <a:solidFill>
                  <a:srgbClr val="9073D1"/>
                </a:solidFill>
              </a:rPr>
              <a:t> </a:t>
            </a:r>
            <a:r>
              <a:rPr lang="fr-CA" sz="2400" dirty="0">
                <a:solidFill>
                  <a:srgbClr val="739CD1"/>
                </a:solidFill>
              </a:rPr>
              <a:t>7 (</a:t>
            </a:r>
            <a:r>
              <a:rPr lang="fr-CA" sz="2400" b="1" dirty="0">
                <a:solidFill>
                  <a:srgbClr val="73B3D1"/>
                </a:solidFill>
              </a:rPr>
              <a:t>true</a:t>
            </a:r>
            <a:r>
              <a:rPr lang="fr-CA" sz="2400" dirty="0">
                <a:solidFill>
                  <a:srgbClr val="739CD1"/>
                </a:solidFill>
              </a:rPr>
              <a:t>)</a:t>
            </a:r>
            <a:r>
              <a:rPr lang="fr-CA" sz="2400" dirty="0">
                <a:solidFill>
                  <a:srgbClr val="9073D1"/>
                </a:solidFill>
              </a:rPr>
              <a:t>          	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9D54BDF-5996-47A7-A0B6-47BE1B415397}"/>
              </a:ext>
            </a:extLst>
          </p:cNvPr>
          <p:cNvSpPr txBox="1"/>
          <p:nvPr/>
        </p:nvSpPr>
        <p:spPr>
          <a:xfrm>
            <a:off x="5807547" y="4136910"/>
            <a:ext cx="6123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>
                <a:solidFill>
                  <a:srgbClr val="739CD1"/>
                </a:solidFill>
              </a:rPr>
              <a:t>5</a:t>
            </a:r>
            <a:r>
              <a:rPr lang="fr-CA" sz="2400" dirty="0">
                <a:solidFill>
                  <a:srgbClr val="9073D1"/>
                </a:solidFill>
              </a:rPr>
              <a:t> </a:t>
            </a:r>
            <a:r>
              <a:rPr lang="fr-CA" sz="2400" b="1" dirty="0">
                <a:solidFill>
                  <a:srgbClr val="FA4098"/>
                </a:solidFill>
              </a:rPr>
              <a:t>&lt;=</a:t>
            </a:r>
            <a:r>
              <a:rPr lang="fr-CA" sz="2400" dirty="0">
                <a:solidFill>
                  <a:srgbClr val="9073D1"/>
                </a:solidFill>
              </a:rPr>
              <a:t> </a:t>
            </a:r>
            <a:r>
              <a:rPr lang="fr-CA" sz="2400" dirty="0">
                <a:solidFill>
                  <a:srgbClr val="739CD1"/>
                </a:solidFill>
              </a:rPr>
              <a:t>7 - 1 (</a:t>
            </a:r>
            <a:r>
              <a:rPr lang="fr-CA" sz="2400" b="1" dirty="0">
                <a:solidFill>
                  <a:srgbClr val="73B3D1"/>
                </a:solidFill>
              </a:rPr>
              <a:t>true</a:t>
            </a:r>
            <a:r>
              <a:rPr lang="fr-CA" sz="2400" dirty="0">
                <a:solidFill>
                  <a:srgbClr val="739CD1"/>
                </a:solidFill>
              </a:rPr>
              <a:t>)</a:t>
            </a:r>
            <a:r>
              <a:rPr lang="fr-CA" sz="2400" dirty="0">
                <a:solidFill>
                  <a:srgbClr val="9073D1"/>
                </a:solidFill>
              </a:rPr>
              <a:t>         	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4878D8D-E4F0-4A93-ADCB-F9AF7728AE3A}"/>
              </a:ext>
            </a:extLst>
          </p:cNvPr>
          <p:cNvSpPr txBox="1"/>
          <p:nvPr/>
        </p:nvSpPr>
        <p:spPr>
          <a:xfrm>
            <a:off x="5807547" y="4799159"/>
            <a:ext cx="6123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>
                <a:solidFill>
                  <a:srgbClr val="739CD1"/>
                </a:solidFill>
              </a:rPr>
              <a:t>5 - 4 </a:t>
            </a:r>
            <a:r>
              <a:rPr lang="fr-CA" sz="2400" b="1" dirty="0">
                <a:solidFill>
                  <a:srgbClr val="FA4098"/>
                </a:solidFill>
              </a:rPr>
              <a:t>==</a:t>
            </a:r>
            <a:r>
              <a:rPr lang="fr-CA" sz="2400" dirty="0">
                <a:solidFill>
                  <a:srgbClr val="9073D1"/>
                </a:solidFill>
              </a:rPr>
              <a:t> </a:t>
            </a:r>
            <a:r>
              <a:rPr lang="fr-CA" sz="2400" dirty="0">
                <a:solidFill>
                  <a:srgbClr val="739CD1"/>
                </a:solidFill>
              </a:rPr>
              <a:t>7 (</a:t>
            </a:r>
            <a:r>
              <a:rPr lang="fr-CA" sz="2400" b="1" dirty="0">
                <a:solidFill>
                  <a:srgbClr val="73B3D1"/>
                </a:solidFill>
              </a:rPr>
              <a:t>false</a:t>
            </a:r>
            <a:r>
              <a:rPr lang="fr-CA" sz="2400" dirty="0">
                <a:solidFill>
                  <a:srgbClr val="739CD1"/>
                </a:solidFill>
              </a:rPr>
              <a:t>)</a:t>
            </a:r>
            <a:r>
              <a:rPr lang="fr-CA" sz="2400" dirty="0">
                <a:solidFill>
                  <a:srgbClr val="9073D1"/>
                </a:solidFill>
              </a:rPr>
              <a:t>         	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D75FEA5-DD7D-4D1B-98D6-9486CE9ACE5C}"/>
              </a:ext>
            </a:extLst>
          </p:cNvPr>
          <p:cNvSpPr txBox="1"/>
          <p:nvPr/>
        </p:nvSpPr>
        <p:spPr>
          <a:xfrm>
            <a:off x="5807547" y="5454102"/>
            <a:ext cx="6123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>
                <a:solidFill>
                  <a:srgbClr val="739CD1"/>
                </a:solidFill>
              </a:rPr>
              <a:t>5</a:t>
            </a:r>
            <a:r>
              <a:rPr lang="fr-CA" sz="2400" dirty="0">
                <a:solidFill>
                  <a:srgbClr val="9073D1"/>
                </a:solidFill>
              </a:rPr>
              <a:t> </a:t>
            </a:r>
            <a:r>
              <a:rPr lang="fr-CA" sz="2400" b="1" dirty="0">
                <a:solidFill>
                  <a:srgbClr val="FA4098"/>
                </a:solidFill>
              </a:rPr>
              <a:t>!=</a:t>
            </a:r>
            <a:r>
              <a:rPr lang="fr-CA" sz="2400" dirty="0">
                <a:solidFill>
                  <a:srgbClr val="9073D1"/>
                </a:solidFill>
              </a:rPr>
              <a:t> </a:t>
            </a:r>
            <a:r>
              <a:rPr lang="fr-CA" sz="2400" dirty="0">
                <a:solidFill>
                  <a:srgbClr val="739CD1"/>
                </a:solidFill>
              </a:rPr>
              <a:t>7 (</a:t>
            </a:r>
            <a:r>
              <a:rPr lang="fr-CA" sz="2400" b="1" dirty="0">
                <a:solidFill>
                  <a:srgbClr val="73B3D1"/>
                </a:solidFill>
              </a:rPr>
              <a:t>true</a:t>
            </a:r>
            <a:r>
              <a:rPr lang="fr-CA" sz="2400" dirty="0">
                <a:solidFill>
                  <a:srgbClr val="739CD1"/>
                </a:solidFill>
              </a:rPr>
              <a:t>)</a:t>
            </a:r>
            <a:r>
              <a:rPr lang="fr-CA" sz="2400" dirty="0">
                <a:solidFill>
                  <a:srgbClr val="9073D1"/>
                </a:solidFill>
              </a:rPr>
              <a:t>         	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2D57F29-7ED1-4DC5-9810-1BE38E5D1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3994" y="1689358"/>
            <a:ext cx="1533739" cy="762106"/>
          </a:xfrm>
          <a:prstGeom prst="rect">
            <a:avLst/>
          </a:prstGeom>
          <a:ln w="19050">
            <a:solidFill>
              <a:srgbClr val="739CD1"/>
            </a:solidFill>
          </a:ln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4341C114-E78F-4D86-B3CE-581114C64B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93994" y="2590144"/>
            <a:ext cx="2000529" cy="800212"/>
          </a:xfrm>
          <a:prstGeom prst="rect">
            <a:avLst/>
          </a:prstGeom>
          <a:ln w="19050">
            <a:solidFill>
              <a:srgbClr val="739CD1"/>
            </a:solidFill>
          </a:ln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5CF7362B-546D-42F7-952B-3FBC4448F2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0039" y="3889432"/>
            <a:ext cx="2410161" cy="1686160"/>
          </a:xfrm>
          <a:prstGeom prst="rect">
            <a:avLst/>
          </a:prstGeom>
          <a:ln w="19050">
            <a:solidFill>
              <a:srgbClr val="739CD1"/>
            </a:solidFill>
          </a:ln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80FE8611-02A7-4060-A66E-0AD411157B52}"/>
              </a:ext>
            </a:extLst>
          </p:cNvPr>
          <p:cNvSpPr txBox="1"/>
          <p:nvPr/>
        </p:nvSpPr>
        <p:spPr>
          <a:xfrm>
            <a:off x="8405832" y="5595080"/>
            <a:ext cx="3803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>
                <a:solidFill>
                  <a:srgbClr val="739CD1"/>
                </a:solidFill>
              </a:rPr>
              <a:t>Au lieu d’assigner directement </a:t>
            </a:r>
            <a:r>
              <a:rPr lang="fr-CA" sz="1600" dirty="0">
                <a:solidFill>
                  <a:srgbClr val="FA4098"/>
                </a:solidFill>
              </a:rPr>
              <a:t>true</a:t>
            </a:r>
            <a:r>
              <a:rPr lang="fr-CA" sz="1600" dirty="0">
                <a:solidFill>
                  <a:srgbClr val="7385D1"/>
                </a:solidFill>
              </a:rPr>
              <a:t> </a:t>
            </a:r>
            <a:r>
              <a:rPr lang="fr-CA" sz="1600" dirty="0">
                <a:solidFill>
                  <a:srgbClr val="739CD1"/>
                </a:solidFill>
              </a:rPr>
              <a:t>ou</a:t>
            </a:r>
            <a:r>
              <a:rPr lang="fr-CA" sz="1600" dirty="0">
                <a:solidFill>
                  <a:srgbClr val="7385D1"/>
                </a:solidFill>
              </a:rPr>
              <a:t> </a:t>
            </a:r>
            <a:r>
              <a:rPr lang="fr-CA" sz="1600" dirty="0">
                <a:solidFill>
                  <a:srgbClr val="FA4098"/>
                </a:solidFill>
              </a:rPr>
              <a:t>false</a:t>
            </a:r>
            <a:r>
              <a:rPr lang="fr-CA" sz="1600" dirty="0">
                <a:solidFill>
                  <a:srgbClr val="739CD1"/>
                </a:solidFill>
              </a:rPr>
              <a:t>, on peut le faire via une vérification comme ceci</a:t>
            </a:r>
            <a:r>
              <a:rPr lang="fr-CA" sz="1600" dirty="0">
                <a:solidFill>
                  <a:srgbClr val="7385D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867741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0D09E97C-990E-47FB-9591-572E995919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 </a:t>
            </a:r>
            <a:r>
              <a:rPr lang="fr-CA" b="1" dirty="0">
                <a:solidFill>
                  <a:srgbClr val="FA4098"/>
                </a:solidFill>
              </a:rPr>
              <a:t>Opérateurs de comparaison </a:t>
            </a:r>
            <a:r>
              <a:rPr lang="fr-CA" b="1" dirty="0">
                <a:solidFill>
                  <a:srgbClr val="73B3D1"/>
                </a:solidFill>
              </a:rPr>
              <a:t>(Avec des chaînes de caractère)</a:t>
            </a:r>
          </a:p>
          <a:p>
            <a:pPr lvl="1"/>
            <a:r>
              <a:rPr lang="fr-CA" dirty="0"/>
              <a:t> Donnent un résultat qui est </a:t>
            </a:r>
            <a:r>
              <a:rPr lang="fr-CA" b="1" dirty="0">
                <a:solidFill>
                  <a:srgbClr val="73B3D1"/>
                </a:solidFill>
              </a:rPr>
              <a:t>true</a:t>
            </a:r>
            <a:r>
              <a:rPr lang="fr-CA" dirty="0"/>
              <a:t> ou </a:t>
            </a:r>
            <a:r>
              <a:rPr lang="fr-CA" b="1" dirty="0">
                <a:solidFill>
                  <a:srgbClr val="73B3D1"/>
                </a:solidFill>
              </a:rPr>
              <a:t>false</a:t>
            </a:r>
          </a:p>
          <a:p>
            <a:pPr lvl="1"/>
            <a:endParaRPr lang="fr-CA" b="1" dirty="0">
              <a:solidFill>
                <a:srgbClr val="FA4098"/>
              </a:solidFill>
            </a:endParaRPr>
          </a:p>
          <a:p>
            <a:pPr lvl="1"/>
            <a:r>
              <a:rPr lang="fr-CA" dirty="0"/>
              <a:t> Égal 			 </a:t>
            </a:r>
            <a:r>
              <a:rPr lang="fr-CA" b="1" dirty="0">
                <a:solidFill>
                  <a:srgbClr val="FA4098"/>
                </a:solidFill>
              </a:rPr>
              <a:t>==</a:t>
            </a:r>
          </a:p>
          <a:p>
            <a:pPr lvl="1"/>
            <a:endParaRPr lang="fr-CA" b="1" dirty="0">
              <a:solidFill>
                <a:srgbClr val="FA4098"/>
              </a:solidFill>
            </a:endParaRPr>
          </a:p>
          <a:p>
            <a:pPr lvl="1"/>
            <a:r>
              <a:rPr lang="fr-CA" dirty="0"/>
              <a:t> Pas égal 			 </a:t>
            </a:r>
            <a:r>
              <a:rPr lang="fr-CA" b="1" dirty="0">
                <a:solidFill>
                  <a:srgbClr val="FA4098"/>
                </a:solidFill>
              </a:rPr>
              <a:t>!=</a:t>
            </a:r>
          </a:p>
          <a:p>
            <a:pPr lvl="1"/>
            <a:endParaRPr lang="fr-CA" dirty="0"/>
          </a:p>
          <a:p>
            <a:pPr lvl="1"/>
            <a:r>
              <a:rPr lang="fr-CA" dirty="0"/>
              <a:t> En ce qui concerne </a:t>
            </a:r>
            <a:r>
              <a:rPr lang="fr-CA" dirty="0">
                <a:solidFill>
                  <a:srgbClr val="FA4098"/>
                </a:solidFill>
              </a:rPr>
              <a:t>&lt;</a:t>
            </a:r>
            <a:r>
              <a:rPr lang="fr-CA" dirty="0"/>
              <a:t>, </a:t>
            </a:r>
            <a:r>
              <a:rPr lang="fr-CA" dirty="0">
                <a:solidFill>
                  <a:srgbClr val="FA4098"/>
                </a:solidFill>
              </a:rPr>
              <a:t>&lt;=</a:t>
            </a:r>
            <a:r>
              <a:rPr lang="fr-CA" dirty="0"/>
              <a:t>, </a:t>
            </a:r>
            <a:r>
              <a:rPr lang="fr-CA" dirty="0">
                <a:solidFill>
                  <a:srgbClr val="FA4098"/>
                </a:solidFill>
              </a:rPr>
              <a:t>&gt;</a:t>
            </a:r>
            <a:r>
              <a:rPr lang="fr-CA" dirty="0"/>
              <a:t> et </a:t>
            </a:r>
            <a:r>
              <a:rPr lang="fr-CA" dirty="0">
                <a:solidFill>
                  <a:srgbClr val="FA4098"/>
                </a:solidFill>
              </a:rPr>
              <a:t>&gt;=</a:t>
            </a:r>
            <a:r>
              <a:rPr lang="fr-CA" dirty="0"/>
              <a:t>, ils évaluent l’ordre alphabétique de deux chaînes de caractères, mais nous n’utiliserons pas ce genre de comparaisons.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8ABECD84-926C-423B-BCB6-2AF8F229D1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Opérateurs de comparaison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CDB2BF2-69EF-4097-B7E0-363C70E4357E}"/>
              </a:ext>
            </a:extLst>
          </p:cNvPr>
          <p:cNvSpPr txBox="1"/>
          <p:nvPr/>
        </p:nvSpPr>
        <p:spPr>
          <a:xfrm>
            <a:off x="5984748" y="2415732"/>
            <a:ext cx="6105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2400" dirty="0">
                <a:solidFill>
                  <a:srgbClr val="739CD1"/>
                </a:solidFill>
              </a:rPr>
              <a:t>"allo" </a:t>
            </a:r>
            <a:r>
              <a:rPr lang="fr-CA" sz="2400" b="1" dirty="0">
                <a:solidFill>
                  <a:srgbClr val="FA4098"/>
                </a:solidFill>
              </a:rPr>
              <a:t>==</a:t>
            </a:r>
            <a:r>
              <a:rPr lang="fr-CA" sz="2400" dirty="0">
                <a:solidFill>
                  <a:srgbClr val="9073D1"/>
                </a:solidFill>
              </a:rPr>
              <a:t> </a:t>
            </a:r>
            <a:r>
              <a:rPr lang="fr-CA" sz="2400" dirty="0">
                <a:solidFill>
                  <a:srgbClr val="739CD1"/>
                </a:solidFill>
              </a:rPr>
              <a:t>"allo_" (</a:t>
            </a:r>
            <a:r>
              <a:rPr lang="fr-CA" sz="2400" b="1" dirty="0">
                <a:solidFill>
                  <a:srgbClr val="73B3D1"/>
                </a:solidFill>
              </a:rPr>
              <a:t>false</a:t>
            </a:r>
            <a:r>
              <a:rPr lang="fr-CA" sz="2400" dirty="0">
                <a:solidFill>
                  <a:srgbClr val="739CD1"/>
                </a:solidFill>
              </a:rPr>
              <a:t>,</a:t>
            </a:r>
            <a:r>
              <a:rPr lang="fr-CA" sz="2400" dirty="0">
                <a:solidFill>
                  <a:srgbClr val="9073D1"/>
                </a:solidFill>
              </a:rPr>
              <a:t> </a:t>
            </a:r>
            <a:r>
              <a:rPr lang="fr-CA" sz="2400" dirty="0">
                <a:solidFill>
                  <a:srgbClr val="7385D1"/>
                </a:solidFill>
              </a:rPr>
              <a:t>car d</a:t>
            </a:r>
            <a:r>
              <a:rPr lang="fr-CA" sz="2400" dirty="0">
                <a:solidFill>
                  <a:srgbClr val="739CD1"/>
                </a:solidFill>
              </a:rPr>
              <a:t>ifférents)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7C40EA6-C34A-46B5-BCB2-D53C06E84EE0}"/>
              </a:ext>
            </a:extLst>
          </p:cNvPr>
          <p:cNvSpPr txBox="1"/>
          <p:nvPr/>
        </p:nvSpPr>
        <p:spPr>
          <a:xfrm>
            <a:off x="5984748" y="3083471"/>
            <a:ext cx="61051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2400" dirty="0">
                <a:solidFill>
                  <a:srgbClr val="739CD1"/>
                </a:solidFill>
              </a:rPr>
              <a:t>"allo" </a:t>
            </a:r>
            <a:r>
              <a:rPr lang="fr-CA" sz="2400" b="1" dirty="0">
                <a:solidFill>
                  <a:srgbClr val="FA4098"/>
                </a:solidFill>
              </a:rPr>
              <a:t>!=</a:t>
            </a:r>
            <a:r>
              <a:rPr lang="fr-CA" sz="2400" dirty="0">
                <a:solidFill>
                  <a:srgbClr val="9073D1"/>
                </a:solidFill>
              </a:rPr>
              <a:t> </a:t>
            </a:r>
            <a:r>
              <a:rPr lang="fr-CA" sz="2400" dirty="0">
                <a:solidFill>
                  <a:srgbClr val="739CD1"/>
                </a:solidFill>
              </a:rPr>
              <a:t>"allo_" (</a:t>
            </a:r>
            <a:r>
              <a:rPr lang="fr-CA" sz="2400" b="1" dirty="0">
                <a:solidFill>
                  <a:srgbClr val="73B3D1"/>
                </a:solidFill>
              </a:rPr>
              <a:t>true</a:t>
            </a:r>
            <a:r>
              <a:rPr lang="fr-CA" sz="2400" dirty="0">
                <a:solidFill>
                  <a:srgbClr val="739CD1"/>
                </a:solidFill>
              </a:rPr>
              <a:t>, car différents)</a:t>
            </a:r>
          </a:p>
        </p:txBody>
      </p:sp>
    </p:spTree>
    <p:extLst>
      <p:ext uri="{BB962C8B-B14F-4D97-AF65-F5344CB8AC3E}">
        <p14:creationId xmlns:p14="http://schemas.microsoft.com/office/powerpoint/2010/main" val="19803726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>
                <a:solidFill>
                  <a:srgbClr val="FA4098"/>
                </a:solidFill>
              </a:rPr>
              <a:t>Priorité des opérateurs</a:t>
            </a:r>
          </a:p>
          <a:p>
            <a:pPr lvl="1"/>
            <a:r>
              <a:rPr lang="fr-CA" dirty="0"/>
              <a:t> Ordre de priorité (Du premier au dernier)</a:t>
            </a:r>
          </a:p>
          <a:p>
            <a:pPr lvl="2"/>
            <a:r>
              <a:rPr lang="fr-CA" dirty="0"/>
              <a:t> </a:t>
            </a:r>
            <a:r>
              <a:rPr lang="fr-CA" b="1" dirty="0">
                <a:solidFill>
                  <a:srgbClr val="FA4098"/>
                </a:solidFill>
              </a:rPr>
              <a:t>Parenthèses</a:t>
            </a:r>
          </a:p>
          <a:p>
            <a:pPr lvl="2"/>
            <a:r>
              <a:rPr lang="fr-CA" dirty="0"/>
              <a:t> </a:t>
            </a:r>
            <a:r>
              <a:rPr lang="fr-CA" b="1" dirty="0">
                <a:solidFill>
                  <a:srgbClr val="FA4098"/>
                </a:solidFill>
              </a:rPr>
              <a:t>*</a:t>
            </a:r>
            <a:r>
              <a:rPr lang="fr-CA" dirty="0"/>
              <a:t>, </a:t>
            </a:r>
            <a:r>
              <a:rPr lang="fr-CA" b="1" dirty="0">
                <a:solidFill>
                  <a:srgbClr val="FA4098"/>
                </a:solidFill>
              </a:rPr>
              <a:t>/</a:t>
            </a:r>
          </a:p>
          <a:p>
            <a:pPr lvl="2"/>
            <a:r>
              <a:rPr lang="fr-CA" dirty="0"/>
              <a:t> </a:t>
            </a:r>
            <a:r>
              <a:rPr lang="fr-CA" b="1" dirty="0">
                <a:solidFill>
                  <a:srgbClr val="FA4098"/>
                </a:solidFill>
              </a:rPr>
              <a:t>+</a:t>
            </a:r>
            <a:r>
              <a:rPr lang="fr-CA" dirty="0"/>
              <a:t>, </a:t>
            </a:r>
            <a:r>
              <a:rPr lang="fr-CA" b="1" dirty="0">
                <a:solidFill>
                  <a:srgbClr val="FA4098"/>
                </a:solidFill>
              </a:rPr>
              <a:t>-</a:t>
            </a:r>
          </a:p>
          <a:p>
            <a:pPr lvl="2"/>
            <a:r>
              <a:rPr lang="fr-CA" dirty="0"/>
              <a:t> </a:t>
            </a:r>
            <a:r>
              <a:rPr lang="fr-CA" b="1" dirty="0">
                <a:solidFill>
                  <a:srgbClr val="FA4098"/>
                </a:solidFill>
              </a:rPr>
              <a:t>&lt;</a:t>
            </a:r>
            <a:r>
              <a:rPr lang="fr-CA" dirty="0"/>
              <a:t>, </a:t>
            </a:r>
            <a:r>
              <a:rPr lang="fr-CA" b="1" dirty="0">
                <a:solidFill>
                  <a:srgbClr val="FA4098"/>
                </a:solidFill>
              </a:rPr>
              <a:t>&lt;=</a:t>
            </a:r>
            <a:r>
              <a:rPr lang="fr-CA" dirty="0"/>
              <a:t>, </a:t>
            </a:r>
            <a:r>
              <a:rPr lang="fr-CA" b="1" dirty="0">
                <a:solidFill>
                  <a:srgbClr val="FA4098"/>
                </a:solidFill>
              </a:rPr>
              <a:t>&gt;</a:t>
            </a:r>
            <a:r>
              <a:rPr lang="fr-CA" dirty="0"/>
              <a:t>, </a:t>
            </a:r>
            <a:r>
              <a:rPr lang="fr-CA" b="1" dirty="0">
                <a:solidFill>
                  <a:srgbClr val="FA4098"/>
                </a:solidFill>
              </a:rPr>
              <a:t>&gt;=</a:t>
            </a:r>
            <a:r>
              <a:rPr lang="fr-CA" dirty="0"/>
              <a:t>, </a:t>
            </a:r>
            <a:r>
              <a:rPr lang="fr-CA" b="1" dirty="0">
                <a:solidFill>
                  <a:srgbClr val="FA4098"/>
                </a:solidFill>
              </a:rPr>
              <a:t>==</a:t>
            </a:r>
            <a:r>
              <a:rPr lang="fr-CA" dirty="0"/>
              <a:t>, </a:t>
            </a:r>
            <a:r>
              <a:rPr lang="fr-CA" b="1" dirty="0">
                <a:solidFill>
                  <a:srgbClr val="FA4098"/>
                </a:solidFill>
              </a:rPr>
              <a:t>!=</a:t>
            </a:r>
          </a:p>
          <a:p>
            <a:pPr lvl="2"/>
            <a:r>
              <a:rPr lang="fr-CA" b="1" dirty="0"/>
              <a:t> </a:t>
            </a:r>
            <a:r>
              <a:rPr lang="fr-CA" b="1" dirty="0">
                <a:solidFill>
                  <a:srgbClr val="FA4098"/>
                </a:solidFill>
              </a:rPr>
              <a:t>=</a:t>
            </a:r>
            <a:endParaRPr lang="fr-CA" b="1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Opérateurs de comparaison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9CF4353-FC8A-84A2-C0C8-8C3CC7BF65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497" y="4307174"/>
            <a:ext cx="3439005" cy="438211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1AB0AFB-2503-9771-4540-BF81936963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8497" y="4793965"/>
            <a:ext cx="2705478" cy="37152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AE98070-F6C5-D68A-CC76-F1A2271108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6785" y="5261816"/>
            <a:ext cx="2200582" cy="342948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BEB8FB17-EE3D-2D58-8C1A-60D0FE871B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4870" y="4307174"/>
            <a:ext cx="3762900" cy="419158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D62085D6-D9A8-1BE3-52CF-72C79C60AA3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18330" y="4732428"/>
            <a:ext cx="3238952" cy="381053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0737A35A-4ACC-1BF1-DD1F-95289242444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87062" y="5165492"/>
            <a:ext cx="2534004" cy="39058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4330821B-5058-0200-3457-8913B153859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74870" y="5604764"/>
            <a:ext cx="2391109" cy="381053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67522C33-09B8-EAC1-4237-B29E2D1F0B57}"/>
              </a:ext>
            </a:extLst>
          </p:cNvPr>
          <p:cNvSpPr/>
          <p:nvPr/>
        </p:nvSpPr>
        <p:spPr>
          <a:xfrm>
            <a:off x="2801113" y="4364736"/>
            <a:ext cx="727966" cy="324879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7388B80-99E3-7C1A-BF4C-837732000D2B}"/>
              </a:ext>
            </a:extLst>
          </p:cNvPr>
          <p:cNvSpPr/>
          <p:nvPr/>
        </p:nvSpPr>
        <p:spPr>
          <a:xfrm>
            <a:off x="3838719" y="4354313"/>
            <a:ext cx="727966" cy="324879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F3D3310-7149-8DC6-10EB-66535915F6D1}"/>
              </a:ext>
            </a:extLst>
          </p:cNvPr>
          <p:cNvSpPr/>
          <p:nvPr/>
        </p:nvSpPr>
        <p:spPr>
          <a:xfrm>
            <a:off x="2807209" y="4810133"/>
            <a:ext cx="1031510" cy="324879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D07DFCCF-EC62-B4FD-4111-151F1C077DB4}"/>
              </a:ext>
            </a:extLst>
          </p:cNvPr>
          <p:cNvSpPr/>
          <p:nvPr/>
        </p:nvSpPr>
        <p:spPr>
          <a:xfrm>
            <a:off x="9165979" y="4350409"/>
            <a:ext cx="727966" cy="324879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A386366-A0C2-C730-2E84-5D8F199C423B}"/>
              </a:ext>
            </a:extLst>
          </p:cNvPr>
          <p:cNvSpPr/>
          <p:nvPr/>
        </p:nvSpPr>
        <p:spPr>
          <a:xfrm>
            <a:off x="8233935" y="4745385"/>
            <a:ext cx="727966" cy="324879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455366D-6C35-5EB2-EEA5-747AE7C14091}"/>
              </a:ext>
            </a:extLst>
          </p:cNvPr>
          <p:cNvSpPr/>
          <p:nvPr/>
        </p:nvSpPr>
        <p:spPr>
          <a:xfrm>
            <a:off x="9152744" y="4745384"/>
            <a:ext cx="727966" cy="324879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8751029-787B-0848-057F-76418F425516}"/>
              </a:ext>
            </a:extLst>
          </p:cNvPr>
          <p:cNvSpPr/>
          <p:nvPr/>
        </p:nvSpPr>
        <p:spPr>
          <a:xfrm>
            <a:off x="8227932" y="5190810"/>
            <a:ext cx="930908" cy="324879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7985797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134D3E8-F8DC-4A05-A56D-E1FA123B5C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/>
              <a:t>Booléens</a:t>
            </a:r>
          </a:p>
          <a:p>
            <a:pPr lvl="1"/>
            <a:r>
              <a:rPr lang="fr-CA" dirty="0"/>
              <a:t> Nous connaissons donc maintenant les « données de type </a:t>
            </a:r>
            <a:r>
              <a:rPr lang="fr-CA" b="1" dirty="0"/>
              <a:t>booléen</a:t>
            </a:r>
            <a:r>
              <a:rPr lang="fr-CA" dirty="0"/>
              <a:t> » (</a:t>
            </a:r>
            <a:r>
              <a:rPr lang="fr-CA" b="1" dirty="0">
                <a:solidFill>
                  <a:srgbClr val="FA4098"/>
                </a:solidFill>
              </a:rPr>
              <a:t>true</a:t>
            </a:r>
            <a:r>
              <a:rPr lang="fr-CA" dirty="0"/>
              <a:t> et </a:t>
            </a:r>
            <a:r>
              <a:rPr lang="fr-CA" b="1" dirty="0">
                <a:solidFill>
                  <a:srgbClr val="FA4098"/>
                </a:solidFill>
              </a:rPr>
              <a:t>false</a:t>
            </a:r>
            <a:r>
              <a:rPr lang="fr-CA" dirty="0"/>
              <a:t>) et les </a:t>
            </a:r>
            <a:r>
              <a:rPr lang="fr-CA" b="1" dirty="0"/>
              <a:t>opérateurs de comparaison</a:t>
            </a:r>
            <a:r>
              <a:rPr lang="fr-CA" dirty="0"/>
              <a:t>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r>
              <a:rPr lang="fr-CA" dirty="0"/>
              <a:t>,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fr-CA" dirty="0"/>
              <a:t>,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&gt;=</a:t>
            </a:r>
            <a:r>
              <a:rPr lang="fr-CA" dirty="0"/>
              <a:t>,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&lt;=</a:t>
            </a:r>
            <a:r>
              <a:rPr lang="fr-CA" dirty="0"/>
              <a:t>,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==</a:t>
            </a:r>
            <a:r>
              <a:rPr lang="fr-CA" dirty="0"/>
              <a:t>,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!=</a:t>
            </a:r>
            <a:endParaRPr lang="fr-CA" b="1" dirty="0">
              <a:solidFill>
                <a:srgbClr val="FA4098"/>
              </a:solidFill>
            </a:endParaRPr>
          </a:p>
          <a:p>
            <a:pPr lvl="2"/>
            <a:r>
              <a:rPr lang="fr-CA" dirty="0"/>
              <a:t> Exemples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AFC5F46-E057-4B7B-9237-8335B7B60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Opérateurs de comparaison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0D58073-5BEE-4C1F-9EBB-1265B8C23FC9}"/>
              </a:ext>
            </a:extLst>
          </p:cNvPr>
          <p:cNvSpPr txBox="1"/>
          <p:nvPr/>
        </p:nvSpPr>
        <p:spPr>
          <a:xfrm>
            <a:off x="4194066" y="2972318"/>
            <a:ext cx="27329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2800" dirty="0">
                <a:solidFill>
                  <a:srgbClr val="739CD1"/>
                </a:solidFill>
              </a:rPr>
              <a:t>5</a:t>
            </a:r>
            <a:r>
              <a:rPr lang="fr-CA" sz="2800" dirty="0">
                <a:solidFill>
                  <a:srgbClr val="9073D1"/>
                </a:solidFill>
              </a:rPr>
              <a:t> </a:t>
            </a:r>
            <a:r>
              <a:rPr lang="fr-CA" sz="2800" b="1" dirty="0">
                <a:solidFill>
                  <a:srgbClr val="FA4098"/>
                </a:solidFill>
              </a:rPr>
              <a:t>&gt;=</a:t>
            </a:r>
            <a:r>
              <a:rPr lang="fr-CA" sz="2800" dirty="0">
                <a:solidFill>
                  <a:srgbClr val="9073D1"/>
                </a:solidFill>
              </a:rPr>
              <a:t> </a:t>
            </a:r>
            <a:r>
              <a:rPr lang="fr-CA" sz="2800" dirty="0">
                <a:solidFill>
                  <a:srgbClr val="739CD1"/>
                </a:solidFill>
              </a:rPr>
              <a:t>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66721E-A7ED-4581-8516-C125C07D697D}"/>
              </a:ext>
            </a:extLst>
          </p:cNvPr>
          <p:cNvSpPr txBox="1"/>
          <p:nvPr/>
        </p:nvSpPr>
        <p:spPr>
          <a:xfrm>
            <a:off x="2507968" y="3603998"/>
            <a:ext cx="61051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sz="2800" dirty="0">
                <a:solidFill>
                  <a:srgbClr val="739CD1"/>
                </a:solidFill>
              </a:rPr>
              <a:t>5</a:t>
            </a:r>
            <a:r>
              <a:rPr lang="fr-CA" sz="2800" dirty="0">
                <a:solidFill>
                  <a:srgbClr val="9073D1"/>
                </a:solidFill>
              </a:rPr>
              <a:t> </a:t>
            </a:r>
            <a:r>
              <a:rPr lang="fr-CA" sz="2800" b="1" dirty="0">
                <a:solidFill>
                  <a:srgbClr val="FA4098"/>
                </a:solidFill>
              </a:rPr>
              <a:t>&lt;</a:t>
            </a:r>
            <a:r>
              <a:rPr lang="fr-CA" sz="2800" dirty="0">
                <a:solidFill>
                  <a:srgbClr val="9073D1"/>
                </a:solidFill>
              </a:rPr>
              <a:t> </a:t>
            </a:r>
            <a:r>
              <a:rPr lang="fr-CA" sz="2800" dirty="0">
                <a:solidFill>
                  <a:srgbClr val="739CD1"/>
                </a:solidFill>
              </a:rPr>
              <a:t>5</a:t>
            </a:r>
            <a:r>
              <a:rPr lang="fr-CA" sz="2800" dirty="0">
                <a:solidFill>
                  <a:srgbClr val="9073D1"/>
                </a:solidFill>
              </a:rPr>
              <a:t> </a:t>
            </a:r>
            <a:endParaRPr lang="fr-CA" sz="2800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223BD81-9746-4663-9263-A493BBA986E7}"/>
              </a:ext>
            </a:extLst>
          </p:cNvPr>
          <p:cNvSpPr txBox="1"/>
          <p:nvPr/>
        </p:nvSpPr>
        <p:spPr>
          <a:xfrm>
            <a:off x="2507968" y="4235678"/>
            <a:ext cx="61051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sz="2800" dirty="0">
                <a:solidFill>
                  <a:srgbClr val="739CD1"/>
                </a:solidFill>
              </a:rPr>
              <a:t>"allo" </a:t>
            </a:r>
            <a:r>
              <a:rPr lang="fr-CA" sz="2800" b="1" dirty="0">
                <a:solidFill>
                  <a:srgbClr val="FA4098"/>
                </a:solidFill>
              </a:rPr>
              <a:t>!=</a:t>
            </a:r>
            <a:r>
              <a:rPr lang="fr-CA" sz="2800" dirty="0">
                <a:solidFill>
                  <a:srgbClr val="9073D1"/>
                </a:solidFill>
              </a:rPr>
              <a:t> </a:t>
            </a:r>
            <a:r>
              <a:rPr lang="fr-CA" sz="2800" dirty="0">
                <a:solidFill>
                  <a:srgbClr val="739CD1"/>
                </a:solidFill>
              </a:rPr>
              <a:t>"allo  "</a:t>
            </a:r>
            <a:r>
              <a:rPr lang="fr-CA" sz="2800" dirty="0">
                <a:solidFill>
                  <a:srgbClr val="9073D1"/>
                </a:solidFill>
              </a:rPr>
              <a:t> </a:t>
            </a:r>
            <a:endParaRPr lang="fr-CA" sz="28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19331DE-82BB-487F-B5E7-D584DAE27485}"/>
              </a:ext>
            </a:extLst>
          </p:cNvPr>
          <p:cNvSpPr txBox="1"/>
          <p:nvPr/>
        </p:nvSpPr>
        <p:spPr>
          <a:xfrm>
            <a:off x="7412736" y="3003095"/>
            <a:ext cx="829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b="1" dirty="0">
                <a:solidFill>
                  <a:srgbClr val="73B3D1"/>
                </a:solidFill>
              </a:rPr>
              <a:t>true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8DA4D0E-FEDD-44C6-869D-9A732B0056D8}"/>
              </a:ext>
            </a:extLst>
          </p:cNvPr>
          <p:cNvSpPr txBox="1"/>
          <p:nvPr/>
        </p:nvSpPr>
        <p:spPr>
          <a:xfrm>
            <a:off x="7412736" y="3634775"/>
            <a:ext cx="829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b="1" dirty="0">
                <a:solidFill>
                  <a:srgbClr val="73B3D1"/>
                </a:solidFill>
              </a:rPr>
              <a:t>false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77FA897-32D9-426A-9709-89AC214F5F60}"/>
              </a:ext>
            </a:extLst>
          </p:cNvPr>
          <p:cNvSpPr txBox="1"/>
          <p:nvPr/>
        </p:nvSpPr>
        <p:spPr>
          <a:xfrm>
            <a:off x="7412736" y="4266455"/>
            <a:ext cx="829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b="1" dirty="0">
                <a:solidFill>
                  <a:srgbClr val="73B3D1"/>
                </a:solidFill>
              </a:rPr>
              <a:t>true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3407322-BAC1-A7F7-0345-9525847DD250}"/>
              </a:ext>
            </a:extLst>
          </p:cNvPr>
          <p:cNvSpPr txBox="1"/>
          <p:nvPr/>
        </p:nvSpPr>
        <p:spPr>
          <a:xfrm>
            <a:off x="7339584" y="3069336"/>
            <a:ext cx="83101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CA" dirty="0"/>
              <a:t>❓</a:t>
            </a:r>
            <a:r>
              <a:rPr lang="en-CA" dirty="0">
                <a:solidFill>
                  <a:srgbClr val="7385D1"/>
                </a:solidFill>
              </a:rPr>
              <a:t>*</a:t>
            </a:r>
            <a:endParaRPr lang="fr-CA" dirty="0">
              <a:solidFill>
                <a:srgbClr val="7385D1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8305B1A-FD56-33BF-A155-5E248B82D983}"/>
              </a:ext>
            </a:extLst>
          </p:cNvPr>
          <p:cNvSpPr txBox="1"/>
          <p:nvPr/>
        </p:nvSpPr>
        <p:spPr>
          <a:xfrm>
            <a:off x="7339583" y="3680941"/>
            <a:ext cx="83101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CA" dirty="0"/>
              <a:t>❓</a:t>
            </a:r>
            <a:endParaRPr lang="fr-CA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454AA44-B279-EF01-6A07-359771701A17}"/>
              </a:ext>
            </a:extLst>
          </p:cNvPr>
          <p:cNvSpPr txBox="1"/>
          <p:nvPr/>
        </p:nvSpPr>
        <p:spPr>
          <a:xfrm>
            <a:off x="7339583" y="4312621"/>
            <a:ext cx="83101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CA" dirty="0"/>
              <a:t>❓</a:t>
            </a:r>
            <a:endParaRPr lang="fr-CA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A9B8B77-ABA2-512D-C06A-A004D187C318}"/>
              </a:ext>
            </a:extLst>
          </p:cNvPr>
          <p:cNvSpPr txBox="1"/>
          <p:nvPr/>
        </p:nvSpPr>
        <p:spPr>
          <a:xfrm>
            <a:off x="0" y="6550223"/>
            <a:ext cx="3377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>
                <a:solidFill>
                  <a:srgbClr val="739CD1"/>
                </a:solidFill>
              </a:rPr>
              <a:t>*Réponse </a:t>
            </a:r>
            <a:r>
              <a:rPr lang="fr-CA" sz="1400" dirty="0">
                <a:solidFill>
                  <a:srgbClr val="739CD1"/>
                </a:solidFill>
              </a:rPr>
              <a:t>cachée sous les « </a:t>
            </a:r>
            <a:r>
              <a:rPr lang="en-CA" sz="1400" dirty="0">
                <a:solidFill>
                  <a:srgbClr val="739CD1"/>
                </a:solidFill>
              </a:rPr>
              <a:t>❓</a:t>
            </a:r>
            <a:r>
              <a:rPr lang="fr-CA" sz="1400" dirty="0">
                <a:solidFill>
                  <a:srgbClr val="739CD1"/>
                </a:solidFill>
              </a:rPr>
              <a:t> »</a:t>
            </a:r>
          </a:p>
        </p:txBody>
      </p:sp>
    </p:spTree>
    <p:extLst>
      <p:ext uri="{BB962C8B-B14F-4D97-AF65-F5344CB8AC3E}">
        <p14:creationId xmlns:p14="http://schemas.microsoft.com/office/powerpoint/2010/main" val="5081092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CE12D4ED-9197-4741-8787-7DAA6E4E48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Bloc </a:t>
            </a:r>
            <a:r>
              <a:rPr lang="fr-CA" b="1" dirty="0">
                <a:solidFill>
                  <a:srgbClr val="FA4098"/>
                </a:solidFill>
              </a:rPr>
              <a:t>if</a:t>
            </a:r>
          </a:p>
          <a:p>
            <a:pPr lvl="1"/>
            <a:r>
              <a:rPr lang="fr-CA" dirty="0"/>
              <a:t> Exécute un morceau de code seulement si une </a:t>
            </a:r>
            <a:r>
              <a:rPr lang="fr-CA" dirty="0">
                <a:solidFill>
                  <a:srgbClr val="FA4098"/>
                </a:solidFill>
              </a:rPr>
              <a:t>condition</a:t>
            </a:r>
            <a:r>
              <a:rPr lang="fr-CA" dirty="0"/>
              <a:t> est respectée</a:t>
            </a:r>
          </a:p>
          <a:p>
            <a:pPr lvl="1"/>
            <a:r>
              <a:rPr lang="fr-CA" dirty="0"/>
              <a:t> Syntaxe : </a:t>
            </a:r>
          </a:p>
          <a:p>
            <a:pPr lvl="1"/>
            <a:endParaRPr lang="fr-CA" dirty="0"/>
          </a:p>
          <a:p>
            <a:pPr marL="457200" lvl="1" indent="0">
              <a:buNone/>
            </a:pPr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56C8633-1B0C-49E5-AB73-8F144FF67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Instructions conditionnelles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10CD7BC-9D97-4092-B007-09A406F330D9}"/>
              </a:ext>
            </a:extLst>
          </p:cNvPr>
          <p:cNvSpPr/>
          <p:nvPr/>
        </p:nvSpPr>
        <p:spPr>
          <a:xfrm>
            <a:off x="2104368" y="3339046"/>
            <a:ext cx="7979664" cy="1243584"/>
          </a:xfrm>
          <a:prstGeom prst="rect">
            <a:avLst/>
          </a:prstGeom>
          <a:solidFill>
            <a:schemeClr val="bg1"/>
          </a:solidFill>
          <a:ln w="38100">
            <a:solidFill>
              <a:srgbClr val="7385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if(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/*...Condition...*/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Code à exécuter si la condition est « true »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B78716D-5569-495D-AD00-641A31712F03}"/>
              </a:ext>
            </a:extLst>
          </p:cNvPr>
          <p:cNvSpPr txBox="1"/>
          <p:nvPr/>
        </p:nvSpPr>
        <p:spPr>
          <a:xfrm>
            <a:off x="3814296" y="2205663"/>
            <a:ext cx="5681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85D1"/>
                </a:solidFill>
              </a:rPr>
              <a:t>Entre les parenthèses </a:t>
            </a:r>
            <a:r>
              <a:rPr lang="fr-CA" b="1" dirty="0"/>
              <a:t>( )</a:t>
            </a:r>
            <a:r>
              <a:rPr lang="fr-CA" dirty="0">
                <a:solidFill>
                  <a:srgbClr val="7385D1"/>
                </a:solidFill>
              </a:rPr>
              <a:t>, on retrouve la condition, qui DOIT être un booléen (</a:t>
            </a:r>
            <a:r>
              <a:rPr lang="fr-CA" dirty="0">
                <a:solidFill>
                  <a:srgbClr val="FA4098"/>
                </a:solidFill>
              </a:rPr>
              <a:t>true</a:t>
            </a:r>
            <a:r>
              <a:rPr lang="fr-CA" dirty="0">
                <a:solidFill>
                  <a:srgbClr val="9073D1"/>
                </a:solidFill>
              </a:rPr>
              <a:t> </a:t>
            </a:r>
            <a:r>
              <a:rPr lang="fr-CA" dirty="0">
                <a:solidFill>
                  <a:srgbClr val="7385D1"/>
                </a:solidFill>
              </a:rPr>
              <a:t>ou</a:t>
            </a:r>
            <a:r>
              <a:rPr lang="fr-CA" dirty="0">
                <a:solidFill>
                  <a:srgbClr val="9073D1"/>
                </a:solidFill>
              </a:rPr>
              <a:t> </a:t>
            </a:r>
            <a:r>
              <a:rPr lang="fr-CA" dirty="0">
                <a:solidFill>
                  <a:srgbClr val="FA4098"/>
                </a:solidFill>
              </a:rPr>
              <a:t>false</a:t>
            </a:r>
            <a:r>
              <a:rPr lang="fr-CA" dirty="0">
                <a:solidFill>
                  <a:srgbClr val="7385D1"/>
                </a:solidFill>
              </a:rPr>
              <a:t>)</a:t>
            </a:r>
          </a:p>
          <a:p>
            <a:endParaRPr lang="fr-CA" dirty="0">
              <a:solidFill>
                <a:srgbClr val="9073D1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EF35559-D605-4DD6-AA8E-748901CB8900}"/>
              </a:ext>
            </a:extLst>
          </p:cNvPr>
          <p:cNvSpPr txBox="1"/>
          <p:nvPr/>
        </p:nvSpPr>
        <p:spPr>
          <a:xfrm>
            <a:off x="3438144" y="4954427"/>
            <a:ext cx="61051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dirty="0">
                <a:solidFill>
                  <a:srgbClr val="7385D1"/>
                </a:solidFill>
              </a:rPr>
              <a:t>Entre les accolades </a:t>
            </a:r>
            <a:r>
              <a:rPr lang="fr-CA" b="1" dirty="0"/>
              <a:t>{ }</a:t>
            </a:r>
            <a:r>
              <a:rPr lang="fr-CA" dirty="0">
                <a:solidFill>
                  <a:srgbClr val="9073D1"/>
                </a:solidFill>
              </a:rPr>
              <a:t> </a:t>
            </a:r>
            <a:r>
              <a:rPr lang="fr-CA" dirty="0">
                <a:solidFill>
                  <a:srgbClr val="7385D1"/>
                </a:solidFill>
              </a:rPr>
              <a:t>, on retrouve du code qui s’exécutera SEULEMENT si la </a:t>
            </a:r>
            <a:r>
              <a:rPr lang="fr-CA" dirty="0">
                <a:solidFill>
                  <a:srgbClr val="FA4098"/>
                </a:solidFill>
              </a:rPr>
              <a:t>condition</a:t>
            </a:r>
            <a:r>
              <a:rPr lang="fr-CA" dirty="0">
                <a:solidFill>
                  <a:srgbClr val="9073D1"/>
                </a:solidFill>
              </a:rPr>
              <a:t> </a:t>
            </a:r>
            <a:r>
              <a:rPr lang="fr-CA" dirty="0">
                <a:solidFill>
                  <a:srgbClr val="7385D1"/>
                </a:solidFill>
              </a:rPr>
              <a:t>est</a:t>
            </a:r>
            <a:r>
              <a:rPr lang="fr-CA" dirty="0">
                <a:solidFill>
                  <a:srgbClr val="9073D1"/>
                </a:solidFill>
              </a:rPr>
              <a:t> </a:t>
            </a:r>
            <a:r>
              <a:rPr lang="fr-CA" dirty="0">
                <a:solidFill>
                  <a:srgbClr val="FA4098"/>
                </a:solidFill>
              </a:rPr>
              <a:t>true</a:t>
            </a:r>
            <a:r>
              <a:rPr lang="fr-CA" dirty="0">
                <a:solidFill>
                  <a:srgbClr val="9073D1"/>
                </a:solidFill>
              </a:rPr>
              <a:t>.</a:t>
            </a:r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90B2FDF5-0DBD-4748-B2D7-D73025926B8D}"/>
              </a:ext>
            </a:extLst>
          </p:cNvPr>
          <p:cNvCxnSpPr>
            <a:cxnSpLocks/>
          </p:cNvCxnSpPr>
          <p:nvPr/>
        </p:nvCxnSpPr>
        <p:spPr>
          <a:xfrm flipH="1">
            <a:off x="4322064" y="2834640"/>
            <a:ext cx="316992" cy="594360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E46E5C2D-E825-4CB8-94CF-B268106F7997}"/>
              </a:ext>
            </a:extLst>
          </p:cNvPr>
          <p:cNvCxnSpPr>
            <a:cxnSpLocks/>
          </p:cNvCxnSpPr>
          <p:nvPr/>
        </p:nvCxnSpPr>
        <p:spPr>
          <a:xfrm flipH="1" flipV="1">
            <a:off x="4639056" y="4279392"/>
            <a:ext cx="164592" cy="675035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866C2825-0A31-4D76-A454-14F606DD4F09}"/>
              </a:ext>
            </a:extLst>
          </p:cNvPr>
          <p:cNvSpPr txBox="1"/>
          <p:nvPr/>
        </p:nvSpPr>
        <p:spPr>
          <a:xfrm>
            <a:off x="716280" y="6124773"/>
            <a:ext cx="1051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rgbClr val="7385D1"/>
                </a:solidFill>
              </a:rPr>
              <a:t>Exemple </a:t>
            </a:r>
            <a:r>
              <a:rPr lang="fr-CA" dirty="0">
                <a:solidFill>
                  <a:srgbClr val="7385D1"/>
                </a:solidFill>
              </a:rPr>
              <a:t>: Au moment de passer à la caisse dans un magasin... </a:t>
            </a:r>
            <a:r>
              <a:rPr lang="fr-CA" u="sng" dirty="0">
                <a:solidFill>
                  <a:srgbClr val="FA4098"/>
                </a:solidFill>
              </a:rPr>
              <a:t>si</a:t>
            </a:r>
            <a:r>
              <a:rPr lang="fr-CA" dirty="0">
                <a:solidFill>
                  <a:srgbClr val="7385D1"/>
                </a:solidFill>
              </a:rPr>
              <a:t> tu as </a:t>
            </a:r>
            <a:r>
              <a:rPr lang="fr-CA" dirty="0">
                <a:solidFill>
                  <a:srgbClr val="FA4098"/>
                </a:solidFill>
              </a:rPr>
              <a:t>au moins 2$</a:t>
            </a:r>
            <a:r>
              <a:rPr lang="fr-CA" dirty="0">
                <a:solidFill>
                  <a:srgbClr val="7385D1"/>
                </a:solidFill>
              </a:rPr>
              <a:t> : tu obtiens un paquet de gommes et tu perds 2$. Si tu n’as pas </a:t>
            </a:r>
            <a:r>
              <a:rPr lang="fr-CA" dirty="0">
                <a:solidFill>
                  <a:srgbClr val="FA4098"/>
                </a:solidFill>
              </a:rPr>
              <a:t>au moins 2$</a:t>
            </a:r>
            <a:r>
              <a:rPr lang="fr-CA" dirty="0">
                <a:solidFill>
                  <a:srgbClr val="7385D1"/>
                </a:solidFill>
              </a:rPr>
              <a:t>, il ne se passe rien !</a:t>
            </a:r>
          </a:p>
        </p:txBody>
      </p:sp>
    </p:spTree>
    <p:extLst>
      <p:ext uri="{BB962C8B-B14F-4D97-AF65-F5344CB8AC3E}">
        <p14:creationId xmlns:p14="http://schemas.microsoft.com/office/powerpoint/2010/main" val="3215209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CE12D4ED-9197-4741-8787-7DAA6E4E48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Bloc </a:t>
            </a:r>
            <a:r>
              <a:rPr lang="fr-CA" b="1" dirty="0">
                <a:solidFill>
                  <a:srgbClr val="FA4098"/>
                </a:solidFill>
              </a:rPr>
              <a:t>if</a:t>
            </a:r>
          </a:p>
          <a:p>
            <a:pPr lvl="1"/>
            <a:r>
              <a:rPr lang="fr-CA" dirty="0"/>
              <a:t> Exemples simplissimes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2"/>
            <a:r>
              <a:rPr lang="fr-CA" dirty="0"/>
              <a:t>  Bien entendu, on ne met jamais directement </a:t>
            </a:r>
            <a:r>
              <a:rPr lang="fr-CA" dirty="0">
                <a:solidFill>
                  <a:srgbClr val="FA4098"/>
                </a:solidFill>
              </a:rPr>
              <a:t>true</a:t>
            </a:r>
            <a:r>
              <a:rPr lang="fr-CA" dirty="0"/>
              <a:t> ou </a:t>
            </a:r>
            <a:r>
              <a:rPr lang="fr-CA" dirty="0">
                <a:solidFill>
                  <a:srgbClr val="FA4098"/>
                </a:solidFill>
              </a:rPr>
              <a:t>false</a:t>
            </a:r>
            <a:r>
              <a:rPr lang="fr-CA" dirty="0"/>
              <a:t> comme </a:t>
            </a:r>
            <a:r>
              <a:rPr lang="fr-CA" dirty="0">
                <a:solidFill>
                  <a:srgbClr val="FA4098"/>
                </a:solidFill>
              </a:rPr>
              <a:t>condition</a:t>
            </a:r>
            <a:r>
              <a:rPr lang="fr-CA" dirty="0"/>
              <a:t> ! Sinon utiliser un bloc </a:t>
            </a:r>
            <a:r>
              <a:rPr lang="fr-CA" dirty="0">
                <a:solidFill>
                  <a:srgbClr val="FA4098"/>
                </a:solidFill>
              </a:rPr>
              <a:t>if</a:t>
            </a:r>
            <a:r>
              <a:rPr lang="fr-CA" dirty="0"/>
              <a:t> ne sert à rien car on sait d’avance ce qui se produira.</a:t>
            </a:r>
          </a:p>
          <a:p>
            <a:pPr lvl="2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56C8633-1B0C-49E5-AB73-8F144FF67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Instructions conditionnelles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B2097248-5E7A-4E78-B3DE-7ED4F483D7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272" y="2667494"/>
            <a:ext cx="3038899" cy="962159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3BCA7BAF-3391-49CC-91FC-883CD945A4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1952" y="2667494"/>
            <a:ext cx="3269002" cy="963280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AD57F8B7-8BDA-44AF-B87F-04CC9683B0FC}"/>
              </a:ext>
            </a:extLst>
          </p:cNvPr>
          <p:cNvSpPr txBox="1"/>
          <p:nvPr/>
        </p:nvSpPr>
        <p:spPr>
          <a:xfrm>
            <a:off x="1373102" y="3842053"/>
            <a:ext cx="405233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dirty="0">
                <a:solidFill>
                  <a:srgbClr val="7385D1"/>
                </a:solidFill>
              </a:rPr>
              <a:t>Ici, la condition est </a:t>
            </a:r>
            <a:r>
              <a:rPr lang="fr-CA" dirty="0">
                <a:solidFill>
                  <a:srgbClr val="FA4098"/>
                </a:solidFill>
              </a:rPr>
              <a:t>true</a:t>
            </a:r>
            <a:r>
              <a:rPr lang="fr-CA" dirty="0">
                <a:solidFill>
                  <a:srgbClr val="7385D1"/>
                </a:solidFill>
              </a:rPr>
              <a:t>, alors nous allons </a:t>
            </a:r>
            <a:r>
              <a:rPr lang="fr-CA" u="sng" dirty="0">
                <a:solidFill>
                  <a:srgbClr val="7385D1"/>
                </a:solidFill>
              </a:rPr>
              <a:t>exécuter le code</a:t>
            </a:r>
            <a:r>
              <a:rPr lang="fr-CA" dirty="0">
                <a:solidFill>
                  <a:srgbClr val="7385D1"/>
                </a:solidFill>
              </a:rPr>
              <a:t> dans le bloc.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8B6BD6F-8985-4E67-9C91-AAAD52D186C0}"/>
              </a:ext>
            </a:extLst>
          </p:cNvPr>
          <p:cNvSpPr txBox="1"/>
          <p:nvPr/>
        </p:nvSpPr>
        <p:spPr>
          <a:xfrm>
            <a:off x="7093171" y="3774332"/>
            <a:ext cx="405233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dirty="0">
                <a:solidFill>
                  <a:srgbClr val="7385D1"/>
                </a:solidFill>
              </a:rPr>
              <a:t>Ici, la condition est </a:t>
            </a:r>
            <a:r>
              <a:rPr lang="fr-CA" dirty="0">
                <a:solidFill>
                  <a:srgbClr val="FA4098"/>
                </a:solidFill>
              </a:rPr>
              <a:t>false</a:t>
            </a:r>
            <a:r>
              <a:rPr lang="fr-CA" dirty="0">
                <a:solidFill>
                  <a:srgbClr val="7385D1"/>
                </a:solidFill>
              </a:rPr>
              <a:t>, alors nous allons simplement </a:t>
            </a:r>
            <a:r>
              <a:rPr lang="fr-CA" u="sng" dirty="0">
                <a:solidFill>
                  <a:srgbClr val="7385D1"/>
                </a:solidFill>
              </a:rPr>
              <a:t>sauter (skip) le bloc</a:t>
            </a:r>
            <a:r>
              <a:rPr lang="fr-CA" dirty="0">
                <a:solidFill>
                  <a:srgbClr val="7385D1"/>
                </a:solidFill>
              </a:rPr>
              <a:t> et passer à la suite sans exécuter son code.</a:t>
            </a:r>
          </a:p>
        </p:txBody>
      </p: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07B3C16C-C777-4887-9820-E01A288D1AAA}"/>
              </a:ext>
            </a:extLst>
          </p:cNvPr>
          <p:cNvCxnSpPr/>
          <p:nvPr/>
        </p:nvCxnSpPr>
        <p:spPr>
          <a:xfrm>
            <a:off x="6156960" y="2289742"/>
            <a:ext cx="0" cy="2407920"/>
          </a:xfrm>
          <a:prstGeom prst="line">
            <a:avLst/>
          </a:prstGeom>
          <a:ln w="19050">
            <a:solidFill>
              <a:srgbClr val="9073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oneTexte 16">
            <a:extLst>
              <a:ext uri="{FF2B5EF4-FFF2-40B4-BE49-F238E27FC236}">
                <a16:creationId xmlns:a16="http://schemas.microsoft.com/office/drawing/2014/main" id="{FAFBEAE7-E351-4EFB-A5C1-42827CC2DFC3}"/>
              </a:ext>
            </a:extLst>
          </p:cNvPr>
          <p:cNvSpPr txBox="1"/>
          <p:nvPr/>
        </p:nvSpPr>
        <p:spPr>
          <a:xfrm>
            <a:off x="4834171" y="2911748"/>
            <a:ext cx="883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✅</a:t>
            </a:r>
            <a:endParaRPr lang="fr-CA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CF44E09-DBC0-4D99-9F52-7D2A174E6C3F}"/>
              </a:ext>
            </a:extLst>
          </p:cNvPr>
          <p:cNvSpPr txBox="1"/>
          <p:nvPr/>
        </p:nvSpPr>
        <p:spPr>
          <a:xfrm>
            <a:off x="10620954" y="2963907"/>
            <a:ext cx="883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🚫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4714907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CE12D4ED-9197-4741-8787-7DAA6E4E48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Bloc </a:t>
            </a:r>
            <a:r>
              <a:rPr lang="fr-CA" b="1" dirty="0">
                <a:solidFill>
                  <a:srgbClr val="FA4098"/>
                </a:solidFill>
              </a:rPr>
              <a:t>if</a:t>
            </a:r>
            <a:endParaRPr lang="fr-CA" dirty="0"/>
          </a:p>
          <a:p>
            <a:pPr lvl="1"/>
            <a:r>
              <a:rPr lang="fr-CA" b="1" dirty="0"/>
              <a:t> </a:t>
            </a:r>
            <a:r>
              <a:rPr lang="fr-CA" dirty="0"/>
              <a:t>Exemple plus pertinent</a:t>
            </a:r>
          </a:p>
          <a:p>
            <a:pPr marL="1200150" lvl="2" indent="-285750"/>
            <a:r>
              <a:rPr lang="fr-CA" dirty="0"/>
              <a:t> Ici, on écrit </a:t>
            </a:r>
            <a:r>
              <a:rPr lang="fr-CA" dirty="0">
                <a:solidFill>
                  <a:schemeClr val="tx1"/>
                </a:solidFill>
              </a:rPr>
              <a:t>"majeur"</a:t>
            </a:r>
            <a:r>
              <a:rPr lang="fr-CA" dirty="0">
                <a:solidFill>
                  <a:srgbClr val="9073D1"/>
                </a:solidFill>
              </a:rPr>
              <a:t> </a:t>
            </a:r>
            <a:r>
              <a:rPr lang="fr-CA" dirty="0"/>
              <a:t>dans l’élément </a:t>
            </a:r>
            <a:r>
              <a:rPr lang="fr-CA"/>
              <a:t>avec la classe </a:t>
            </a:r>
            <a:r>
              <a:rPr lang="fr-CA" dirty="0">
                <a:solidFill>
                  <a:srgbClr val="FA4098"/>
                </a:solidFill>
              </a:rPr>
              <a:t>.</a:t>
            </a:r>
            <a:r>
              <a:rPr lang="fr-CA">
                <a:solidFill>
                  <a:srgbClr val="FA4098"/>
                </a:solidFill>
              </a:rPr>
              <a:t>statut</a:t>
            </a:r>
            <a:r>
              <a:rPr lang="fr-CA">
                <a:solidFill>
                  <a:srgbClr val="9073D1"/>
                </a:solidFill>
              </a:rPr>
              <a:t> </a:t>
            </a:r>
            <a:r>
              <a:rPr lang="fr-CA" u="sng" dirty="0"/>
              <a:t>seulement si</a:t>
            </a:r>
            <a:r>
              <a:rPr lang="fr-CA" dirty="0"/>
              <a:t> la variable </a:t>
            </a:r>
            <a:r>
              <a:rPr lang="fr-CA" dirty="0">
                <a:solidFill>
                  <a:srgbClr val="FA4098"/>
                </a:solidFill>
              </a:rPr>
              <a:t>age</a:t>
            </a:r>
            <a:r>
              <a:rPr lang="fr-CA" dirty="0">
                <a:solidFill>
                  <a:srgbClr val="9073D1"/>
                </a:solidFill>
              </a:rPr>
              <a:t> </a:t>
            </a:r>
            <a:r>
              <a:rPr lang="fr-CA" dirty="0"/>
              <a:t>est supérieure ou égale à </a:t>
            </a:r>
            <a:r>
              <a:rPr lang="fr-CA" dirty="0">
                <a:solidFill>
                  <a:srgbClr val="FA4098"/>
                </a:solidFill>
              </a:rPr>
              <a:t>18</a:t>
            </a:r>
            <a:r>
              <a:rPr lang="fr-CA" dirty="0">
                <a:solidFill>
                  <a:srgbClr val="9073D1"/>
                </a:solidFill>
              </a:rPr>
              <a:t>.</a:t>
            </a:r>
          </a:p>
          <a:p>
            <a:pPr marL="1200150" lvl="2" indent="-285750"/>
            <a:r>
              <a:rPr lang="fr-CA" dirty="0"/>
              <a:t> Sinon, on saute le bloc de code du</a:t>
            </a:r>
            <a:r>
              <a:rPr lang="fr-CA" dirty="0">
                <a:solidFill>
                  <a:srgbClr val="9073D1"/>
                </a:solidFill>
              </a:rPr>
              <a:t> </a:t>
            </a:r>
            <a:r>
              <a:rPr lang="fr-CA" dirty="0">
                <a:solidFill>
                  <a:srgbClr val="FA4098"/>
                </a:solidFill>
              </a:rPr>
              <a:t>if</a:t>
            </a:r>
            <a:r>
              <a:rPr lang="fr-CA" dirty="0"/>
              <a:t>.</a:t>
            </a:r>
          </a:p>
          <a:p>
            <a:pPr lvl="2"/>
            <a:endParaRPr lang="fr-CA" dirty="0"/>
          </a:p>
          <a:p>
            <a:pPr lvl="2"/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56C8633-1B0C-49E5-AB73-8F144FF67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Instructions conditionnelles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92A50E7-91CD-5D2B-8ECC-126C81AE2F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0716" y="3356527"/>
            <a:ext cx="7049484" cy="1181265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DC40622-7D56-95A7-86C8-95C87580FB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0716" y="4919490"/>
            <a:ext cx="6716062" cy="1257475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444CFDB6-45B2-C494-0278-B3CD3BE937FF}"/>
              </a:ext>
            </a:extLst>
          </p:cNvPr>
          <p:cNvSpPr txBox="1"/>
          <p:nvPr/>
        </p:nvSpPr>
        <p:spPr>
          <a:xfrm>
            <a:off x="774192" y="3623993"/>
            <a:ext cx="3121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>
                <a:solidFill>
                  <a:srgbClr val="7385D1"/>
                </a:solidFill>
              </a:rPr>
              <a:t>Ce bloc </a:t>
            </a:r>
            <a:r>
              <a:rPr lang="fr-FR">
                <a:solidFill>
                  <a:srgbClr val="FA4098"/>
                </a:solidFill>
              </a:rPr>
              <a:t>if</a:t>
            </a:r>
            <a:r>
              <a:rPr lang="fr-FR">
                <a:solidFill>
                  <a:srgbClr val="7385D1"/>
                </a:solidFill>
              </a:rPr>
              <a:t> sera exécuté car </a:t>
            </a:r>
            <a:r>
              <a:rPr lang="fr-FR">
                <a:solidFill>
                  <a:srgbClr val="FA4098"/>
                </a:solidFill>
              </a:rPr>
              <a:t>age</a:t>
            </a:r>
            <a:r>
              <a:rPr lang="fr-FR">
                <a:solidFill>
                  <a:srgbClr val="7385D1"/>
                </a:solidFill>
              </a:rPr>
              <a:t> (</a:t>
            </a:r>
            <a:r>
              <a:rPr lang="fr-FR">
                <a:solidFill>
                  <a:srgbClr val="FA4098"/>
                </a:solidFill>
              </a:rPr>
              <a:t>19</a:t>
            </a:r>
            <a:r>
              <a:rPr lang="fr-FR">
                <a:solidFill>
                  <a:srgbClr val="7385D1"/>
                </a:solidFill>
              </a:rPr>
              <a:t>) est supérieur ou égal à </a:t>
            </a:r>
            <a:r>
              <a:rPr lang="fr-FR">
                <a:solidFill>
                  <a:srgbClr val="FA4098"/>
                </a:solidFill>
              </a:rPr>
              <a:t>18</a:t>
            </a:r>
            <a:r>
              <a:rPr lang="fr-FR">
                <a:solidFill>
                  <a:srgbClr val="7385D1"/>
                </a:solidFill>
              </a:rPr>
              <a:t>.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679E76D-3D04-373E-F96A-49F098AE0339}"/>
              </a:ext>
            </a:extLst>
          </p:cNvPr>
          <p:cNvSpPr txBox="1"/>
          <p:nvPr/>
        </p:nvSpPr>
        <p:spPr>
          <a:xfrm>
            <a:off x="774192" y="5086562"/>
            <a:ext cx="31211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>
                <a:solidFill>
                  <a:srgbClr val="7385D1"/>
                </a:solidFill>
              </a:rPr>
              <a:t>Ce bloc </a:t>
            </a:r>
            <a:r>
              <a:rPr lang="fr-FR">
                <a:solidFill>
                  <a:srgbClr val="FA4098"/>
                </a:solidFill>
              </a:rPr>
              <a:t>if</a:t>
            </a:r>
            <a:r>
              <a:rPr lang="fr-FR">
                <a:solidFill>
                  <a:srgbClr val="7385D1"/>
                </a:solidFill>
              </a:rPr>
              <a:t> ne sera </a:t>
            </a:r>
            <a:r>
              <a:rPr lang="fr-FR" b="1">
                <a:solidFill>
                  <a:srgbClr val="7385D1"/>
                </a:solidFill>
              </a:rPr>
              <a:t>pas</a:t>
            </a:r>
            <a:r>
              <a:rPr lang="fr-FR">
                <a:solidFill>
                  <a:srgbClr val="7385D1"/>
                </a:solidFill>
              </a:rPr>
              <a:t> exécuté car </a:t>
            </a:r>
            <a:r>
              <a:rPr lang="fr-FR">
                <a:solidFill>
                  <a:srgbClr val="FA4098"/>
                </a:solidFill>
              </a:rPr>
              <a:t>animal</a:t>
            </a:r>
            <a:r>
              <a:rPr lang="fr-FR">
                <a:solidFill>
                  <a:srgbClr val="7385D1"/>
                </a:solidFill>
              </a:rPr>
              <a:t> (</a:t>
            </a:r>
            <a:r>
              <a:rPr lang="fr-FR">
                <a:solidFill>
                  <a:srgbClr val="FA4098"/>
                </a:solidFill>
              </a:rPr>
              <a:t>"chien"</a:t>
            </a:r>
            <a:r>
              <a:rPr lang="fr-FR">
                <a:solidFill>
                  <a:srgbClr val="7385D1"/>
                </a:solidFill>
              </a:rPr>
              <a:t>) n’est pas égal à </a:t>
            </a:r>
            <a:r>
              <a:rPr lang="fr-FR">
                <a:solidFill>
                  <a:srgbClr val="FA4098"/>
                </a:solidFill>
              </a:rPr>
              <a:t>"chat"</a:t>
            </a:r>
            <a:r>
              <a:rPr lang="fr-FR">
                <a:solidFill>
                  <a:srgbClr val="7385D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489476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48442D6-7003-4C4A-962C-E4A57528C0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Conditions incohérentes</a:t>
            </a:r>
          </a:p>
          <a:p>
            <a:pPr lvl="1"/>
            <a:r>
              <a:rPr lang="fr-CA" dirty="0"/>
              <a:t> </a:t>
            </a:r>
            <a:r>
              <a:rPr lang="en-CA" dirty="0"/>
              <a:t>😬 </a:t>
            </a:r>
            <a:r>
              <a:rPr lang="fr-CA" dirty="0">
                <a:solidFill>
                  <a:srgbClr val="FA4098"/>
                </a:solidFill>
              </a:rPr>
              <a:t>ATTENTION !</a:t>
            </a:r>
            <a:r>
              <a:rPr lang="fr-CA" dirty="0"/>
              <a:t> Ne jamais confondre les opérateurs </a:t>
            </a:r>
            <a:r>
              <a:rPr lang="fr-CA" dirty="0">
                <a:solidFill>
                  <a:srgbClr val="FA4098"/>
                </a:solidFill>
              </a:rPr>
              <a:t>==</a:t>
            </a:r>
            <a:r>
              <a:rPr lang="fr-CA" dirty="0"/>
              <a:t> et </a:t>
            </a:r>
            <a:r>
              <a:rPr lang="fr-CA" dirty="0">
                <a:solidFill>
                  <a:srgbClr val="FA4098"/>
                </a:solidFill>
              </a:rPr>
              <a:t>=</a:t>
            </a:r>
            <a:r>
              <a:rPr lang="fr-CA" dirty="0"/>
              <a:t> 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39AB311-492B-4390-B3C9-E97F6ECF5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Instructions conditionnelles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6FB118DF-0225-4335-B687-42093B329B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704" y="2527285"/>
            <a:ext cx="3515216" cy="1000265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E6BB755C-BE48-4C17-B5AE-079EDF8C414A}"/>
              </a:ext>
            </a:extLst>
          </p:cNvPr>
          <p:cNvCxnSpPr>
            <a:cxnSpLocks/>
          </p:cNvCxnSpPr>
          <p:nvPr/>
        </p:nvCxnSpPr>
        <p:spPr>
          <a:xfrm>
            <a:off x="6128976" y="2348677"/>
            <a:ext cx="0" cy="4302059"/>
          </a:xfrm>
          <a:prstGeom prst="line">
            <a:avLst/>
          </a:prstGeom>
          <a:ln w="28575">
            <a:solidFill>
              <a:srgbClr val="7385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E2081B4E-27E3-419E-9CAB-8B1A74405C98}"/>
              </a:ext>
            </a:extLst>
          </p:cNvPr>
          <p:cNvSpPr txBox="1"/>
          <p:nvPr/>
        </p:nvSpPr>
        <p:spPr>
          <a:xfrm>
            <a:off x="1154916" y="3785688"/>
            <a:ext cx="4657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>
                <a:solidFill>
                  <a:srgbClr val="7385D1"/>
                </a:solidFill>
              </a:rPr>
              <a:t>Ici, pas de problème ! </a:t>
            </a:r>
            <a:r>
              <a:rPr lang="fr-CA" sz="2400" dirty="0">
                <a:solidFill>
                  <a:srgbClr val="FA4098"/>
                </a:solidFill>
              </a:rPr>
              <a:t>On vérifie si x vaut 5</a:t>
            </a:r>
            <a:r>
              <a:rPr lang="fr-CA" sz="2400" dirty="0">
                <a:solidFill>
                  <a:srgbClr val="7385D1"/>
                </a:solidFill>
              </a:rPr>
              <a:t>. La condition est cohérente.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E669E96D-70EB-45A7-8CEC-98C42553B01A}"/>
              </a:ext>
            </a:extLst>
          </p:cNvPr>
          <p:cNvSpPr txBox="1"/>
          <p:nvPr/>
        </p:nvSpPr>
        <p:spPr>
          <a:xfrm>
            <a:off x="6544315" y="3785687"/>
            <a:ext cx="49466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>
                <a:solidFill>
                  <a:srgbClr val="7385D1"/>
                </a:solidFill>
              </a:rPr>
              <a:t>Problème : au lieu de poser une condition, on a mis « </a:t>
            </a:r>
            <a:r>
              <a:rPr lang="fr-CA" sz="2400" dirty="0">
                <a:solidFill>
                  <a:srgbClr val="FA4098"/>
                </a:solidFill>
              </a:rPr>
              <a:t>Je veux affecter 5 à la variable x </a:t>
            </a:r>
            <a:r>
              <a:rPr lang="fr-CA" sz="2400" dirty="0">
                <a:solidFill>
                  <a:srgbClr val="7385D1"/>
                </a:solidFill>
              </a:rPr>
              <a:t>». Résultat ? C’est toujours considéré comme </a:t>
            </a:r>
            <a:r>
              <a:rPr lang="fr-CA" sz="2400" dirty="0">
                <a:solidFill>
                  <a:srgbClr val="FA4098"/>
                </a:solidFill>
              </a:rPr>
              <a:t>true</a:t>
            </a:r>
            <a:r>
              <a:rPr lang="fr-CA" sz="2400" dirty="0">
                <a:solidFill>
                  <a:srgbClr val="7385D1"/>
                </a:solidFill>
              </a:rPr>
              <a:t>.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0F5CDCB4-07D5-452B-8412-0A5C8714B884}"/>
              </a:ext>
            </a:extLst>
          </p:cNvPr>
          <p:cNvSpPr txBox="1"/>
          <p:nvPr/>
        </p:nvSpPr>
        <p:spPr>
          <a:xfrm>
            <a:off x="5042096" y="2199722"/>
            <a:ext cx="110337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400" dirty="0"/>
              <a:t>😏</a:t>
            </a:r>
            <a:endParaRPr lang="fr-CA" sz="4400" dirty="0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19648BEE-B421-4DED-9EFD-7C9974CC9F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8970" y="2565391"/>
            <a:ext cx="3677163" cy="962159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16" name="Interdiction 15">
            <a:extLst>
              <a:ext uri="{FF2B5EF4-FFF2-40B4-BE49-F238E27FC236}">
                <a16:creationId xmlns:a16="http://schemas.microsoft.com/office/drawing/2014/main" id="{B866112C-C1BF-4379-9748-0030C29155D6}"/>
              </a:ext>
            </a:extLst>
          </p:cNvPr>
          <p:cNvSpPr/>
          <p:nvPr/>
        </p:nvSpPr>
        <p:spPr>
          <a:xfrm>
            <a:off x="10349368" y="2299605"/>
            <a:ext cx="676656" cy="676656"/>
          </a:xfrm>
          <a:prstGeom prst="noSmoking">
            <a:avLst/>
          </a:prstGeom>
          <a:solidFill>
            <a:srgbClr val="FA40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82060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CE12D4ED-9197-4741-8787-7DAA6E4E48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Bloc </a:t>
            </a:r>
            <a:r>
              <a:rPr lang="fr-CA" b="1" dirty="0">
                <a:solidFill>
                  <a:srgbClr val="FA4098"/>
                </a:solidFill>
              </a:rPr>
              <a:t>else</a:t>
            </a:r>
          </a:p>
          <a:p>
            <a:pPr lvl="1"/>
            <a:r>
              <a:rPr lang="fr-CA" dirty="0"/>
              <a:t> Les blocs </a:t>
            </a:r>
            <a:r>
              <a:rPr lang="fr-CA" b="1" dirty="0">
                <a:solidFill>
                  <a:srgbClr val="FA4098"/>
                </a:solidFill>
              </a:rPr>
              <a:t>if</a:t>
            </a:r>
            <a:r>
              <a:rPr lang="fr-CA" dirty="0"/>
              <a:t> </a:t>
            </a:r>
            <a:r>
              <a:rPr lang="fr-CA" b="1" u="sng" dirty="0"/>
              <a:t>peuvent</a:t>
            </a:r>
            <a:r>
              <a:rPr lang="fr-CA" dirty="0"/>
              <a:t> être accompagnés d’un bloc </a:t>
            </a:r>
            <a:r>
              <a:rPr lang="fr-CA" b="1" dirty="0">
                <a:solidFill>
                  <a:srgbClr val="FA4098"/>
                </a:solidFill>
              </a:rPr>
              <a:t>else</a:t>
            </a:r>
            <a:r>
              <a:rPr lang="fr-CA" dirty="0"/>
              <a:t>.</a:t>
            </a:r>
          </a:p>
          <a:p>
            <a:pPr lvl="1"/>
            <a:r>
              <a:rPr lang="fr-CA" dirty="0"/>
              <a:t> Syntaxe :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marL="457200" lvl="1" indent="0">
              <a:buNone/>
            </a:pPr>
            <a:endParaRPr lang="fr-CA" dirty="0"/>
          </a:p>
          <a:p>
            <a:pPr lvl="2"/>
            <a:r>
              <a:rPr lang="fr-CA" dirty="0"/>
              <a:t> Le </a:t>
            </a:r>
            <a:r>
              <a:rPr lang="fr-CA" b="1" dirty="0">
                <a:solidFill>
                  <a:srgbClr val="FA4098"/>
                </a:solidFill>
              </a:rPr>
              <a:t>else</a:t>
            </a:r>
            <a:r>
              <a:rPr lang="fr-CA" dirty="0"/>
              <a:t> n’est pas suivi d’une </a:t>
            </a:r>
            <a:r>
              <a:rPr lang="fr-CA" b="1" dirty="0"/>
              <a:t>condition</a:t>
            </a:r>
            <a:r>
              <a:rPr lang="fr-CA" dirty="0"/>
              <a:t>, car il est associé à la même condition que le </a:t>
            </a:r>
            <a:r>
              <a:rPr lang="fr-CA" b="1" dirty="0">
                <a:solidFill>
                  <a:srgbClr val="FA4098"/>
                </a:solidFill>
              </a:rPr>
              <a:t>if</a:t>
            </a:r>
            <a:r>
              <a:rPr lang="fr-CA" dirty="0"/>
              <a:t>.</a:t>
            </a:r>
          </a:p>
          <a:p>
            <a:pPr lvl="2"/>
            <a:r>
              <a:rPr lang="fr-CA" dirty="0"/>
              <a:t> Le bloc de code sous le </a:t>
            </a:r>
            <a:r>
              <a:rPr lang="fr-CA" b="1" dirty="0">
                <a:solidFill>
                  <a:srgbClr val="FA4098"/>
                </a:solidFill>
              </a:rPr>
              <a:t>else</a:t>
            </a:r>
            <a:r>
              <a:rPr lang="fr-CA" dirty="0"/>
              <a:t> s’exécute seulement si la condition est </a:t>
            </a:r>
            <a:r>
              <a:rPr lang="fr-CA" b="1" dirty="0">
                <a:solidFill>
                  <a:schemeClr val="tx1"/>
                </a:solidFill>
              </a:rPr>
              <a:t>false</a:t>
            </a:r>
            <a:r>
              <a:rPr lang="fr-CA" dirty="0"/>
              <a:t>.</a:t>
            </a:r>
          </a:p>
          <a:p>
            <a:pPr lvl="3"/>
            <a:r>
              <a:rPr lang="fr-CA" dirty="0"/>
              <a:t> Ainsi, il y a forcément </a:t>
            </a:r>
            <a:r>
              <a:rPr lang="fr-CA" b="1" dirty="0"/>
              <a:t>un seul des deux </a:t>
            </a:r>
            <a:r>
              <a:rPr lang="fr-CA" dirty="0"/>
              <a:t>blocs de code qui s’exécutera.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56C8633-1B0C-49E5-AB73-8F144FF67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Instructions conditionnelles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9C03CA-C022-4191-AB28-412FBEC97C8E}"/>
              </a:ext>
            </a:extLst>
          </p:cNvPr>
          <p:cNvSpPr/>
          <p:nvPr/>
        </p:nvSpPr>
        <p:spPr>
          <a:xfrm>
            <a:off x="2418588" y="2493264"/>
            <a:ext cx="7354824" cy="1993392"/>
          </a:xfrm>
          <a:prstGeom prst="rect">
            <a:avLst/>
          </a:prstGeom>
          <a:solidFill>
            <a:schemeClr val="bg1"/>
          </a:solidFill>
          <a:ln w="38100">
            <a:solidFill>
              <a:srgbClr val="7385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if(</a:t>
            </a:r>
            <a:r>
              <a:rPr lang="fr-CA" sz="16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/*...Condition...*/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fr-CA" sz="16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Code à exécuter si la condition est « true »</a:t>
            </a:r>
          </a:p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</a:p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fr-CA" sz="16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Code à exécuter si la condition est « false »</a:t>
            </a:r>
          </a:p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2CA0AF3-F30E-440E-9C8B-62B46C3AD7DB}"/>
              </a:ext>
            </a:extLst>
          </p:cNvPr>
          <p:cNvSpPr txBox="1"/>
          <p:nvPr/>
        </p:nvSpPr>
        <p:spPr>
          <a:xfrm>
            <a:off x="716280" y="6124773"/>
            <a:ext cx="1051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>
                <a:solidFill>
                  <a:srgbClr val="7385D1"/>
                </a:solidFill>
              </a:rPr>
              <a:t>Exemple </a:t>
            </a:r>
            <a:r>
              <a:rPr lang="fr-CA" dirty="0">
                <a:solidFill>
                  <a:srgbClr val="7385D1"/>
                </a:solidFill>
              </a:rPr>
              <a:t>: </a:t>
            </a:r>
            <a:r>
              <a:rPr lang="en-CA" dirty="0">
                <a:solidFill>
                  <a:srgbClr val="7385D1"/>
                </a:solidFill>
              </a:rPr>
              <a:t>Si tu m’aides à déménager, </a:t>
            </a:r>
            <a:r>
              <a:rPr lang="en-CA" dirty="0">
                <a:solidFill>
                  <a:srgbClr val="FA4098"/>
                </a:solidFill>
              </a:rPr>
              <a:t>je te paye une pizza</a:t>
            </a:r>
            <a:r>
              <a:rPr lang="en-CA" dirty="0">
                <a:solidFill>
                  <a:srgbClr val="7385D1"/>
                </a:solidFill>
              </a:rPr>
              <a:t>. Sinon, </a:t>
            </a:r>
            <a:r>
              <a:rPr lang="en-CA" dirty="0">
                <a:solidFill>
                  <a:srgbClr val="FA4098"/>
                </a:solidFill>
              </a:rPr>
              <a:t>nous ne serons plus amis</a:t>
            </a:r>
            <a:r>
              <a:rPr lang="en-CA" dirty="0">
                <a:solidFill>
                  <a:srgbClr val="7385D1"/>
                </a:solidFill>
              </a:rPr>
              <a:t>. Dans ce cas, le fait d’aider ET de ne pas aider </a:t>
            </a:r>
            <a:r>
              <a:rPr lang="en-CA" b="1" dirty="0">
                <a:solidFill>
                  <a:srgbClr val="7385D1"/>
                </a:solidFill>
              </a:rPr>
              <a:t>ont tous les deux une conséquence</a:t>
            </a:r>
            <a:r>
              <a:rPr lang="en-CA" dirty="0">
                <a:solidFill>
                  <a:srgbClr val="7385D1"/>
                </a:solidFill>
              </a:rPr>
              <a:t>.</a:t>
            </a:r>
            <a:endParaRPr lang="fr-CA" dirty="0">
              <a:solidFill>
                <a:srgbClr val="7385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12632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CE12D4ED-9197-4741-8787-7DAA6E4E48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Bloc </a:t>
            </a:r>
            <a:r>
              <a:rPr lang="fr-CA" b="1" dirty="0">
                <a:solidFill>
                  <a:srgbClr val="FA4098"/>
                </a:solidFill>
              </a:rPr>
              <a:t>else</a:t>
            </a:r>
          </a:p>
          <a:p>
            <a:pPr lvl="1"/>
            <a:r>
              <a:rPr lang="fr-CA" dirty="0"/>
              <a:t> </a:t>
            </a:r>
            <a:r>
              <a:rPr lang="fr-CA" b="1" dirty="0"/>
              <a:t>Exemples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56C8633-1B0C-49E5-AB73-8F144FF67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Instructions conditionnelles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5BD9FBB-6B7C-42DD-A466-EE4D78159F21}"/>
              </a:ext>
            </a:extLst>
          </p:cNvPr>
          <p:cNvSpPr/>
          <p:nvPr/>
        </p:nvSpPr>
        <p:spPr>
          <a:xfrm>
            <a:off x="642063" y="3172442"/>
            <a:ext cx="10904273" cy="2777253"/>
          </a:xfrm>
          <a:prstGeom prst="rect">
            <a:avLst/>
          </a:prstGeom>
          <a:solidFill>
            <a:schemeClr val="bg1"/>
          </a:solidFill>
          <a:ln w="38100">
            <a:solidFill>
              <a:srgbClr val="797C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let </a:t>
            </a:r>
            <a:r>
              <a:rPr lang="fr-CA" sz="1600" b="1" dirty="0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argent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2.15;</a:t>
            </a:r>
          </a:p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if(</a:t>
            </a:r>
            <a:r>
              <a:rPr lang="fr-CA" sz="1600" b="1" dirty="0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argent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&gt;= 2)</a:t>
            </a:r>
          </a:p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document.</a:t>
            </a:r>
            <a:r>
              <a:rPr lang="fr-CA" sz="16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querySelector("</a:t>
            </a:r>
            <a:r>
              <a:rPr lang="fr-CA" sz="1600" b="1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.message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").textContent = "Voici ton paquet de gommes";</a:t>
            </a:r>
          </a:p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argent -= 2;</a:t>
            </a:r>
          </a:p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</a:p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document.</a:t>
            </a:r>
            <a:r>
              <a:rPr lang="fr-CA" sz="16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querySelector("</a:t>
            </a:r>
            <a:r>
              <a:rPr lang="fr-CA" sz="1600" b="1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.message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").textContent = "Tu n’as pas assez d’argent.";</a:t>
            </a:r>
          </a:p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0D59D57-5194-4FA7-B0AF-B5A2F06F48D8}"/>
              </a:ext>
            </a:extLst>
          </p:cNvPr>
          <p:cNvSpPr txBox="1"/>
          <p:nvPr/>
        </p:nvSpPr>
        <p:spPr>
          <a:xfrm>
            <a:off x="971155" y="2409831"/>
            <a:ext cx="106255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Symbol" panose="05050102010706020507" pitchFamily="18" charset="2"/>
              <a:buChar char="¨"/>
            </a:pPr>
            <a:r>
              <a:rPr lang="fr-CA" dirty="0">
                <a:solidFill>
                  <a:srgbClr val="797CDE"/>
                </a:solidFill>
              </a:rPr>
              <a:t>Ici, la condition du </a:t>
            </a:r>
            <a:r>
              <a:rPr lang="fr-CA" b="1" dirty="0">
                <a:solidFill>
                  <a:srgbClr val="FA4098"/>
                </a:solidFill>
              </a:rPr>
              <a:t>if</a:t>
            </a:r>
            <a:r>
              <a:rPr lang="fr-CA" dirty="0">
                <a:solidFill>
                  <a:srgbClr val="BF779D"/>
                </a:solidFill>
              </a:rPr>
              <a:t> </a:t>
            </a:r>
            <a:r>
              <a:rPr lang="fr-CA" dirty="0">
                <a:solidFill>
                  <a:srgbClr val="797CDE"/>
                </a:solidFill>
              </a:rPr>
              <a:t>est</a:t>
            </a:r>
            <a:r>
              <a:rPr lang="fr-CA" dirty="0">
                <a:solidFill>
                  <a:srgbClr val="BF779D"/>
                </a:solidFill>
              </a:rPr>
              <a:t> </a:t>
            </a:r>
            <a:r>
              <a:rPr lang="fr-CA" b="1" dirty="0"/>
              <a:t>true</a:t>
            </a:r>
            <a:r>
              <a:rPr lang="fr-CA" dirty="0">
                <a:solidFill>
                  <a:srgbClr val="797CDE"/>
                </a:solidFill>
              </a:rPr>
              <a:t>. On va donc seulement exécuter le code du bloc </a:t>
            </a:r>
            <a:r>
              <a:rPr lang="fr-CA" b="1" dirty="0">
                <a:solidFill>
                  <a:srgbClr val="FA4098"/>
                </a:solidFill>
              </a:rPr>
              <a:t>if</a:t>
            </a:r>
            <a:r>
              <a:rPr lang="fr-CA" dirty="0">
                <a:solidFill>
                  <a:srgbClr val="797CDE"/>
                </a:solidFill>
              </a:rPr>
              <a:t>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fr-CA" dirty="0">
                <a:solidFill>
                  <a:srgbClr val="797CDE"/>
                </a:solidFill>
              </a:rPr>
              <a:t>On </a:t>
            </a:r>
            <a:r>
              <a:rPr lang="fr-CA" dirty="0">
                <a:solidFill>
                  <a:srgbClr val="7385D1"/>
                </a:solidFill>
              </a:rPr>
              <a:t>écrit le message </a:t>
            </a:r>
            <a:r>
              <a:rPr lang="fr-CA" dirty="0">
                <a:solidFill>
                  <a:srgbClr val="FA4098"/>
                </a:solidFill>
              </a:rPr>
              <a:t>« Voici ton paquet de gommes »</a:t>
            </a:r>
            <a:r>
              <a:rPr lang="fr-CA" dirty="0">
                <a:solidFill>
                  <a:srgbClr val="797CDE"/>
                </a:solidFill>
              </a:rPr>
              <a:t> et on </a:t>
            </a:r>
            <a:r>
              <a:rPr lang="fr-CA" dirty="0">
                <a:solidFill>
                  <a:srgbClr val="FA4098"/>
                </a:solidFill>
              </a:rPr>
              <a:t>retire 2 dans la variable argent</a:t>
            </a:r>
            <a:r>
              <a:rPr lang="fr-CA" dirty="0">
                <a:solidFill>
                  <a:srgbClr val="797CDE"/>
                </a:solidFill>
              </a:rPr>
              <a:t>.</a:t>
            </a:r>
            <a:endParaRPr lang="fr-CA" dirty="0">
              <a:solidFill>
                <a:srgbClr val="BF779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883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B7C9F40-FC41-479B-9703-FD2B2A1A8F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 Révision</a:t>
            </a:r>
          </a:p>
          <a:p>
            <a:r>
              <a:rPr lang="fr-CA" dirty="0">
                <a:solidFill>
                  <a:srgbClr val="739CD1"/>
                </a:solidFill>
              </a:rPr>
              <a:t> Booléens et opérateurs de comparaison</a:t>
            </a:r>
          </a:p>
          <a:p>
            <a:r>
              <a:rPr lang="fr-CA" dirty="0">
                <a:solidFill>
                  <a:srgbClr val="7385D1"/>
                </a:solidFill>
              </a:rPr>
              <a:t> Conditions</a:t>
            </a:r>
          </a:p>
          <a:p>
            <a:pPr lvl="1"/>
            <a:r>
              <a:rPr lang="fr-CA" dirty="0">
                <a:solidFill>
                  <a:srgbClr val="7385D1"/>
                </a:solidFill>
              </a:rPr>
              <a:t> if, else</a:t>
            </a:r>
          </a:p>
          <a:p>
            <a:pPr lvl="1"/>
            <a:r>
              <a:rPr lang="fr-CA" dirty="0">
                <a:solidFill>
                  <a:srgbClr val="7385D1"/>
                </a:solidFill>
              </a:rPr>
              <a:t> else if</a:t>
            </a:r>
          </a:p>
          <a:p>
            <a:r>
              <a:rPr lang="fr-CA" dirty="0">
                <a:solidFill>
                  <a:srgbClr val="9073D1"/>
                </a:solidFill>
              </a:rPr>
              <a:t> Opérateurs logiques</a:t>
            </a:r>
          </a:p>
          <a:p>
            <a:pPr lvl="1"/>
            <a:r>
              <a:rPr lang="fr-CA" dirty="0">
                <a:solidFill>
                  <a:srgbClr val="9073D1"/>
                </a:solidFill>
              </a:rPr>
              <a:t> &amp;&amp; et ||</a:t>
            </a:r>
          </a:p>
          <a:p>
            <a:r>
              <a:rPr lang="fr-CA" dirty="0">
                <a:solidFill>
                  <a:srgbClr val="B177BF"/>
                </a:solidFill>
              </a:rPr>
              <a:t>Débogage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B95017CD-4398-4A31-BAF2-D2A5CB579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Menu du jour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C9E9406-E6B4-481A-8643-C2BD1E5DF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7780" y="357829"/>
            <a:ext cx="372636" cy="37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514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CE12D4ED-9197-4741-8787-7DAA6E4E48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Bloc </a:t>
            </a:r>
            <a:r>
              <a:rPr lang="fr-CA" b="1" dirty="0">
                <a:solidFill>
                  <a:srgbClr val="FA4098"/>
                </a:solidFill>
              </a:rPr>
              <a:t>else</a:t>
            </a:r>
          </a:p>
          <a:p>
            <a:pPr lvl="1"/>
            <a:r>
              <a:rPr lang="fr-CA" dirty="0"/>
              <a:t> </a:t>
            </a:r>
            <a:r>
              <a:rPr lang="fr-CA" b="1" dirty="0"/>
              <a:t>Exemples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56C8633-1B0C-49E5-AB73-8F144FF67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Instructions conditionnelles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5DC83BE-C8B2-462D-B25A-7EA03CF7F802}"/>
              </a:ext>
            </a:extLst>
          </p:cNvPr>
          <p:cNvSpPr txBox="1"/>
          <p:nvPr/>
        </p:nvSpPr>
        <p:spPr>
          <a:xfrm>
            <a:off x="895901" y="2487168"/>
            <a:ext cx="96165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Symbol" panose="05050102010706020507" pitchFamily="18" charset="2"/>
              <a:buChar char="¨"/>
            </a:pPr>
            <a:r>
              <a:rPr lang="fr-CA" dirty="0">
                <a:solidFill>
                  <a:srgbClr val="797CDE"/>
                </a:solidFill>
              </a:rPr>
              <a:t>Ici, la condition du </a:t>
            </a:r>
            <a:r>
              <a:rPr lang="fr-CA" b="1" dirty="0">
                <a:solidFill>
                  <a:srgbClr val="FA4098"/>
                </a:solidFill>
              </a:rPr>
              <a:t>if</a:t>
            </a:r>
            <a:r>
              <a:rPr lang="fr-CA" dirty="0">
                <a:solidFill>
                  <a:srgbClr val="BF779D"/>
                </a:solidFill>
              </a:rPr>
              <a:t> </a:t>
            </a:r>
            <a:r>
              <a:rPr lang="fr-CA" dirty="0">
                <a:solidFill>
                  <a:srgbClr val="797CDE"/>
                </a:solidFill>
              </a:rPr>
              <a:t>est</a:t>
            </a:r>
            <a:r>
              <a:rPr lang="fr-CA" dirty="0">
                <a:solidFill>
                  <a:srgbClr val="BF779D"/>
                </a:solidFill>
              </a:rPr>
              <a:t> </a:t>
            </a:r>
            <a:r>
              <a:rPr lang="fr-CA" b="1" dirty="0"/>
              <a:t>false</a:t>
            </a:r>
            <a:r>
              <a:rPr lang="fr-CA" dirty="0">
                <a:solidFill>
                  <a:srgbClr val="797CDE"/>
                </a:solidFill>
              </a:rPr>
              <a:t>. On va donc ignorer le code du bloc </a:t>
            </a:r>
            <a:r>
              <a:rPr lang="fr-CA" b="1" dirty="0">
                <a:solidFill>
                  <a:srgbClr val="FA4098"/>
                </a:solidFill>
              </a:rPr>
              <a:t>if</a:t>
            </a:r>
            <a:r>
              <a:rPr lang="fr-CA" dirty="0">
                <a:solidFill>
                  <a:srgbClr val="797CDE"/>
                </a:solidFill>
              </a:rPr>
              <a:t> et exécuter le bloc </a:t>
            </a:r>
            <a:r>
              <a:rPr lang="fr-CA" b="1" dirty="0">
                <a:solidFill>
                  <a:srgbClr val="FA4098"/>
                </a:solidFill>
              </a:rPr>
              <a:t>else</a:t>
            </a:r>
            <a:r>
              <a:rPr lang="fr-CA" dirty="0">
                <a:solidFill>
                  <a:srgbClr val="797CDE"/>
                </a:solidFill>
              </a:rPr>
              <a:t>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fr-CA" dirty="0">
                <a:solidFill>
                  <a:srgbClr val="797CDE"/>
                </a:solidFill>
              </a:rPr>
              <a:t>On met le texte </a:t>
            </a:r>
            <a:r>
              <a:rPr lang="fr-CA" dirty="0"/>
              <a:t>"Tu n'as pas assez d’argent."</a:t>
            </a:r>
            <a:r>
              <a:rPr lang="fr-CA" dirty="0">
                <a:solidFill>
                  <a:srgbClr val="797CDE"/>
                </a:solidFill>
              </a:rPr>
              <a:t> à </a:t>
            </a:r>
            <a:r>
              <a:rPr lang="fr-CA">
                <a:solidFill>
                  <a:srgbClr val="797CDE"/>
                </a:solidFill>
              </a:rPr>
              <a:t>l’élément </a:t>
            </a:r>
            <a:r>
              <a:rPr lang="fr-CA" b="1" dirty="0">
                <a:solidFill>
                  <a:srgbClr val="73B3D1"/>
                </a:solidFill>
              </a:rPr>
              <a:t>.</a:t>
            </a:r>
            <a:r>
              <a:rPr lang="fr-CA" b="1">
                <a:solidFill>
                  <a:srgbClr val="73B3D1"/>
                </a:solidFill>
              </a:rPr>
              <a:t>message</a:t>
            </a:r>
            <a:r>
              <a:rPr lang="fr-CA">
                <a:solidFill>
                  <a:srgbClr val="7385D1"/>
                </a:solidFill>
              </a:rPr>
              <a:t> </a:t>
            </a:r>
            <a:r>
              <a:rPr lang="fr-CA" dirty="0">
                <a:solidFill>
                  <a:srgbClr val="7385D1"/>
                </a:solidFill>
              </a:rPr>
              <a:t>et c’est tout !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endParaRPr lang="fr-CA" dirty="0">
              <a:solidFill>
                <a:srgbClr val="BF779D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65AA60B-6649-4793-F6AC-7197E99A21B9}"/>
              </a:ext>
            </a:extLst>
          </p:cNvPr>
          <p:cNvSpPr/>
          <p:nvPr/>
        </p:nvSpPr>
        <p:spPr>
          <a:xfrm>
            <a:off x="642063" y="3358467"/>
            <a:ext cx="10904273" cy="2777253"/>
          </a:xfrm>
          <a:prstGeom prst="rect">
            <a:avLst/>
          </a:prstGeom>
          <a:solidFill>
            <a:schemeClr val="bg1"/>
          </a:solidFill>
          <a:ln w="38100">
            <a:solidFill>
              <a:srgbClr val="797C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let </a:t>
            </a:r>
            <a:r>
              <a:rPr lang="fr-CA" sz="1600" b="1" dirty="0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argent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1.95;</a:t>
            </a:r>
          </a:p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if(</a:t>
            </a:r>
            <a:r>
              <a:rPr lang="fr-CA" sz="1600" b="1" dirty="0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argent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&gt;= 2)</a:t>
            </a:r>
          </a:p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document.</a:t>
            </a:r>
            <a:r>
              <a:rPr lang="fr-CA" sz="16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querySelector("</a:t>
            </a:r>
            <a:r>
              <a:rPr lang="fr-CA" sz="1600" b="1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.message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").textContent = "Voici ton paquet de gommes";</a:t>
            </a:r>
          </a:p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argent -= 2;</a:t>
            </a:r>
          </a:p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</a:p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	document.</a:t>
            </a:r>
            <a:r>
              <a:rPr lang="fr-CA" sz="16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querySelector("</a:t>
            </a:r>
            <a:r>
              <a:rPr lang="fr-CA" sz="1600" b="1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.message</a:t>
            </a:r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").textContent = "Tu n’as pas assez d’argent.";</a:t>
            </a:r>
          </a:p>
          <a:p>
            <a:r>
              <a:rPr lang="fr-CA" sz="16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3160545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E8AB77E4-9C48-C26A-03F9-19CAD8E2BD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Plusieurs </a:t>
            </a:r>
            <a:r>
              <a:rPr lang="fr-CA" dirty="0">
                <a:solidFill>
                  <a:srgbClr val="FA4098"/>
                </a:solidFill>
              </a:rPr>
              <a:t>if</a:t>
            </a:r>
          </a:p>
          <a:p>
            <a:pPr lvl="1"/>
            <a:r>
              <a:rPr lang="fr-CA" dirty="0"/>
              <a:t> Quand il y a plusieurs </a:t>
            </a:r>
            <a:r>
              <a:rPr lang="fr-CA" dirty="0">
                <a:solidFill>
                  <a:srgbClr val="FA4098"/>
                </a:solidFill>
              </a:rPr>
              <a:t>if</a:t>
            </a:r>
            <a:r>
              <a:rPr lang="fr-CA" dirty="0"/>
              <a:t>, ils sont totalement </a:t>
            </a:r>
            <a:r>
              <a:rPr lang="fr-CA" u="sng" dirty="0">
                <a:solidFill>
                  <a:srgbClr val="FA4098"/>
                </a:solidFill>
              </a:rPr>
              <a:t>indépendants</a:t>
            </a:r>
            <a:r>
              <a:rPr lang="fr-CA" dirty="0"/>
              <a:t> les uns des autres.</a:t>
            </a:r>
          </a:p>
          <a:p>
            <a:pPr lvl="2"/>
            <a:r>
              <a:rPr lang="fr-CA" dirty="0"/>
              <a:t> Chaque </a:t>
            </a:r>
            <a:r>
              <a:rPr lang="fr-CA" dirty="0">
                <a:solidFill>
                  <a:srgbClr val="FA4098"/>
                </a:solidFill>
              </a:rPr>
              <a:t>if</a:t>
            </a:r>
            <a:r>
              <a:rPr lang="fr-CA" dirty="0"/>
              <a:t> est vérifié (et </a:t>
            </a:r>
            <a:r>
              <a:rPr lang="fr-CA" b="1" dirty="0"/>
              <a:t>exécuté</a:t>
            </a:r>
            <a:r>
              <a:rPr lang="fr-CA" dirty="0"/>
              <a:t> si </a:t>
            </a:r>
            <a:r>
              <a:rPr lang="fr-CA" dirty="0">
                <a:solidFill>
                  <a:srgbClr val="FA4098"/>
                </a:solidFill>
              </a:rPr>
              <a:t>true</a:t>
            </a:r>
            <a:r>
              <a:rPr lang="fr-CA" dirty="0"/>
              <a:t>), peu importe le résultat des </a:t>
            </a:r>
            <a:r>
              <a:rPr lang="fr-CA" dirty="0">
                <a:solidFill>
                  <a:srgbClr val="FA4098"/>
                </a:solidFill>
              </a:rPr>
              <a:t>if</a:t>
            </a:r>
            <a:r>
              <a:rPr lang="fr-CA" dirty="0"/>
              <a:t> précédents.</a:t>
            </a:r>
          </a:p>
          <a:p>
            <a:pPr lvl="2"/>
            <a:r>
              <a:rPr lang="fr-CA" dirty="0"/>
              <a:t> Contrairement à un </a:t>
            </a:r>
            <a:r>
              <a:rPr lang="fr-CA" dirty="0">
                <a:solidFill>
                  <a:srgbClr val="FA4098"/>
                </a:solidFill>
              </a:rPr>
              <a:t>else</a:t>
            </a:r>
            <a:r>
              <a:rPr lang="fr-CA" dirty="0"/>
              <a:t>, qui dépend totalement du </a:t>
            </a:r>
            <a:r>
              <a:rPr lang="fr-CA" dirty="0">
                <a:solidFill>
                  <a:srgbClr val="FA4098"/>
                </a:solidFill>
              </a:rPr>
              <a:t>if</a:t>
            </a:r>
            <a:r>
              <a:rPr lang="fr-CA" dirty="0"/>
              <a:t> qui le précède.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9466FF5-90C9-84DC-848D-6A64820E1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Instructions conditionnelles</a:t>
            </a:r>
          </a:p>
        </p:txBody>
      </p:sp>
      <p:pic>
        <p:nvPicPr>
          <p:cNvPr id="5" name="Image 4" descr="Une image contenant plante, arbre, plein air, conifère&#10;&#10;Description générée automatiquement">
            <a:extLst>
              <a:ext uri="{FF2B5EF4-FFF2-40B4-BE49-F238E27FC236}">
                <a16:creationId xmlns:a16="http://schemas.microsoft.com/office/drawing/2014/main" id="{154765ED-722B-CD66-E739-DC26DEF400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3552" y="116578"/>
            <a:ext cx="1193292" cy="1080145"/>
          </a:xfrm>
          <a:prstGeom prst="rect">
            <a:avLst/>
          </a:prstGeom>
        </p:spPr>
      </p:pic>
      <p:pic>
        <p:nvPicPr>
          <p:cNvPr id="6" name="Image 5" descr="Une image contenant plante, arbre, plein air, conifère&#10;&#10;Description générée automatiquement">
            <a:extLst>
              <a:ext uri="{FF2B5EF4-FFF2-40B4-BE49-F238E27FC236}">
                <a16:creationId xmlns:a16="http://schemas.microsoft.com/office/drawing/2014/main" id="{30C88706-A9F6-560E-F110-32A3893702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3872" y="116578"/>
            <a:ext cx="1193292" cy="1080145"/>
          </a:xfrm>
          <a:prstGeom prst="rect">
            <a:avLst/>
          </a:prstGeom>
        </p:spPr>
      </p:pic>
      <p:pic>
        <p:nvPicPr>
          <p:cNvPr id="7" name="Image 6" descr="Une image contenant plante, arbre, plein air, conifère&#10;&#10;Description générée automatiquement">
            <a:extLst>
              <a:ext uri="{FF2B5EF4-FFF2-40B4-BE49-F238E27FC236}">
                <a16:creationId xmlns:a16="http://schemas.microsoft.com/office/drawing/2014/main" id="{E350C166-1D57-2C5C-484E-91FF044940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92" y="116578"/>
            <a:ext cx="1193292" cy="108014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7C98052-626E-77C0-6983-44F8159D7D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5254" y="2890381"/>
            <a:ext cx="4677428" cy="3286584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12" name="Accolade fermante 11">
            <a:extLst>
              <a:ext uri="{FF2B5EF4-FFF2-40B4-BE49-F238E27FC236}">
                <a16:creationId xmlns:a16="http://schemas.microsoft.com/office/drawing/2014/main" id="{1ACD5FE3-BA71-079F-AC22-F88731D0F9B7}"/>
              </a:ext>
            </a:extLst>
          </p:cNvPr>
          <p:cNvSpPr/>
          <p:nvPr/>
        </p:nvSpPr>
        <p:spPr>
          <a:xfrm rot="10800000">
            <a:off x="4666579" y="3799105"/>
            <a:ext cx="213360" cy="734568"/>
          </a:xfrm>
          <a:prstGeom prst="rightBrace">
            <a:avLst>
              <a:gd name="adj1" fmla="val 48333"/>
              <a:gd name="adj2" fmla="val 50000"/>
            </a:avLst>
          </a:prstGeom>
          <a:ln w="28575">
            <a:solidFill>
              <a:srgbClr val="FA40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3" name="Accolade fermante 12">
            <a:extLst>
              <a:ext uri="{FF2B5EF4-FFF2-40B4-BE49-F238E27FC236}">
                <a16:creationId xmlns:a16="http://schemas.microsoft.com/office/drawing/2014/main" id="{0BC7AECC-A289-6E17-23D2-704E6C9B6AA8}"/>
              </a:ext>
            </a:extLst>
          </p:cNvPr>
          <p:cNvSpPr/>
          <p:nvPr/>
        </p:nvSpPr>
        <p:spPr>
          <a:xfrm rot="10800000">
            <a:off x="4670121" y="4586496"/>
            <a:ext cx="213360" cy="734568"/>
          </a:xfrm>
          <a:prstGeom prst="rightBrace">
            <a:avLst>
              <a:gd name="adj1" fmla="val 48333"/>
              <a:gd name="adj2" fmla="val 50000"/>
            </a:avLst>
          </a:prstGeom>
          <a:ln w="28575">
            <a:solidFill>
              <a:srgbClr val="FA40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4" name="Accolade fermante 13">
            <a:extLst>
              <a:ext uri="{FF2B5EF4-FFF2-40B4-BE49-F238E27FC236}">
                <a16:creationId xmlns:a16="http://schemas.microsoft.com/office/drawing/2014/main" id="{1C1DE831-6554-FE1F-3177-0776E16CD4A3}"/>
              </a:ext>
            </a:extLst>
          </p:cNvPr>
          <p:cNvSpPr/>
          <p:nvPr/>
        </p:nvSpPr>
        <p:spPr>
          <a:xfrm rot="10800000">
            <a:off x="4666579" y="5394926"/>
            <a:ext cx="213360" cy="734568"/>
          </a:xfrm>
          <a:prstGeom prst="rightBrace">
            <a:avLst>
              <a:gd name="adj1" fmla="val 48333"/>
              <a:gd name="adj2" fmla="val 50000"/>
            </a:avLst>
          </a:prstGeom>
          <a:ln w="28575">
            <a:solidFill>
              <a:srgbClr val="FA40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706CFAC-5B2C-96C5-4682-0AA34E5D064E}"/>
              </a:ext>
            </a:extLst>
          </p:cNvPr>
          <p:cNvSpPr txBox="1"/>
          <p:nvPr/>
        </p:nvSpPr>
        <p:spPr>
          <a:xfrm>
            <a:off x="2209833" y="3981723"/>
            <a:ext cx="2384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CA" dirty="0">
                <a:solidFill>
                  <a:srgbClr val="7385D1"/>
                </a:solidFill>
              </a:rPr>
              <a:t>Exécuté car </a:t>
            </a:r>
            <a:r>
              <a:rPr lang="fr-CA" dirty="0">
                <a:solidFill>
                  <a:srgbClr val="FA4098"/>
                </a:solidFill>
              </a:rPr>
              <a:t>true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5F7630A0-5213-FDF5-B1D9-FA056EB5D4A4}"/>
              </a:ext>
            </a:extLst>
          </p:cNvPr>
          <p:cNvSpPr txBox="1"/>
          <p:nvPr/>
        </p:nvSpPr>
        <p:spPr>
          <a:xfrm>
            <a:off x="2209833" y="4769114"/>
            <a:ext cx="2384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CA" dirty="0">
                <a:solidFill>
                  <a:srgbClr val="7385D1"/>
                </a:solidFill>
              </a:rPr>
              <a:t>Exécuté car </a:t>
            </a:r>
            <a:r>
              <a:rPr lang="fr-CA" dirty="0">
                <a:solidFill>
                  <a:srgbClr val="FA4098"/>
                </a:solidFill>
              </a:rPr>
              <a:t>true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76AA5987-1FA0-27C3-E31A-818836739885}"/>
              </a:ext>
            </a:extLst>
          </p:cNvPr>
          <p:cNvSpPr txBox="1"/>
          <p:nvPr/>
        </p:nvSpPr>
        <p:spPr>
          <a:xfrm>
            <a:off x="2209833" y="5556505"/>
            <a:ext cx="2384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CA" dirty="0">
                <a:solidFill>
                  <a:srgbClr val="7385D1"/>
                </a:solidFill>
              </a:rPr>
              <a:t>Pas exécuté car </a:t>
            </a:r>
            <a:r>
              <a:rPr lang="fr-CA" dirty="0">
                <a:solidFill>
                  <a:srgbClr val="FA4098"/>
                </a:solidFill>
              </a:rPr>
              <a:t>false</a:t>
            </a:r>
          </a:p>
        </p:txBody>
      </p:sp>
    </p:spTree>
    <p:extLst>
      <p:ext uri="{BB962C8B-B14F-4D97-AF65-F5344CB8AC3E}">
        <p14:creationId xmlns:p14="http://schemas.microsoft.com/office/powerpoint/2010/main" val="10697708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CE12D4ED-9197-4741-8787-7DAA6E4E48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Bloc </a:t>
            </a:r>
            <a:r>
              <a:rPr lang="fr-CA" b="1" dirty="0">
                <a:solidFill>
                  <a:srgbClr val="FA4098"/>
                </a:solidFill>
              </a:rPr>
              <a:t>else if</a:t>
            </a:r>
          </a:p>
          <a:p>
            <a:pPr lvl="1"/>
            <a:r>
              <a:rPr lang="fr-CA" dirty="0"/>
              <a:t> Permet d’insérer </a:t>
            </a:r>
            <a:r>
              <a:rPr lang="fr-CA" b="1" u="sng" dirty="0"/>
              <a:t>une ou plusieurs</a:t>
            </a:r>
            <a:r>
              <a:rPr lang="fr-CA" dirty="0"/>
              <a:t> conditions alternatives</a:t>
            </a:r>
          </a:p>
          <a:p>
            <a:pPr lvl="1"/>
            <a:r>
              <a:rPr lang="fr-CA" dirty="0"/>
              <a:t> Syntaxe :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56C8633-1B0C-49E5-AB73-8F144FF67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Instructions conditionnelles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5074C9C-00AA-420B-A6DF-C591D2A89015}"/>
              </a:ext>
            </a:extLst>
          </p:cNvPr>
          <p:cNvSpPr/>
          <p:nvPr/>
        </p:nvSpPr>
        <p:spPr>
          <a:xfrm>
            <a:off x="164875" y="2557744"/>
            <a:ext cx="11858649" cy="3357902"/>
          </a:xfrm>
          <a:prstGeom prst="rect">
            <a:avLst/>
          </a:prstGeom>
          <a:solidFill>
            <a:schemeClr val="bg1"/>
          </a:solidFill>
          <a:ln w="38100">
            <a:solidFill>
              <a:srgbClr val="7385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if(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/*...Condition 1...*/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Code à exécuter si la condition 1 est « 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true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 »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 if(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/*...Condition 2...*/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Code à exécuter si la condition 1 est « 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 » et la condition 2 est « 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true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 »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Code à exécuter si les conditions 1 et 2 sont « false »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C6BAB420-62E0-4822-8932-91B6CFE6669C}"/>
              </a:ext>
            </a:extLst>
          </p:cNvPr>
          <p:cNvSpPr txBox="1"/>
          <p:nvPr/>
        </p:nvSpPr>
        <p:spPr>
          <a:xfrm>
            <a:off x="1898904" y="5998368"/>
            <a:ext cx="8805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>
                <a:solidFill>
                  <a:srgbClr val="7385D1"/>
                </a:solidFill>
              </a:rPr>
              <a:t>Exemple </a:t>
            </a:r>
            <a:r>
              <a:rPr lang="fr-CA">
                <a:solidFill>
                  <a:srgbClr val="7385D1"/>
                </a:solidFill>
              </a:rPr>
              <a:t>: </a:t>
            </a:r>
            <a:r>
              <a:rPr lang="fr-CA">
                <a:solidFill>
                  <a:srgbClr val="FA4098"/>
                </a:solidFill>
              </a:rPr>
              <a:t>Si tu es riche</a:t>
            </a:r>
            <a:r>
              <a:rPr lang="fr-CA">
                <a:solidFill>
                  <a:srgbClr val="7385D1"/>
                </a:solidFill>
              </a:rPr>
              <a:t>, je veux être ton meilleur ami. </a:t>
            </a:r>
            <a:r>
              <a:rPr lang="fr-CA">
                <a:solidFill>
                  <a:srgbClr val="FA4098"/>
                </a:solidFill>
              </a:rPr>
              <a:t>Sinon, si tu as une belle personnalité</a:t>
            </a:r>
            <a:r>
              <a:rPr lang="fr-CA">
                <a:solidFill>
                  <a:srgbClr val="7385D1"/>
                </a:solidFill>
              </a:rPr>
              <a:t>, je veux être ton ami. </a:t>
            </a:r>
            <a:r>
              <a:rPr lang="fr-CA">
                <a:solidFill>
                  <a:srgbClr val="FA4098"/>
                </a:solidFill>
              </a:rPr>
              <a:t>Sinon</a:t>
            </a:r>
            <a:r>
              <a:rPr lang="fr-CA">
                <a:solidFill>
                  <a:srgbClr val="7385D1"/>
                </a:solidFill>
              </a:rPr>
              <a:t>, je ne veux pas être ton ami. </a:t>
            </a:r>
            <a:endParaRPr lang="fr-CA" dirty="0">
              <a:solidFill>
                <a:srgbClr val="7385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89003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CE12D4ED-9197-4741-8787-7DAA6E4E48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Bloc </a:t>
            </a:r>
            <a:r>
              <a:rPr lang="fr-CA" b="1" dirty="0">
                <a:solidFill>
                  <a:srgbClr val="FA4098"/>
                </a:solidFill>
              </a:rPr>
              <a:t>else if</a:t>
            </a:r>
          </a:p>
          <a:p>
            <a:pPr lvl="1"/>
            <a:r>
              <a:rPr lang="fr-CA" dirty="0"/>
              <a:t> Exemple 1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56C8633-1B0C-49E5-AB73-8F144FF67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Instructions conditionnelles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E72E9B6-09D1-4CD7-B44D-016A06B5FB01}"/>
              </a:ext>
            </a:extLst>
          </p:cNvPr>
          <p:cNvSpPr/>
          <p:nvPr/>
        </p:nvSpPr>
        <p:spPr>
          <a:xfrm>
            <a:off x="3462109" y="2466406"/>
            <a:ext cx="8518424" cy="3710559"/>
          </a:xfrm>
          <a:prstGeom prst="rect">
            <a:avLst/>
          </a:prstGeom>
          <a:solidFill>
            <a:schemeClr val="bg1"/>
          </a:solidFill>
          <a:ln w="38100">
            <a:solidFill>
              <a:srgbClr val="797C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let </a:t>
            </a:r>
            <a:r>
              <a:rPr lang="fr-CA" b="1" dirty="0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6;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if(</a:t>
            </a:r>
            <a:r>
              <a:rPr lang="fr-CA" b="1" dirty="0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&lt; 3)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  <a:r>
              <a:rPr lang="fr-CA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uerySelector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("</a:t>
            </a:r>
            <a:r>
              <a:rPr lang="fr-CA" b="1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fr-CA" sz="1800" b="1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element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").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textContent = "Petit";</a:t>
            </a:r>
            <a:endParaRPr lang="fr-CA" b="1" dirty="0">
              <a:solidFill>
                <a:srgbClr val="BF779D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 if(</a:t>
            </a:r>
            <a:r>
              <a:rPr lang="fr-CA" b="1" dirty="0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&gt; 5)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  <a:r>
              <a:rPr lang="fr-CA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uerySelector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("</a:t>
            </a:r>
            <a:r>
              <a:rPr lang="fr-CA" b="1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fr-CA" sz="1800" b="1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element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").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textContent = "Grand";</a:t>
            </a:r>
            <a:endParaRPr lang="fr-CA" b="1" dirty="0">
              <a:solidFill>
                <a:srgbClr val="BF779D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  <a:r>
              <a:rPr lang="fr-CA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uerySelector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("</a:t>
            </a:r>
            <a:r>
              <a:rPr lang="fr-CA" b="1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fr-CA" sz="1800" b="1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element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").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textContent = "Moyen";</a:t>
            </a:r>
            <a:endParaRPr lang="fr-CA" b="1" dirty="0">
              <a:solidFill>
                <a:srgbClr val="BF779D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6F17013-6F1C-4273-815D-12A14155B0D5}"/>
              </a:ext>
            </a:extLst>
          </p:cNvPr>
          <p:cNvSpPr txBox="1"/>
          <p:nvPr/>
        </p:nvSpPr>
        <p:spPr>
          <a:xfrm>
            <a:off x="78261" y="2680527"/>
            <a:ext cx="31028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Symbol" panose="05050102010706020507" pitchFamily="18" charset="2"/>
              <a:buChar char="¨"/>
            </a:pPr>
            <a:r>
              <a:rPr lang="fr-CA" dirty="0">
                <a:solidFill>
                  <a:srgbClr val="797CDE"/>
                </a:solidFill>
              </a:rPr>
              <a:t>La première condition est </a:t>
            </a:r>
            <a:r>
              <a:rPr lang="fr-CA" b="1" dirty="0"/>
              <a:t>false</a:t>
            </a:r>
            <a:r>
              <a:rPr lang="fr-CA" dirty="0">
                <a:solidFill>
                  <a:srgbClr val="797CDE"/>
                </a:solidFill>
              </a:rPr>
              <a:t>. On saute le bloc </a:t>
            </a:r>
            <a:r>
              <a:rPr lang="fr-CA" b="1" dirty="0">
                <a:solidFill>
                  <a:srgbClr val="FA4098"/>
                </a:solidFill>
              </a:rPr>
              <a:t>if</a:t>
            </a:r>
            <a:r>
              <a:rPr lang="fr-CA" dirty="0">
                <a:solidFill>
                  <a:srgbClr val="797CDE"/>
                </a:solidFill>
              </a:rPr>
              <a:t>.</a:t>
            </a:r>
          </a:p>
          <a:p>
            <a:endParaRPr lang="fr-CA" dirty="0">
              <a:solidFill>
                <a:srgbClr val="BF779D"/>
              </a:solidFill>
            </a:endParaRPr>
          </a:p>
          <a:p>
            <a:pPr marL="285750" indent="-285750">
              <a:buFont typeface="Symbol" panose="05050102010706020507" pitchFamily="18" charset="2"/>
              <a:buChar char="¨"/>
            </a:pPr>
            <a:r>
              <a:rPr lang="fr-CA" dirty="0">
                <a:solidFill>
                  <a:srgbClr val="797CDE"/>
                </a:solidFill>
              </a:rPr>
              <a:t>La deuxième condition est </a:t>
            </a:r>
            <a:r>
              <a:rPr lang="fr-CA" b="1" dirty="0"/>
              <a:t>true</a:t>
            </a:r>
            <a:r>
              <a:rPr lang="fr-CA" dirty="0">
                <a:solidFill>
                  <a:srgbClr val="797CDE"/>
                </a:solidFill>
              </a:rPr>
              <a:t>. On exécute le bloc </a:t>
            </a:r>
            <a:r>
              <a:rPr lang="fr-CA" b="1" dirty="0">
                <a:solidFill>
                  <a:srgbClr val="FA4098"/>
                </a:solidFill>
              </a:rPr>
              <a:t>else if </a:t>
            </a:r>
            <a:r>
              <a:rPr lang="fr-CA" dirty="0">
                <a:solidFill>
                  <a:srgbClr val="797CDE"/>
                </a:solidFill>
              </a:rPr>
              <a:t>!</a:t>
            </a:r>
            <a:endParaRPr lang="fr-CA" dirty="0">
              <a:solidFill>
                <a:srgbClr val="BF779D"/>
              </a:solidFill>
            </a:endParaRPr>
          </a:p>
          <a:p>
            <a:pPr marL="285750" indent="-285750">
              <a:buFont typeface="Symbol" panose="05050102010706020507" pitchFamily="18" charset="2"/>
              <a:buChar char="¨"/>
            </a:pPr>
            <a:endParaRPr lang="fr-CA" dirty="0">
              <a:solidFill>
                <a:srgbClr val="BF779D"/>
              </a:solidFill>
            </a:endParaRPr>
          </a:p>
          <a:p>
            <a:pPr marL="285750" indent="-285750">
              <a:buFont typeface="Symbol" panose="05050102010706020507" pitchFamily="18" charset="2"/>
              <a:buChar char="¨"/>
            </a:pPr>
            <a:r>
              <a:rPr lang="fr-CA" dirty="0">
                <a:solidFill>
                  <a:srgbClr val="797CDE"/>
                </a:solidFill>
              </a:rPr>
              <a:t>On saute le </a:t>
            </a:r>
            <a:r>
              <a:rPr lang="fr-CA" b="1" dirty="0">
                <a:solidFill>
                  <a:srgbClr val="FA4098"/>
                </a:solidFill>
              </a:rPr>
              <a:t>else</a:t>
            </a:r>
            <a:r>
              <a:rPr lang="fr-CA" dirty="0">
                <a:solidFill>
                  <a:srgbClr val="797CDE"/>
                </a:solidFill>
              </a:rPr>
              <a:t> puisqu’un des blocs au-dessus était </a:t>
            </a:r>
            <a:r>
              <a:rPr lang="fr-CA" b="1" dirty="0"/>
              <a:t>true</a:t>
            </a:r>
            <a:r>
              <a:rPr lang="fr-CA" dirty="0">
                <a:solidFill>
                  <a:srgbClr val="BF779D"/>
                </a:solidFill>
              </a:rPr>
              <a:t>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fr-CA" dirty="0">
                <a:solidFill>
                  <a:srgbClr val="797CDE"/>
                </a:solidFill>
              </a:rPr>
              <a:t> On met le texte « Grand » à l’</a:t>
            </a:r>
            <a:r>
              <a:rPr lang="fr-CA" b="1" dirty="0">
                <a:solidFill>
                  <a:srgbClr val="73B3D1"/>
                </a:solidFill>
              </a:rPr>
              <a:t>élément</a:t>
            </a:r>
            <a:r>
              <a:rPr lang="fr-CA" dirty="0">
                <a:solidFill>
                  <a:srgbClr val="797CDE"/>
                </a:solidFill>
              </a:rPr>
              <a:t>.</a:t>
            </a:r>
            <a:endParaRPr lang="fr-CA" dirty="0">
              <a:solidFill>
                <a:srgbClr val="BF779D"/>
              </a:solidFill>
            </a:endParaRP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9336EAF6-4ACC-4553-863F-25C2D0C14740}"/>
              </a:ext>
            </a:extLst>
          </p:cNvPr>
          <p:cNvCxnSpPr>
            <a:cxnSpLocks/>
          </p:cNvCxnSpPr>
          <p:nvPr/>
        </p:nvCxnSpPr>
        <p:spPr>
          <a:xfrm flipV="1">
            <a:off x="2848244" y="2968122"/>
            <a:ext cx="533659" cy="222818"/>
          </a:xfrm>
          <a:prstGeom prst="straightConnector1">
            <a:avLst/>
          </a:prstGeom>
          <a:ln w="38100">
            <a:solidFill>
              <a:srgbClr val="797CD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5E6582D5-3121-4CE6-AEAD-26D541AEB992}"/>
              </a:ext>
            </a:extLst>
          </p:cNvPr>
          <p:cNvCxnSpPr>
            <a:cxnSpLocks/>
          </p:cNvCxnSpPr>
          <p:nvPr/>
        </p:nvCxnSpPr>
        <p:spPr>
          <a:xfrm>
            <a:off x="2819401" y="4050548"/>
            <a:ext cx="525762" cy="0"/>
          </a:xfrm>
          <a:prstGeom prst="straightConnector1">
            <a:avLst/>
          </a:prstGeom>
          <a:ln w="38100">
            <a:solidFill>
              <a:srgbClr val="797CD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64206FEE-B1A7-4870-915B-1829EBAA1AB6}"/>
              </a:ext>
            </a:extLst>
          </p:cNvPr>
          <p:cNvCxnSpPr>
            <a:cxnSpLocks/>
          </p:cNvCxnSpPr>
          <p:nvPr/>
        </p:nvCxnSpPr>
        <p:spPr>
          <a:xfrm>
            <a:off x="2879955" y="5104314"/>
            <a:ext cx="465208" cy="54163"/>
          </a:xfrm>
          <a:prstGeom prst="straightConnector1">
            <a:avLst/>
          </a:prstGeom>
          <a:ln w="38100">
            <a:solidFill>
              <a:srgbClr val="797CD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24781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E14CC12-1FCB-4AB0-8778-F90C33B2CCCA}"/>
              </a:ext>
            </a:extLst>
          </p:cNvPr>
          <p:cNvSpPr/>
          <p:nvPr/>
        </p:nvSpPr>
        <p:spPr>
          <a:xfrm>
            <a:off x="3462109" y="2466406"/>
            <a:ext cx="8518424" cy="3710559"/>
          </a:xfrm>
          <a:prstGeom prst="rect">
            <a:avLst/>
          </a:prstGeom>
          <a:solidFill>
            <a:schemeClr val="bg1"/>
          </a:solidFill>
          <a:ln w="38100">
            <a:solidFill>
              <a:srgbClr val="797C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let </a:t>
            </a:r>
            <a:r>
              <a:rPr lang="fr-CA" b="1" dirty="0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4;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if(</a:t>
            </a:r>
            <a:r>
              <a:rPr lang="fr-CA" b="1" dirty="0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&lt; 3)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  <a:r>
              <a:rPr lang="fr-CA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uerySelector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("</a:t>
            </a:r>
            <a:r>
              <a:rPr lang="fr-CA" sz="1800" b="1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.element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").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textContent = "Petit";</a:t>
            </a:r>
            <a:endParaRPr lang="fr-CA" b="1" dirty="0">
              <a:solidFill>
                <a:srgbClr val="BF779D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 if(</a:t>
            </a:r>
            <a:r>
              <a:rPr lang="fr-CA" b="1" dirty="0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&gt; 5)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  <a:r>
              <a:rPr lang="fr-CA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uerySelector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("</a:t>
            </a:r>
            <a:r>
              <a:rPr lang="fr-CA" sz="1800" b="1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.element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").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textContent = "Grand";</a:t>
            </a:r>
            <a:endParaRPr lang="fr-CA" b="1" dirty="0">
              <a:solidFill>
                <a:srgbClr val="BF779D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  <a:r>
              <a:rPr lang="fr-CA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uerySelector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("</a:t>
            </a:r>
            <a:r>
              <a:rPr lang="fr-CA" sz="1800" b="1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.element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").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textContent = "Moyen";</a:t>
            </a:r>
            <a:endParaRPr lang="fr-CA" b="1" dirty="0">
              <a:solidFill>
                <a:srgbClr val="BF779D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CE12D4ED-9197-4741-8787-7DAA6E4E48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Bloc </a:t>
            </a:r>
            <a:r>
              <a:rPr lang="fr-CA" b="1" dirty="0">
                <a:solidFill>
                  <a:srgbClr val="FA4098"/>
                </a:solidFill>
              </a:rPr>
              <a:t>else if</a:t>
            </a:r>
          </a:p>
          <a:p>
            <a:pPr lvl="1"/>
            <a:r>
              <a:rPr lang="fr-CA" dirty="0"/>
              <a:t> Exemple 2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56C8633-1B0C-49E5-AB73-8F144FF67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Instructions conditionnelles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6F17013-6F1C-4273-815D-12A14155B0D5}"/>
              </a:ext>
            </a:extLst>
          </p:cNvPr>
          <p:cNvSpPr txBox="1"/>
          <p:nvPr/>
        </p:nvSpPr>
        <p:spPr>
          <a:xfrm>
            <a:off x="80335" y="2546285"/>
            <a:ext cx="299076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Symbol" panose="05050102010706020507" pitchFamily="18" charset="2"/>
              <a:buChar char="¨"/>
            </a:pPr>
            <a:r>
              <a:rPr lang="fr-CA" dirty="0">
                <a:solidFill>
                  <a:srgbClr val="797CDE"/>
                </a:solidFill>
              </a:rPr>
              <a:t>La première condition est </a:t>
            </a:r>
            <a:r>
              <a:rPr lang="fr-CA" b="1" dirty="0"/>
              <a:t>false</a:t>
            </a:r>
            <a:r>
              <a:rPr lang="fr-CA" dirty="0">
                <a:solidFill>
                  <a:srgbClr val="797CDE"/>
                </a:solidFill>
              </a:rPr>
              <a:t>. On saute le bloc </a:t>
            </a:r>
            <a:r>
              <a:rPr lang="fr-CA" b="1" dirty="0">
                <a:solidFill>
                  <a:srgbClr val="FA4098"/>
                </a:solidFill>
              </a:rPr>
              <a:t>if</a:t>
            </a:r>
            <a:r>
              <a:rPr lang="fr-CA" dirty="0">
                <a:solidFill>
                  <a:srgbClr val="797CDE"/>
                </a:solidFill>
              </a:rPr>
              <a:t>.</a:t>
            </a:r>
          </a:p>
          <a:p>
            <a:endParaRPr lang="fr-CA" dirty="0">
              <a:solidFill>
                <a:srgbClr val="797CDE"/>
              </a:solidFill>
            </a:endParaRPr>
          </a:p>
          <a:p>
            <a:pPr marL="285750" indent="-285750">
              <a:buFont typeface="Symbol" panose="05050102010706020507" pitchFamily="18" charset="2"/>
              <a:buChar char="¨"/>
            </a:pPr>
            <a:r>
              <a:rPr lang="fr-CA" dirty="0">
                <a:solidFill>
                  <a:srgbClr val="797CDE"/>
                </a:solidFill>
              </a:rPr>
              <a:t>La deuxième condition est </a:t>
            </a:r>
            <a:r>
              <a:rPr lang="fr-CA" b="1" dirty="0"/>
              <a:t>false</a:t>
            </a:r>
            <a:r>
              <a:rPr lang="fr-CA" dirty="0">
                <a:solidFill>
                  <a:srgbClr val="797CDE"/>
                </a:solidFill>
              </a:rPr>
              <a:t>. On saute le bloc </a:t>
            </a:r>
            <a:r>
              <a:rPr lang="fr-CA" b="1" dirty="0">
                <a:solidFill>
                  <a:srgbClr val="FA4098"/>
                </a:solidFill>
              </a:rPr>
              <a:t>else if</a:t>
            </a:r>
            <a:r>
              <a:rPr lang="fr-CA" dirty="0">
                <a:solidFill>
                  <a:srgbClr val="797CDE"/>
                </a:solidFill>
              </a:rPr>
              <a:t>.</a:t>
            </a:r>
          </a:p>
          <a:p>
            <a:pPr marL="285750" indent="-285750">
              <a:buFont typeface="Symbol" panose="05050102010706020507" pitchFamily="18" charset="2"/>
              <a:buChar char="¨"/>
            </a:pPr>
            <a:endParaRPr lang="fr-CA" dirty="0">
              <a:solidFill>
                <a:srgbClr val="BF779D"/>
              </a:solidFill>
            </a:endParaRPr>
          </a:p>
          <a:p>
            <a:pPr marL="285750" indent="-285750">
              <a:buFont typeface="Symbol" panose="05050102010706020507" pitchFamily="18" charset="2"/>
              <a:buChar char="¨"/>
            </a:pPr>
            <a:r>
              <a:rPr lang="fr-CA" dirty="0">
                <a:solidFill>
                  <a:srgbClr val="797CDE"/>
                </a:solidFill>
              </a:rPr>
              <a:t>On exécute le </a:t>
            </a:r>
            <a:r>
              <a:rPr lang="fr-CA" b="1" dirty="0">
                <a:solidFill>
                  <a:srgbClr val="FA4098"/>
                </a:solidFill>
              </a:rPr>
              <a:t>else</a:t>
            </a:r>
            <a:r>
              <a:rPr lang="fr-CA" dirty="0">
                <a:solidFill>
                  <a:srgbClr val="FA4098"/>
                </a:solidFill>
              </a:rPr>
              <a:t> </a:t>
            </a:r>
            <a:r>
              <a:rPr lang="fr-CA" dirty="0">
                <a:solidFill>
                  <a:srgbClr val="797CDE"/>
                </a:solidFill>
              </a:rPr>
              <a:t>puisque les deux blocs au-dessus était</a:t>
            </a:r>
            <a:r>
              <a:rPr lang="fr-CA" dirty="0">
                <a:solidFill>
                  <a:srgbClr val="BF779D"/>
                </a:solidFill>
              </a:rPr>
              <a:t> </a:t>
            </a:r>
            <a:r>
              <a:rPr lang="fr-CA" b="1" dirty="0"/>
              <a:t>false</a:t>
            </a:r>
            <a:r>
              <a:rPr lang="fr-CA" dirty="0">
                <a:solidFill>
                  <a:srgbClr val="BF779D"/>
                </a:solidFill>
              </a:rPr>
              <a:t>.</a:t>
            </a:r>
          </a:p>
          <a:p>
            <a:pPr marL="285750" indent="-285750">
              <a:buFont typeface="Symbol" panose="05050102010706020507" pitchFamily="18" charset="2"/>
              <a:buChar char="¨"/>
            </a:pPr>
            <a:endParaRPr lang="fr-CA" dirty="0">
              <a:solidFill>
                <a:srgbClr val="BF779D"/>
              </a:solidFill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fr-CA" dirty="0">
                <a:solidFill>
                  <a:srgbClr val="797CDE"/>
                </a:solidFill>
              </a:rPr>
              <a:t>  On met le texte « Moyen » à l’</a:t>
            </a:r>
            <a:r>
              <a:rPr lang="fr-CA" b="1" dirty="0">
                <a:solidFill>
                  <a:srgbClr val="73B3D1"/>
                </a:solidFill>
              </a:rPr>
              <a:t>élément</a:t>
            </a:r>
            <a:r>
              <a:rPr lang="fr-CA" dirty="0">
                <a:solidFill>
                  <a:srgbClr val="797CDE"/>
                </a:solidFill>
              </a:rPr>
              <a:t>.</a:t>
            </a:r>
            <a:endParaRPr lang="fr-CA" dirty="0">
              <a:solidFill>
                <a:srgbClr val="BF779D"/>
              </a:solidFill>
            </a:endParaRPr>
          </a:p>
          <a:p>
            <a:pPr marL="742950" lvl="1" indent="-285750">
              <a:buFont typeface="Courier New" panose="02070309020205020404" pitchFamily="49" charset="0"/>
              <a:buChar char="o"/>
            </a:pPr>
            <a:endParaRPr lang="fr-CA" dirty="0">
              <a:solidFill>
                <a:srgbClr val="BF779D"/>
              </a:solidFill>
            </a:endParaRPr>
          </a:p>
        </p:txBody>
      </p: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9336EAF6-4ACC-4553-863F-25C2D0C14740}"/>
              </a:ext>
            </a:extLst>
          </p:cNvPr>
          <p:cNvCxnSpPr>
            <a:cxnSpLocks/>
          </p:cNvCxnSpPr>
          <p:nvPr/>
        </p:nvCxnSpPr>
        <p:spPr>
          <a:xfrm>
            <a:off x="2928450" y="2919772"/>
            <a:ext cx="457983" cy="0"/>
          </a:xfrm>
          <a:prstGeom prst="straightConnector1">
            <a:avLst/>
          </a:prstGeom>
          <a:ln w="38100">
            <a:solidFill>
              <a:srgbClr val="797CD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5E6582D5-3121-4CE6-AEAD-26D541AEB992}"/>
              </a:ext>
            </a:extLst>
          </p:cNvPr>
          <p:cNvCxnSpPr>
            <a:cxnSpLocks/>
          </p:cNvCxnSpPr>
          <p:nvPr/>
        </p:nvCxnSpPr>
        <p:spPr>
          <a:xfrm>
            <a:off x="2989142" y="3941379"/>
            <a:ext cx="397291" cy="102862"/>
          </a:xfrm>
          <a:prstGeom prst="straightConnector1">
            <a:avLst/>
          </a:prstGeom>
          <a:ln w="38100">
            <a:solidFill>
              <a:srgbClr val="797CD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64206FEE-B1A7-4870-915B-1829EBAA1AB6}"/>
              </a:ext>
            </a:extLst>
          </p:cNvPr>
          <p:cNvCxnSpPr>
            <a:cxnSpLocks/>
          </p:cNvCxnSpPr>
          <p:nvPr/>
        </p:nvCxnSpPr>
        <p:spPr>
          <a:xfrm>
            <a:off x="2797477" y="5003415"/>
            <a:ext cx="588956" cy="129837"/>
          </a:xfrm>
          <a:prstGeom prst="straightConnector1">
            <a:avLst/>
          </a:prstGeom>
          <a:ln w="38100">
            <a:solidFill>
              <a:srgbClr val="797CD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23484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CE12D4ED-9197-4741-8787-7DAA6E4E48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Bloc </a:t>
            </a:r>
            <a:r>
              <a:rPr lang="fr-CA" b="1" dirty="0">
                <a:solidFill>
                  <a:srgbClr val="FA4098"/>
                </a:solidFill>
              </a:rPr>
              <a:t>else if</a:t>
            </a:r>
          </a:p>
          <a:p>
            <a:pPr lvl="1"/>
            <a:r>
              <a:rPr lang="fr-CA" dirty="0"/>
              <a:t> Précisions supplémentaires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56C8633-1B0C-49E5-AB73-8F144FF67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Instructions conditionnelles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573318D-1C6B-1387-7229-508897A23697}"/>
              </a:ext>
            </a:extLst>
          </p:cNvPr>
          <p:cNvSpPr/>
          <p:nvPr/>
        </p:nvSpPr>
        <p:spPr>
          <a:xfrm>
            <a:off x="1125412" y="2145792"/>
            <a:ext cx="3305296" cy="4451280"/>
          </a:xfrm>
          <a:prstGeom prst="rect">
            <a:avLst/>
          </a:prstGeom>
          <a:solidFill>
            <a:schemeClr val="bg1"/>
          </a:solidFill>
          <a:ln w="38100">
            <a:solidFill>
              <a:srgbClr val="797C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if(</a:t>
            </a:r>
            <a:r>
              <a:rPr lang="fr-CA" sz="1400" b="1" dirty="0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...</a:t>
            </a:r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...</a:t>
            </a:r>
            <a:endParaRPr lang="fr-CA" sz="1400" b="1" dirty="0">
              <a:solidFill>
                <a:srgbClr val="BF779D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 if(</a:t>
            </a:r>
            <a:r>
              <a:rPr lang="fr-CA" sz="1400" b="1" dirty="0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...</a:t>
            </a:r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...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 if(</a:t>
            </a:r>
            <a:r>
              <a:rPr lang="fr-CA" sz="1400" b="1" dirty="0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...</a:t>
            </a:r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...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 if(</a:t>
            </a:r>
            <a:r>
              <a:rPr lang="fr-CA" sz="1400" b="1" dirty="0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...</a:t>
            </a:r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...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...</a:t>
            </a:r>
            <a:endParaRPr lang="fr-CA" sz="1400" b="1" dirty="0">
              <a:solidFill>
                <a:srgbClr val="BF779D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7" name="Accolade fermante 6">
            <a:extLst>
              <a:ext uri="{FF2B5EF4-FFF2-40B4-BE49-F238E27FC236}">
                <a16:creationId xmlns:a16="http://schemas.microsoft.com/office/drawing/2014/main" id="{72D8669C-464D-36B0-0C6A-6807359B2678}"/>
              </a:ext>
            </a:extLst>
          </p:cNvPr>
          <p:cNvSpPr/>
          <p:nvPr/>
        </p:nvSpPr>
        <p:spPr>
          <a:xfrm>
            <a:off x="2604770" y="3091967"/>
            <a:ext cx="213360" cy="2540736"/>
          </a:xfrm>
          <a:prstGeom prst="rightBrace">
            <a:avLst>
              <a:gd name="adj1" fmla="val 48333"/>
              <a:gd name="adj2" fmla="val 50000"/>
            </a:avLst>
          </a:prstGeom>
          <a:ln w="28575">
            <a:solidFill>
              <a:srgbClr val="FA40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3C0405F-EA4F-A3A8-03CF-F85738825BC1}"/>
              </a:ext>
            </a:extLst>
          </p:cNvPr>
          <p:cNvSpPr txBox="1"/>
          <p:nvPr/>
        </p:nvSpPr>
        <p:spPr>
          <a:xfrm>
            <a:off x="2848700" y="3777559"/>
            <a:ext cx="13683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rgbClr val="7385D1"/>
                </a:solidFill>
              </a:rPr>
              <a:t>On peut mettre autant de </a:t>
            </a:r>
            <a:r>
              <a:rPr lang="fr-CA" sz="1400" dirty="0">
                <a:solidFill>
                  <a:srgbClr val="FA4098"/>
                </a:solidFill>
              </a:rPr>
              <a:t>else if </a:t>
            </a:r>
            <a:r>
              <a:rPr lang="fr-CA" sz="1400" dirty="0">
                <a:solidFill>
                  <a:srgbClr val="7385D1"/>
                </a:solidFill>
              </a:rPr>
              <a:t>qu’on le souhaite.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017930A-AC84-0A6E-9D59-BE9A738DC1FA}"/>
              </a:ext>
            </a:extLst>
          </p:cNvPr>
          <p:cNvSpPr/>
          <p:nvPr/>
        </p:nvSpPr>
        <p:spPr>
          <a:xfrm>
            <a:off x="4852064" y="3279799"/>
            <a:ext cx="3305296" cy="1950085"/>
          </a:xfrm>
          <a:prstGeom prst="rect">
            <a:avLst/>
          </a:prstGeom>
          <a:solidFill>
            <a:schemeClr val="bg1"/>
          </a:solidFill>
          <a:ln w="38100">
            <a:solidFill>
              <a:srgbClr val="797C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if(</a:t>
            </a:r>
            <a:r>
              <a:rPr lang="fr-CA" sz="1400" b="1" dirty="0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...</a:t>
            </a:r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...</a:t>
            </a:r>
            <a:endParaRPr lang="fr-CA" sz="1400" b="1" dirty="0">
              <a:solidFill>
                <a:srgbClr val="BF779D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 if(</a:t>
            </a:r>
            <a:r>
              <a:rPr lang="fr-CA" sz="1400" b="1" dirty="0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...</a:t>
            </a:r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...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3AB446B-F1A6-5C30-B409-C8DDDC8BE9FF}"/>
              </a:ext>
            </a:extLst>
          </p:cNvPr>
          <p:cNvSpPr txBox="1"/>
          <p:nvPr/>
        </p:nvSpPr>
        <p:spPr>
          <a:xfrm>
            <a:off x="6341741" y="3759519"/>
            <a:ext cx="17795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rgbClr val="7385D1"/>
                </a:solidFill>
              </a:rPr>
              <a:t>On n’est pas obligé d’avoir un </a:t>
            </a:r>
            <a:r>
              <a:rPr lang="fr-CA" sz="1400" dirty="0">
                <a:solidFill>
                  <a:srgbClr val="FA4098"/>
                </a:solidFill>
              </a:rPr>
              <a:t>else</a:t>
            </a:r>
            <a:r>
              <a:rPr lang="fr-CA" sz="1400" dirty="0">
                <a:solidFill>
                  <a:srgbClr val="7385D1"/>
                </a:solidFill>
              </a:rPr>
              <a:t> après le </a:t>
            </a:r>
            <a:r>
              <a:rPr lang="fr-CA" sz="1400" dirty="0">
                <a:solidFill>
                  <a:srgbClr val="FA4098"/>
                </a:solidFill>
              </a:rPr>
              <a:t>else if</a:t>
            </a:r>
            <a:r>
              <a:rPr lang="fr-CA" sz="1400" dirty="0">
                <a:solidFill>
                  <a:srgbClr val="7385D1"/>
                </a:solidFill>
              </a:rPr>
              <a:t>. Par contre, le </a:t>
            </a:r>
            <a:r>
              <a:rPr lang="fr-CA" sz="1400" dirty="0">
                <a:solidFill>
                  <a:srgbClr val="FA4098"/>
                </a:solidFill>
              </a:rPr>
              <a:t>if</a:t>
            </a:r>
            <a:r>
              <a:rPr lang="fr-CA" sz="1400" dirty="0">
                <a:solidFill>
                  <a:srgbClr val="7385D1"/>
                </a:solidFill>
              </a:rPr>
              <a:t> est </a:t>
            </a:r>
            <a:r>
              <a:rPr lang="fr-CA" sz="1400" b="1" dirty="0">
                <a:solidFill>
                  <a:srgbClr val="7385D1"/>
                </a:solidFill>
              </a:rPr>
              <a:t>obligatoire</a:t>
            </a:r>
            <a:r>
              <a:rPr lang="fr-CA" sz="1400" dirty="0">
                <a:solidFill>
                  <a:srgbClr val="7385D1"/>
                </a:solidFill>
              </a:rPr>
              <a:t>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EB3648B-DD2F-08E5-323C-DCB3045A79B3}"/>
              </a:ext>
            </a:extLst>
          </p:cNvPr>
          <p:cNvSpPr/>
          <p:nvPr/>
        </p:nvSpPr>
        <p:spPr>
          <a:xfrm>
            <a:off x="8578716" y="2802257"/>
            <a:ext cx="3192840" cy="2905171"/>
          </a:xfrm>
          <a:prstGeom prst="rect">
            <a:avLst/>
          </a:prstGeom>
          <a:solidFill>
            <a:schemeClr val="bg1"/>
          </a:solidFill>
          <a:ln w="38100">
            <a:solidFill>
              <a:srgbClr val="797C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if(</a:t>
            </a:r>
            <a:r>
              <a:rPr lang="fr-CA" sz="1400" b="1" dirty="0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...</a:t>
            </a:r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...</a:t>
            </a:r>
            <a:endParaRPr lang="fr-CA" sz="1400" b="1" dirty="0">
              <a:solidFill>
                <a:srgbClr val="BF779D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endParaRPr lang="fr-CA" sz="1400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if(</a:t>
            </a:r>
            <a:r>
              <a:rPr lang="fr-CA" sz="1400" b="1" dirty="0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...</a:t>
            </a:r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...</a:t>
            </a:r>
            <a:endParaRPr lang="fr-CA" sz="1400" b="1" dirty="0">
              <a:solidFill>
                <a:srgbClr val="BF779D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 if(</a:t>
            </a:r>
            <a:r>
              <a:rPr lang="fr-CA" sz="1400" b="1" dirty="0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...</a:t>
            </a:r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...</a:t>
            </a:r>
          </a:p>
          <a:p>
            <a:r>
              <a:rPr lang="fr-CA" sz="14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399B6D00-14D2-9998-9C9C-275754193D72}"/>
              </a:ext>
            </a:extLst>
          </p:cNvPr>
          <p:cNvSpPr txBox="1"/>
          <p:nvPr/>
        </p:nvSpPr>
        <p:spPr>
          <a:xfrm>
            <a:off x="10084042" y="3323303"/>
            <a:ext cx="16867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400" dirty="0">
                <a:solidFill>
                  <a:srgbClr val="7385D1"/>
                </a:solidFill>
              </a:rPr>
              <a:t>Attention ! Quand on a 2 </a:t>
            </a:r>
            <a:r>
              <a:rPr lang="fr-CA" sz="1400" b="1" dirty="0">
                <a:solidFill>
                  <a:srgbClr val="7385D1"/>
                </a:solidFill>
              </a:rPr>
              <a:t>if</a:t>
            </a:r>
            <a:r>
              <a:rPr lang="fr-CA" sz="1400" dirty="0">
                <a:solidFill>
                  <a:srgbClr val="7385D1"/>
                </a:solidFill>
              </a:rPr>
              <a:t> d’affilé, ils sont </a:t>
            </a:r>
            <a:r>
              <a:rPr lang="fr-CA" sz="1400" b="1" dirty="0">
                <a:solidFill>
                  <a:srgbClr val="7385D1"/>
                </a:solidFill>
              </a:rPr>
              <a:t>totalement indépendants</a:t>
            </a:r>
            <a:r>
              <a:rPr lang="fr-CA" sz="1400" dirty="0">
                <a:solidFill>
                  <a:srgbClr val="7385D1"/>
                </a:solidFill>
              </a:rPr>
              <a:t>.</a:t>
            </a:r>
          </a:p>
          <a:p>
            <a:endParaRPr lang="fr-CA" sz="1400" dirty="0">
              <a:solidFill>
                <a:srgbClr val="7385D1"/>
              </a:solidFill>
            </a:endParaRPr>
          </a:p>
          <a:p>
            <a:r>
              <a:rPr lang="fr-CA" sz="1400" dirty="0">
                <a:solidFill>
                  <a:srgbClr val="7385D1"/>
                </a:solidFill>
              </a:rPr>
              <a:t>Par contre, le </a:t>
            </a:r>
            <a:r>
              <a:rPr lang="fr-CA" sz="1400" dirty="0">
                <a:solidFill>
                  <a:srgbClr val="FA4098"/>
                </a:solidFill>
              </a:rPr>
              <a:t>else if </a:t>
            </a:r>
            <a:r>
              <a:rPr lang="fr-CA" sz="1400" dirty="0">
                <a:solidFill>
                  <a:srgbClr val="7385D1"/>
                </a:solidFill>
              </a:rPr>
              <a:t>est lié au </a:t>
            </a:r>
            <a:r>
              <a:rPr lang="fr-CA" sz="1400" dirty="0">
                <a:solidFill>
                  <a:srgbClr val="FA4098"/>
                </a:solidFill>
              </a:rPr>
              <a:t>if </a:t>
            </a:r>
            <a:r>
              <a:rPr lang="fr-CA" sz="1400" dirty="0">
                <a:solidFill>
                  <a:srgbClr val="7385D1"/>
                </a:solidFill>
              </a:rPr>
              <a:t>qui le précède.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512DEA5C-58B9-C4A5-2923-FE8BFE0C3386}"/>
              </a:ext>
            </a:extLst>
          </p:cNvPr>
          <p:cNvCxnSpPr/>
          <p:nvPr/>
        </p:nvCxnSpPr>
        <p:spPr>
          <a:xfrm>
            <a:off x="8632116" y="3852284"/>
            <a:ext cx="1280160" cy="0"/>
          </a:xfrm>
          <a:prstGeom prst="line">
            <a:avLst/>
          </a:prstGeom>
          <a:ln w="28575">
            <a:solidFill>
              <a:srgbClr val="FA409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>
            <a:extLst>
              <a:ext uri="{FF2B5EF4-FFF2-40B4-BE49-F238E27FC236}">
                <a16:creationId xmlns:a16="http://schemas.microsoft.com/office/drawing/2014/main" id="{6D061AD1-0614-5E61-3243-702B1684C9BB}"/>
              </a:ext>
            </a:extLst>
          </p:cNvPr>
          <p:cNvSpPr txBox="1"/>
          <p:nvPr/>
        </p:nvSpPr>
        <p:spPr>
          <a:xfrm>
            <a:off x="4943042" y="6051680"/>
            <a:ext cx="6577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85D1"/>
                </a:solidFill>
              </a:rPr>
              <a:t>Ce n’est pas grave si ces précisions ne sont pas claires pour vous pour le moment </a:t>
            </a:r>
            <a:r>
              <a:rPr lang="en-CA" dirty="0">
                <a:solidFill>
                  <a:srgbClr val="7385D1"/>
                </a:solidFill>
              </a:rPr>
              <a:t>😉</a:t>
            </a:r>
            <a:endParaRPr lang="fr-CA" dirty="0">
              <a:solidFill>
                <a:srgbClr val="7385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6306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134D3E8-F8DC-4A05-A56D-E1FA123B5C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 </a:t>
            </a:r>
            <a:r>
              <a:rPr lang="fr-CA" b="1" dirty="0"/>
              <a:t>Opérateurs logiques</a:t>
            </a:r>
          </a:p>
          <a:p>
            <a:pPr lvl="1"/>
            <a:r>
              <a:rPr lang="fr-CA" dirty="0"/>
              <a:t> Permettent de combiner plusieurs expressions de comparaison !</a:t>
            </a:r>
          </a:p>
          <a:p>
            <a:pPr lvl="1"/>
            <a:endParaRPr lang="fr-CA" dirty="0"/>
          </a:p>
          <a:p>
            <a:pPr lvl="1"/>
            <a:r>
              <a:rPr lang="fr-CA" dirty="0"/>
              <a:t> ET 	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&amp;&amp;</a:t>
            </a:r>
            <a:r>
              <a:rPr lang="fr-CA" dirty="0">
                <a:latin typeface="Courier New" panose="02070309020205020404" pitchFamily="49" charset="0"/>
                <a:cs typeface="Courier New" panose="02070309020205020404" pitchFamily="49" charset="0"/>
              </a:rPr>
              <a:t>		</a:t>
            </a:r>
            <a:endParaRPr lang="fr-CA" dirty="0"/>
          </a:p>
          <a:p>
            <a:pPr lvl="2"/>
            <a:r>
              <a:rPr lang="fr-CA" dirty="0"/>
              <a:t> Les 2 conditions </a:t>
            </a:r>
            <a:r>
              <a:rPr lang="fr-CA" b="1" u="sng" dirty="0"/>
              <a:t>doivent</a:t>
            </a:r>
            <a:r>
              <a:rPr lang="fr-CA" dirty="0"/>
              <a:t> être </a:t>
            </a:r>
            <a:r>
              <a:rPr lang="fr-CA" dirty="0">
                <a:solidFill>
                  <a:srgbClr val="FA4098"/>
                </a:solidFill>
              </a:rPr>
              <a:t>true</a:t>
            </a:r>
          </a:p>
          <a:p>
            <a:pPr marL="914400" lvl="2" indent="0" algn="ctr">
              <a:buNone/>
            </a:pP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 &lt; 2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&amp;&amp;</a:t>
            </a:r>
            <a:r>
              <a:rPr lang="fr-CA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 &gt; 3</a:t>
            </a:r>
            <a:r>
              <a:rPr lang="fr-CA" b="1" dirty="0">
                <a:solidFill>
                  <a:schemeClr val="tx1"/>
                </a:solidFill>
              </a:rPr>
              <a:t>	</a:t>
            </a:r>
            <a:r>
              <a:rPr lang="fr-CA" dirty="0"/>
              <a:t>(</a:t>
            </a:r>
            <a:r>
              <a:rPr lang="fr-CA" b="1" dirty="0">
                <a:solidFill>
                  <a:srgbClr val="FA4098"/>
                </a:solidFill>
              </a:rPr>
              <a:t>false</a:t>
            </a:r>
            <a:r>
              <a:rPr lang="fr-CA" dirty="0"/>
              <a:t>, car </a:t>
            </a:r>
            <a:r>
              <a:rPr lang="fr-CA" b="1" dirty="0"/>
              <a:t>2 &gt; 3 </a:t>
            </a:r>
            <a:r>
              <a:rPr lang="fr-CA" dirty="0"/>
              <a:t>n’est pas </a:t>
            </a:r>
            <a:r>
              <a:rPr lang="fr-CA" dirty="0">
                <a:solidFill>
                  <a:srgbClr val="FA4098"/>
                </a:solidFill>
              </a:rPr>
              <a:t>true</a:t>
            </a:r>
            <a:r>
              <a:rPr lang="fr-CA" dirty="0"/>
              <a:t>)</a:t>
            </a:r>
            <a:endParaRPr lang="fr-CA" dirty="0">
              <a:solidFill>
                <a:srgbClr val="FA4098"/>
              </a:solidFill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AFC5F46-E057-4B7B-9237-8335B7B60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Opérateurs logiques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9D503DF-48A0-A178-BA89-AEF9636CEEA2}"/>
              </a:ext>
            </a:extLst>
          </p:cNvPr>
          <p:cNvSpPr/>
          <p:nvPr/>
        </p:nvSpPr>
        <p:spPr>
          <a:xfrm>
            <a:off x="2104368" y="4582630"/>
            <a:ext cx="7979664" cy="1243584"/>
          </a:xfrm>
          <a:prstGeom prst="rect">
            <a:avLst/>
          </a:prstGeom>
          <a:solidFill>
            <a:schemeClr val="bg1"/>
          </a:solidFill>
          <a:ln w="38100">
            <a:solidFill>
              <a:srgbClr val="9073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if(</a:t>
            </a:r>
            <a:r>
              <a:rPr lang="fr-CA" b="1" dirty="0" err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age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&gt;=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18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&amp;&amp;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CA" b="1" dirty="0" err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age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30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console.log(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"Tu es un jeune adulte </a:t>
            </a:r>
            <a:r>
              <a:rPr lang="en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👨‍🎓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A8888DFF-8FAB-23EA-0ED2-ADC1808ED5CB}"/>
              </a:ext>
            </a:extLst>
          </p:cNvPr>
          <p:cNvSpPr txBox="1"/>
          <p:nvPr/>
        </p:nvSpPr>
        <p:spPr>
          <a:xfrm>
            <a:off x="2104368" y="5848665"/>
            <a:ext cx="7911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>
                <a:solidFill>
                  <a:srgbClr val="9073D1"/>
                </a:solidFill>
              </a:rPr>
              <a:t>Le </a:t>
            </a:r>
            <a:r>
              <a:rPr lang="fr-CA" dirty="0">
                <a:solidFill>
                  <a:srgbClr val="FA4098"/>
                </a:solidFill>
              </a:rPr>
              <a:t>if</a:t>
            </a:r>
            <a:r>
              <a:rPr lang="fr-CA" dirty="0">
                <a:solidFill>
                  <a:srgbClr val="9073D1"/>
                </a:solidFill>
              </a:rPr>
              <a:t> est exécuté seulement si on a </a:t>
            </a:r>
            <a:r>
              <a:rPr lang="fr-CA" dirty="0">
                <a:solidFill>
                  <a:srgbClr val="FA4098"/>
                </a:solidFill>
              </a:rPr>
              <a:t>18 ans ou plus</a:t>
            </a:r>
            <a:r>
              <a:rPr lang="fr-CA" dirty="0">
                <a:solidFill>
                  <a:srgbClr val="9073D1"/>
                </a:solidFill>
              </a:rPr>
              <a:t> </a:t>
            </a:r>
            <a:r>
              <a:rPr lang="fr-CA" b="1" u="sng" dirty="0">
                <a:solidFill>
                  <a:srgbClr val="9073D1"/>
                </a:solidFill>
              </a:rPr>
              <a:t>ET</a:t>
            </a:r>
            <a:r>
              <a:rPr lang="fr-CA" dirty="0">
                <a:solidFill>
                  <a:srgbClr val="9073D1"/>
                </a:solidFill>
              </a:rPr>
              <a:t> </a:t>
            </a:r>
            <a:r>
              <a:rPr lang="fr-CA" dirty="0">
                <a:solidFill>
                  <a:srgbClr val="FA4098"/>
                </a:solidFill>
              </a:rPr>
              <a:t>moins de 30 ans</a:t>
            </a:r>
            <a:r>
              <a:rPr lang="fr-CA" dirty="0">
                <a:solidFill>
                  <a:srgbClr val="9073D1"/>
                </a:solidFill>
              </a:rPr>
              <a:t>.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D6C7246A-6A67-2594-44AA-15BD75693280}"/>
              </a:ext>
            </a:extLst>
          </p:cNvPr>
          <p:cNvCxnSpPr/>
          <p:nvPr/>
        </p:nvCxnSpPr>
        <p:spPr>
          <a:xfrm>
            <a:off x="1194816" y="3688080"/>
            <a:ext cx="9838944" cy="0"/>
          </a:xfrm>
          <a:prstGeom prst="line">
            <a:avLst/>
          </a:prstGeom>
          <a:ln w="19050">
            <a:solidFill>
              <a:srgbClr val="9073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40144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134D3E8-F8DC-4A05-A56D-E1FA123B5C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 </a:t>
            </a:r>
            <a:r>
              <a:rPr lang="fr-CA" b="1" dirty="0"/>
              <a:t>Opérateurs logiques</a:t>
            </a:r>
          </a:p>
          <a:p>
            <a:pPr lvl="1"/>
            <a:r>
              <a:rPr lang="fr-CA" dirty="0"/>
              <a:t> Permettent de combiner plusieurs expressions de comparaison !</a:t>
            </a:r>
          </a:p>
          <a:p>
            <a:pPr marL="457200" lvl="1" indent="0">
              <a:buNone/>
            </a:pPr>
            <a:endParaRPr lang="fr-CA" dirty="0"/>
          </a:p>
          <a:p>
            <a:pPr lvl="1"/>
            <a:r>
              <a:rPr lang="fr-CA" dirty="0"/>
              <a:t> OU	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||</a:t>
            </a:r>
            <a:r>
              <a:rPr lang="fr-CA" dirty="0">
                <a:latin typeface="Courier New" panose="02070309020205020404" pitchFamily="49" charset="0"/>
                <a:cs typeface="Courier New" panose="02070309020205020404" pitchFamily="49" charset="0"/>
              </a:rPr>
              <a:t>		</a:t>
            </a:r>
            <a:endParaRPr lang="fr-CA" dirty="0"/>
          </a:p>
          <a:p>
            <a:pPr lvl="2"/>
            <a:r>
              <a:rPr lang="fr-CA" dirty="0"/>
              <a:t> </a:t>
            </a:r>
            <a:r>
              <a:rPr lang="fr-CA" b="1" u="sng" dirty="0"/>
              <a:t>Au moins une</a:t>
            </a:r>
            <a:r>
              <a:rPr lang="fr-CA" dirty="0"/>
              <a:t> condition doit être </a:t>
            </a:r>
            <a:r>
              <a:rPr lang="fr-CA" dirty="0">
                <a:solidFill>
                  <a:srgbClr val="FA4098"/>
                </a:solidFill>
              </a:rPr>
              <a:t>true</a:t>
            </a:r>
          </a:p>
          <a:p>
            <a:pPr marL="914400" lvl="2" indent="0" algn="ctr">
              <a:buNone/>
            </a:pP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 &lt; 2</a:t>
            </a:r>
            <a:r>
              <a:rPr lang="fr-CA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||</a:t>
            </a:r>
            <a:r>
              <a:rPr lang="fr-CA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 &gt; 3</a:t>
            </a:r>
            <a:r>
              <a:rPr lang="fr-CA" b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fr-CA" dirty="0">
                <a:cs typeface="Courier New" panose="02070309020205020404" pitchFamily="49" charset="0"/>
              </a:rPr>
              <a:t>(</a:t>
            </a:r>
            <a:r>
              <a:rPr lang="fr-CA" b="1" dirty="0">
                <a:solidFill>
                  <a:srgbClr val="FA4098"/>
                </a:solidFill>
                <a:cs typeface="Courier New" panose="02070309020205020404" pitchFamily="49" charset="0"/>
              </a:rPr>
              <a:t>true</a:t>
            </a:r>
            <a:r>
              <a:rPr lang="fr-CA" dirty="0">
                <a:cs typeface="Courier New" panose="02070309020205020404" pitchFamily="49" charset="0"/>
              </a:rPr>
              <a:t>, car </a:t>
            </a:r>
            <a:r>
              <a:rPr lang="fr-CA" b="1" dirty="0">
                <a:cs typeface="Courier New" panose="02070309020205020404" pitchFamily="49" charset="0"/>
              </a:rPr>
              <a:t>1 &lt; 2</a:t>
            </a:r>
            <a:r>
              <a:rPr lang="fr-CA" dirty="0">
                <a:cs typeface="Courier New" panose="02070309020205020404" pitchFamily="49" charset="0"/>
              </a:rPr>
              <a:t> est </a:t>
            </a:r>
            <a:r>
              <a:rPr lang="fr-CA" dirty="0">
                <a:solidFill>
                  <a:srgbClr val="FA4098"/>
                </a:solidFill>
                <a:cs typeface="Courier New" panose="02070309020205020404" pitchFamily="49" charset="0"/>
              </a:rPr>
              <a:t>true</a:t>
            </a:r>
            <a:r>
              <a:rPr lang="fr-CA" dirty="0">
                <a:cs typeface="Courier New" panose="02070309020205020404" pitchFamily="49" charset="0"/>
              </a:rPr>
              <a:t>)</a:t>
            </a:r>
          </a:p>
          <a:p>
            <a:pPr marL="914400" lvl="2" indent="0" algn="ctr">
              <a:buNone/>
            </a:pPr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AFC5F46-E057-4B7B-9237-8335B7B60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Opérateurs logiques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367DE7D-18AC-4C4F-B5EE-2E026C837CA4}"/>
              </a:ext>
            </a:extLst>
          </p:cNvPr>
          <p:cNvSpPr txBox="1"/>
          <p:nvPr/>
        </p:nvSpPr>
        <p:spPr>
          <a:xfrm>
            <a:off x="0" y="6488668"/>
            <a:ext cx="7193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FA4098"/>
                </a:solidFill>
              </a:rPr>
              <a:t>||</a:t>
            </a:r>
            <a:r>
              <a:rPr lang="fr-CA" dirty="0">
                <a:solidFill>
                  <a:srgbClr val="739CD1"/>
                </a:solidFill>
              </a:rPr>
              <a:t> </a:t>
            </a:r>
            <a:r>
              <a:rPr lang="fr-CA" dirty="0">
                <a:solidFill>
                  <a:srgbClr val="9073D1"/>
                </a:solidFill>
              </a:rPr>
              <a:t>représente deux barres verticales, et non deux L minuscules.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D0BA08B-D80F-2BA9-CECC-627C7CEA98A8}"/>
              </a:ext>
            </a:extLst>
          </p:cNvPr>
          <p:cNvSpPr/>
          <p:nvPr/>
        </p:nvSpPr>
        <p:spPr>
          <a:xfrm>
            <a:off x="1194816" y="4274868"/>
            <a:ext cx="8162998" cy="1243584"/>
          </a:xfrm>
          <a:prstGeom prst="rect">
            <a:avLst/>
          </a:prstGeom>
          <a:solidFill>
            <a:schemeClr val="bg1"/>
          </a:solidFill>
          <a:ln w="38100">
            <a:solidFill>
              <a:srgbClr val="9073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if(</a:t>
            </a:r>
            <a:r>
              <a:rPr lang="fr-CA" b="1" dirty="0" err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age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4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||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CA" b="1" dirty="0" err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age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99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console.log(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"Tu ne peux pas jouer avec des LEGO </a:t>
            </a:r>
            <a:r>
              <a:rPr lang="en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😭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23CDF97-EB33-719E-8F16-3D4324A81F23}"/>
              </a:ext>
            </a:extLst>
          </p:cNvPr>
          <p:cNvCxnSpPr/>
          <p:nvPr/>
        </p:nvCxnSpPr>
        <p:spPr>
          <a:xfrm>
            <a:off x="1194816" y="3688080"/>
            <a:ext cx="9838944" cy="0"/>
          </a:xfrm>
          <a:prstGeom prst="line">
            <a:avLst/>
          </a:prstGeom>
          <a:ln w="19050">
            <a:solidFill>
              <a:srgbClr val="9073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>
            <a:extLst>
              <a:ext uri="{FF2B5EF4-FFF2-40B4-BE49-F238E27FC236}">
                <a16:creationId xmlns:a16="http://schemas.microsoft.com/office/drawing/2014/main" id="{723DD0F6-4B7D-CF13-8C60-6330D55149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9614" y="3895344"/>
            <a:ext cx="1992386" cy="2962656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72451E14-9451-A39D-0CAF-5AF22D4E0355}"/>
              </a:ext>
            </a:extLst>
          </p:cNvPr>
          <p:cNvSpPr txBox="1"/>
          <p:nvPr/>
        </p:nvSpPr>
        <p:spPr>
          <a:xfrm>
            <a:off x="11350200" y="5725860"/>
            <a:ext cx="1158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/>
              <a:t>😠❓</a:t>
            </a:r>
            <a:endParaRPr lang="fr-CA" sz="2400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4330FD8-ED9F-2C00-7CA2-59373F15BEE3}"/>
              </a:ext>
            </a:extLst>
          </p:cNvPr>
          <p:cNvSpPr txBox="1"/>
          <p:nvPr/>
        </p:nvSpPr>
        <p:spPr>
          <a:xfrm>
            <a:off x="1194816" y="5587360"/>
            <a:ext cx="7936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9073D1"/>
                </a:solidFill>
              </a:rPr>
              <a:t>Si on a </a:t>
            </a:r>
            <a:r>
              <a:rPr lang="fr-CA" dirty="0">
                <a:solidFill>
                  <a:srgbClr val="FA4098"/>
                </a:solidFill>
              </a:rPr>
              <a:t>moins de 4 ans</a:t>
            </a:r>
            <a:r>
              <a:rPr lang="fr-CA" dirty="0">
                <a:solidFill>
                  <a:srgbClr val="9073D1"/>
                </a:solidFill>
              </a:rPr>
              <a:t> </a:t>
            </a:r>
            <a:r>
              <a:rPr lang="fr-CA" b="1" u="sng" dirty="0">
                <a:solidFill>
                  <a:srgbClr val="9073D1"/>
                </a:solidFill>
              </a:rPr>
              <a:t>OU</a:t>
            </a:r>
            <a:r>
              <a:rPr lang="fr-CA" dirty="0">
                <a:solidFill>
                  <a:srgbClr val="9073D1"/>
                </a:solidFill>
              </a:rPr>
              <a:t> </a:t>
            </a:r>
            <a:r>
              <a:rPr lang="fr-CA" dirty="0">
                <a:solidFill>
                  <a:srgbClr val="FA4098"/>
                </a:solidFill>
              </a:rPr>
              <a:t>plus de 99 ans</a:t>
            </a:r>
            <a:r>
              <a:rPr lang="fr-CA" dirty="0">
                <a:solidFill>
                  <a:srgbClr val="9073D1"/>
                </a:solidFill>
              </a:rPr>
              <a:t>, on ne peut pas jouer avec des LEGO </a:t>
            </a:r>
            <a:r>
              <a:rPr lang="en-CA" dirty="0">
                <a:solidFill>
                  <a:srgbClr val="9073D1"/>
                </a:solidFill>
              </a:rPr>
              <a:t>😩</a:t>
            </a:r>
            <a:endParaRPr lang="fr-CA" dirty="0">
              <a:solidFill>
                <a:srgbClr val="9073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63843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134D3E8-F8DC-4A05-A56D-E1FA123B5C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 </a:t>
            </a:r>
            <a:r>
              <a:rPr lang="fr-CA" b="1" dirty="0"/>
              <a:t>Opérateurs logiques</a:t>
            </a:r>
          </a:p>
          <a:p>
            <a:pPr lvl="1"/>
            <a:r>
              <a:rPr lang="fr-CA" dirty="0"/>
              <a:t> Permettent de combiner plusieurs expressions de comparaison !</a:t>
            </a:r>
          </a:p>
          <a:p>
            <a:pPr marL="914400" lvl="2" indent="0" algn="ctr">
              <a:buNone/>
            </a:pPr>
            <a:endParaRPr lang="fr-CA" dirty="0"/>
          </a:p>
          <a:p>
            <a:pPr lvl="1"/>
            <a:r>
              <a:rPr lang="fr-CA" dirty="0"/>
              <a:t> INVERSE 	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!</a:t>
            </a:r>
            <a:r>
              <a:rPr lang="fr-CA" dirty="0">
                <a:latin typeface="Courier New" panose="02070309020205020404" pitchFamily="49" charset="0"/>
                <a:cs typeface="Courier New" panose="02070309020205020404" pitchFamily="49" charset="0"/>
              </a:rPr>
              <a:t>		</a:t>
            </a:r>
            <a:endParaRPr lang="fr-CA" dirty="0"/>
          </a:p>
          <a:p>
            <a:pPr lvl="2"/>
            <a:r>
              <a:rPr lang="fr-CA" dirty="0"/>
              <a:t> Le booléen est </a:t>
            </a:r>
            <a:r>
              <a:rPr lang="fr-CA" dirty="0">
                <a:solidFill>
                  <a:srgbClr val="FA4098"/>
                </a:solidFill>
              </a:rPr>
              <a:t>inversé</a:t>
            </a:r>
            <a:r>
              <a:rPr lang="fr-CA" dirty="0"/>
              <a:t> (true devient false, false devient true)</a:t>
            </a:r>
          </a:p>
          <a:p>
            <a:pPr marL="914400" lvl="2" indent="0" algn="ctr">
              <a:buNone/>
            </a:pP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!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(1 &lt; 2)</a:t>
            </a:r>
            <a:r>
              <a:rPr lang="fr-CA" dirty="0"/>
              <a:t>	(</a:t>
            </a:r>
            <a:r>
              <a:rPr lang="fr-CA" b="1" dirty="0">
                <a:solidFill>
                  <a:srgbClr val="FA4098"/>
                </a:solidFill>
              </a:rPr>
              <a:t>false</a:t>
            </a:r>
            <a:r>
              <a:rPr lang="fr-CA" dirty="0"/>
              <a:t>, car </a:t>
            </a:r>
            <a:r>
              <a:rPr lang="fr-CA" b="1" dirty="0"/>
              <a:t>1 &lt; 2</a:t>
            </a:r>
            <a:r>
              <a:rPr lang="fr-CA" dirty="0"/>
              <a:t> était </a:t>
            </a:r>
            <a:r>
              <a:rPr lang="fr-CA" dirty="0">
                <a:solidFill>
                  <a:srgbClr val="FA4098"/>
                </a:solidFill>
              </a:rPr>
              <a:t>true</a:t>
            </a:r>
            <a:r>
              <a:rPr lang="fr-CA" dirty="0"/>
              <a:t>, mais on inverse)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AFC5F46-E057-4B7B-9237-8335B7B60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Opérateurs logiques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DE45CB-6E65-9B54-A184-6616E440653E}"/>
              </a:ext>
            </a:extLst>
          </p:cNvPr>
          <p:cNvSpPr/>
          <p:nvPr/>
        </p:nvSpPr>
        <p:spPr>
          <a:xfrm>
            <a:off x="2104368" y="4149814"/>
            <a:ext cx="7979664" cy="1243584"/>
          </a:xfrm>
          <a:prstGeom prst="rect">
            <a:avLst/>
          </a:prstGeom>
          <a:solidFill>
            <a:schemeClr val="bg1"/>
          </a:solidFill>
          <a:ln w="38100">
            <a:solidFill>
              <a:srgbClr val="9073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if(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!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fr-CA" b="1" dirty="0" err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age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 4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||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CA" b="1" dirty="0" err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age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99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console.log(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"Tu peux jouer avec des LEGO ! </a:t>
            </a:r>
            <a:r>
              <a:rPr lang="en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😄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endParaRPr lang="fr-CA" b="1" dirty="0">
              <a:solidFill>
                <a:srgbClr val="FA4098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fr-CA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BE77722-56B8-CA58-B4AF-24200A32A42A}"/>
              </a:ext>
            </a:extLst>
          </p:cNvPr>
          <p:cNvSpPr txBox="1"/>
          <p:nvPr/>
        </p:nvSpPr>
        <p:spPr>
          <a:xfrm>
            <a:off x="0" y="6519446"/>
            <a:ext cx="8083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>
                <a:solidFill>
                  <a:srgbClr val="9073D1"/>
                </a:solidFill>
              </a:rPr>
              <a:t>Nous n’utiliserons pas vraiment cet opérateur dans le cours, mais il reste utile.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4F142ABD-F39C-9DFF-58A5-E305A1610B97}"/>
              </a:ext>
            </a:extLst>
          </p:cNvPr>
          <p:cNvSpPr txBox="1"/>
          <p:nvPr/>
        </p:nvSpPr>
        <p:spPr>
          <a:xfrm>
            <a:off x="2104368" y="5412713"/>
            <a:ext cx="7936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dirty="0">
                <a:solidFill>
                  <a:srgbClr val="9073D1"/>
                </a:solidFill>
              </a:rPr>
              <a:t>Ce n’est pas grave si vous avez du mal à saisir, mais ici, ça donne : si on a </a:t>
            </a:r>
            <a:r>
              <a:rPr lang="fr-CA" dirty="0">
                <a:solidFill>
                  <a:srgbClr val="FA4098"/>
                </a:solidFill>
              </a:rPr>
              <a:t>ni moins de 4 ans</a:t>
            </a:r>
            <a:r>
              <a:rPr lang="fr-CA" dirty="0">
                <a:solidFill>
                  <a:srgbClr val="9073D1"/>
                </a:solidFill>
              </a:rPr>
              <a:t>, </a:t>
            </a:r>
            <a:r>
              <a:rPr lang="fr-CA" dirty="0">
                <a:solidFill>
                  <a:srgbClr val="FA4098"/>
                </a:solidFill>
              </a:rPr>
              <a:t>ni plus de 99 ans</a:t>
            </a:r>
            <a:r>
              <a:rPr lang="fr-CA" dirty="0">
                <a:solidFill>
                  <a:srgbClr val="9073D1"/>
                </a:solidFill>
              </a:rPr>
              <a:t>, on peut jouer avec des LEGO.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F9A48CEE-DEE6-B124-3604-BE362EA11935}"/>
              </a:ext>
            </a:extLst>
          </p:cNvPr>
          <p:cNvCxnSpPr/>
          <p:nvPr/>
        </p:nvCxnSpPr>
        <p:spPr>
          <a:xfrm>
            <a:off x="1194816" y="3688080"/>
            <a:ext cx="9838944" cy="0"/>
          </a:xfrm>
          <a:prstGeom prst="line">
            <a:avLst/>
          </a:prstGeom>
          <a:ln w="19050">
            <a:solidFill>
              <a:srgbClr val="9073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092967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134D3E8-F8DC-4A05-A56D-E1FA123B5C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 </a:t>
            </a:r>
            <a:r>
              <a:rPr lang="fr-CA" b="1" dirty="0"/>
              <a:t>Opérateurs logiques</a:t>
            </a:r>
          </a:p>
          <a:p>
            <a:pPr lvl="1"/>
            <a:r>
              <a:rPr lang="fr-CA" dirty="0"/>
              <a:t> Autres exemples</a:t>
            </a:r>
          </a:p>
          <a:p>
            <a:pPr marL="914400" lvl="2" indent="0">
              <a:buNone/>
            </a:pPr>
            <a:r>
              <a:rPr lang="fr-CA" dirty="0"/>
              <a:t> 	</a:t>
            </a:r>
          </a:p>
          <a:p>
            <a:pPr marL="914400" lvl="2" indent="0">
              <a:buNone/>
            </a:pPr>
            <a:endParaRPr lang="fr-CA" dirty="0"/>
          </a:p>
          <a:p>
            <a:pPr lvl="2"/>
            <a:endParaRPr lang="fr-CA" dirty="0"/>
          </a:p>
          <a:p>
            <a:pPr lvl="2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Anne</a:t>
            </a:r>
            <a:r>
              <a:rPr lang="fr-CA" dirty="0"/>
              <a:t> est-elle plus la plus vieille ? Autrement dit, </a:t>
            </a:r>
            <a:r>
              <a:rPr lang="fr-CA" dirty="0">
                <a:solidFill>
                  <a:srgbClr val="FA4098"/>
                </a:solidFill>
              </a:rPr>
              <a:t>Anne</a:t>
            </a:r>
            <a:r>
              <a:rPr lang="fr-CA" dirty="0"/>
              <a:t> est-elle plus vieille que </a:t>
            </a:r>
            <a:r>
              <a:rPr lang="fr-CA" dirty="0">
                <a:solidFill>
                  <a:srgbClr val="FA4098"/>
                </a:solidFill>
              </a:rPr>
              <a:t>Tom</a:t>
            </a:r>
            <a:r>
              <a:rPr lang="fr-CA" dirty="0"/>
              <a:t> </a:t>
            </a:r>
            <a:r>
              <a:rPr lang="fr-CA" u="sng" dirty="0"/>
              <a:t>ET</a:t>
            </a:r>
            <a:r>
              <a:rPr lang="fr-CA" dirty="0"/>
              <a:t> plus vieille qu’</a:t>
            </a:r>
            <a:r>
              <a:rPr lang="fr-CA" dirty="0">
                <a:solidFill>
                  <a:srgbClr val="FA4098"/>
                </a:solidFill>
              </a:rPr>
              <a:t>Ali</a:t>
            </a:r>
            <a:r>
              <a:rPr lang="fr-CA" dirty="0"/>
              <a:t> ?</a:t>
            </a:r>
          </a:p>
          <a:p>
            <a:pPr marL="914400" lvl="2" indent="0" algn="ctr">
              <a:buNone/>
            </a:pPr>
            <a:endParaRPr lang="fr-CA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914400" lvl="2" indent="0" algn="ctr">
              <a:buNone/>
            </a:pPr>
            <a:endParaRPr lang="fr-CA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914400" lvl="2" indent="0" algn="ctr">
              <a:buNone/>
            </a:pPr>
            <a:endParaRPr lang="fr-CA" dirty="0">
              <a:cs typeface="Courier New" panose="02070309020205020404" pitchFamily="49" charset="0"/>
            </a:endParaRPr>
          </a:p>
          <a:p>
            <a:pPr marL="914400" lvl="2" indent="0" algn="ctr">
              <a:buNone/>
            </a:pPr>
            <a:endParaRPr lang="fr-CA" dirty="0">
              <a:cs typeface="Courier New" panose="02070309020205020404" pitchFamily="49" charset="0"/>
            </a:endParaRPr>
          </a:p>
          <a:p>
            <a:pPr marL="914400" lvl="2" indent="0">
              <a:buNone/>
            </a:pPr>
            <a:endParaRPr lang="fr-CA" dirty="0">
              <a:cs typeface="Courier New" panose="02070309020205020404" pitchFamily="49" charset="0"/>
            </a:endParaRPr>
          </a:p>
          <a:p>
            <a:pPr lvl="2"/>
            <a:endParaRPr lang="fr-CA" dirty="0">
              <a:cs typeface="Courier New" panose="02070309020205020404" pitchFamily="49" charset="0"/>
            </a:endParaRPr>
          </a:p>
          <a:p>
            <a:pPr marL="914400" lvl="2" indent="0" algn="ctr">
              <a:buNone/>
            </a:pPr>
            <a:endParaRPr lang="fr-CA" dirty="0"/>
          </a:p>
          <a:p>
            <a:pPr marL="914400" lvl="2" indent="0" algn="ctr">
              <a:buNone/>
            </a:pPr>
            <a:endParaRPr lang="fr-CA" b="1" dirty="0">
              <a:solidFill>
                <a:srgbClr val="FA4098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AFC5F46-E057-4B7B-9237-8335B7B60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Opérateurs logiques</a:t>
            </a:r>
          </a:p>
        </p:txBody>
      </p:sp>
      <p:sp>
        <p:nvSpPr>
          <p:cNvPr id="12" name="Interdiction 11">
            <a:extLst>
              <a:ext uri="{FF2B5EF4-FFF2-40B4-BE49-F238E27FC236}">
                <a16:creationId xmlns:a16="http://schemas.microsoft.com/office/drawing/2014/main" id="{558A62F8-A280-4185-AED0-BB32E7FBC01A}"/>
              </a:ext>
            </a:extLst>
          </p:cNvPr>
          <p:cNvSpPr/>
          <p:nvPr/>
        </p:nvSpPr>
        <p:spPr>
          <a:xfrm>
            <a:off x="1007578" y="5738053"/>
            <a:ext cx="438912" cy="438912"/>
          </a:xfrm>
          <a:prstGeom prst="noSmoking">
            <a:avLst/>
          </a:prstGeom>
          <a:solidFill>
            <a:srgbClr val="FA48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>
              <a:solidFill>
                <a:schemeClr val="tx1"/>
              </a:solidFill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7D29B49-2D0B-40EE-A293-57C9C8CB2CB0}"/>
              </a:ext>
            </a:extLst>
          </p:cNvPr>
          <p:cNvSpPr txBox="1"/>
          <p:nvPr/>
        </p:nvSpPr>
        <p:spPr>
          <a:xfrm>
            <a:off x="332967" y="5238368"/>
            <a:ext cx="10182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9073D1"/>
                </a:solidFill>
                <a:cs typeface="Courier New" panose="02070309020205020404" pitchFamily="49" charset="0"/>
              </a:rPr>
              <a:t> Attention ! On </a:t>
            </a:r>
            <a:r>
              <a:rPr lang="fr-CA" b="1" u="sng" dirty="0">
                <a:solidFill>
                  <a:srgbClr val="9073D1"/>
                </a:solidFill>
                <a:cs typeface="Courier New" panose="02070309020205020404" pitchFamily="49" charset="0"/>
              </a:rPr>
              <a:t>ne doit pas</a:t>
            </a:r>
            <a:r>
              <a:rPr lang="fr-CA" dirty="0">
                <a:solidFill>
                  <a:srgbClr val="9073D1"/>
                </a:solidFill>
                <a:cs typeface="Courier New" panose="02070309020205020404" pitchFamily="49" charset="0"/>
              </a:rPr>
              <a:t> écrire l’expression comme ceci : (Ça ne marche pas)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7B7850C-7555-CAE6-960C-1FCBD9B111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165" y="1993285"/>
            <a:ext cx="2704597" cy="99132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A7FCCF8-43BB-218F-CA82-251594962C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4975" y="3876175"/>
            <a:ext cx="5515745" cy="438211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E9FBDA22-AD7E-857C-AB43-2CA69D6A64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9650" y="5778020"/>
            <a:ext cx="3677003" cy="354207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A434997A-6273-743C-1760-1B146A647E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57341" y="6227295"/>
            <a:ext cx="1979252" cy="394059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BCFBB951-1806-837E-FBA7-C6917932E8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12897" y="4385287"/>
            <a:ext cx="3219899" cy="428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52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567440E-B017-4442-8C00-9A5AE18358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Semaine 3 :</a:t>
            </a:r>
          </a:p>
          <a:p>
            <a:pPr lvl="1"/>
            <a:r>
              <a:rPr lang="fr-CA" dirty="0"/>
              <a:t> Variables globales et locales</a:t>
            </a:r>
            <a:endParaRPr lang="fr-CA" dirty="0">
              <a:cs typeface="Courier New" panose="02070309020205020404" pitchFamily="49" charset="0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E6FB83B6-AEEF-42D8-B771-17DD6586E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Révision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1BA71E5-D542-277E-EA11-68A40CE95765}"/>
              </a:ext>
            </a:extLst>
          </p:cNvPr>
          <p:cNvSpPr txBox="1"/>
          <p:nvPr/>
        </p:nvSpPr>
        <p:spPr>
          <a:xfrm>
            <a:off x="9606744" y="3660874"/>
            <a:ext cx="1743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/>
              <a:t>🚫💩</a:t>
            </a:r>
            <a:endParaRPr lang="fr-CA" sz="240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7EC6344-4183-21DB-0F37-3ABA9053A7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261" y="2094671"/>
            <a:ext cx="6687483" cy="2219635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6375ADE-3E9A-33C3-56EF-78A76C35E42E}"/>
              </a:ext>
            </a:extLst>
          </p:cNvPr>
          <p:cNvSpPr/>
          <p:nvPr/>
        </p:nvSpPr>
        <p:spPr>
          <a:xfrm>
            <a:off x="3860085" y="2420749"/>
            <a:ext cx="737025" cy="216924"/>
          </a:xfrm>
          <a:prstGeom prst="rect">
            <a:avLst/>
          </a:prstGeom>
          <a:noFill/>
          <a:ln w="1905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1FCFAE8-9A3C-55AC-3D06-D46B947E03D1}"/>
              </a:ext>
            </a:extLst>
          </p:cNvPr>
          <p:cNvSpPr/>
          <p:nvPr/>
        </p:nvSpPr>
        <p:spPr>
          <a:xfrm>
            <a:off x="8706308" y="2682242"/>
            <a:ext cx="719329" cy="270263"/>
          </a:xfrm>
          <a:prstGeom prst="rect">
            <a:avLst/>
          </a:prstGeom>
          <a:noFill/>
          <a:ln w="1905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88ECEB2-6881-D10A-58F5-5CB4A74CB74B}"/>
              </a:ext>
            </a:extLst>
          </p:cNvPr>
          <p:cNvSpPr/>
          <p:nvPr/>
        </p:nvSpPr>
        <p:spPr>
          <a:xfrm>
            <a:off x="8731580" y="3745272"/>
            <a:ext cx="719329" cy="270263"/>
          </a:xfrm>
          <a:prstGeom prst="rect">
            <a:avLst/>
          </a:prstGeom>
          <a:noFill/>
          <a:ln w="1905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D659830B-394C-F13B-3136-0CEC0ACD9B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4955" y="4456127"/>
            <a:ext cx="5760063" cy="2252492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A5A2A813-70A2-D19D-201E-7F59799D4DB8}"/>
              </a:ext>
            </a:extLst>
          </p:cNvPr>
          <p:cNvSpPr/>
          <p:nvPr/>
        </p:nvSpPr>
        <p:spPr>
          <a:xfrm>
            <a:off x="3835662" y="4541780"/>
            <a:ext cx="737025" cy="216924"/>
          </a:xfrm>
          <a:prstGeom prst="rect">
            <a:avLst/>
          </a:prstGeom>
          <a:noFill/>
          <a:ln w="1905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CFE3003-6175-2394-F1BB-32CA452B0D2E}"/>
              </a:ext>
            </a:extLst>
          </p:cNvPr>
          <p:cNvSpPr/>
          <p:nvPr/>
        </p:nvSpPr>
        <p:spPr>
          <a:xfrm>
            <a:off x="8273952" y="5227567"/>
            <a:ext cx="827376" cy="216924"/>
          </a:xfrm>
          <a:prstGeom prst="rect">
            <a:avLst/>
          </a:prstGeom>
          <a:noFill/>
          <a:ln w="1905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5D6EEEB-2526-A91E-AD2D-86C7E44B6AC0}"/>
              </a:ext>
            </a:extLst>
          </p:cNvPr>
          <p:cNvSpPr/>
          <p:nvPr/>
        </p:nvSpPr>
        <p:spPr>
          <a:xfrm>
            <a:off x="8273952" y="6134013"/>
            <a:ext cx="827376" cy="216924"/>
          </a:xfrm>
          <a:prstGeom prst="rect">
            <a:avLst/>
          </a:prstGeom>
          <a:noFill/>
          <a:ln w="1905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4754203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134D3E8-F8DC-4A05-A56D-E1FA123B5C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/>
              <a:t>Opérateurs logiques</a:t>
            </a:r>
          </a:p>
          <a:p>
            <a:pPr lvl="1"/>
            <a:r>
              <a:rPr lang="fr-CA" dirty="0"/>
              <a:t> Autres exemples</a:t>
            </a:r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marL="914400" lvl="2" indent="0">
              <a:buNone/>
            </a:pPr>
            <a:endParaRPr lang="fr-CA" dirty="0"/>
          </a:p>
          <a:p>
            <a:pPr lvl="2"/>
            <a:r>
              <a:rPr lang="fr-CA" dirty="0"/>
              <a:t> </a:t>
            </a:r>
            <a:r>
              <a:rPr lang="fr-CA" b="1" dirty="0"/>
              <a:t>Au moins un </a:t>
            </a:r>
            <a:r>
              <a:rPr lang="fr-CA" dirty="0"/>
              <a:t>des trois prix est </a:t>
            </a:r>
            <a:r>
              <a:rPr lang="fr-CA" b="1" dirty="0"/>
              <a:t>plus élevé </a:t>
            </a:r>
            <a:r>
              <a:rPr lang="fr-CA" dirty="0"/>
              <a:t>que </a:t>
            </a:r>
            <a:r>
              <a:rPr lang="fr-CA" dirty="0">
                <a:solidFill>
                  <a:srgbClr val="FA4098"/>
                </a:solidFill>
              </a:rPr>
              <a:t>5</a:t>
            </a:r>
            <a:r>
              <a:rPr lang="fr-CA" dirty="0"/>
              <a:t> ?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AFC5F46-E057-4B7B-9237-8335B7B60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Opérateurs logiques</a:t>
            </a:r>
          </a:p>
        </p:txBody>
      </p:sp>
      <p:sp>
        <p:nvSpPr>
          <p:cNvPr id="17" name="Interdiction 16">
            <a:extLst>
              <a:ext uri="{FF2B5EF4-FFF2-40B4-BE49-F238E27FC236}">
                <a16:creationId xmlns:a16="http://schemas.microsoft.com/office/drawing/2014/main" id="{144CCC7E-C655-4625-82C6-8D76B396ADAB}"/>
              </a:ext>
            </a:extLst>
          </p:cNvPr>
          <p:cNvSpPr/>
          <p:nvPr/>
        </p:nvSpPr>
        <p:spPr>
          <a:xfrm>
            <a:off x="1683616" y="5891727"/>
            <a:ext cx="338554" cy="338554"/>
          </a:xfrm>
          <a:prstGeom prst="noSmoking">
            <a:avLst/>
          </a:prstGeom>
          <a:solidFill>
            <a:srgbClr val="FA48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>
              <a:solidFill>
                <a:schemeClr val="tx1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74E4E26-C69F-CB30-C33C-ABEB6D448C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799" y="1954084"/>
            <a:ext cx="3705742" cy="104789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9C365EF8-5526-A024-022D-65E9732811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5616" y="3528463"/>
            <a:ext cx="7297168" cy="447737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833EBC6-80EE-6108-6FBA-FB927C78F1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6696" y="4185750"/>
            <a:ext cx="4255008" cy="699676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8CCF3B41-0BEA-7A8F-5B65-144AB6183324}"/>
              </a:ext>
            </a:extLst>
          </p:cNvPr>
          <p:cNvSpPr txBox="1"/>
          <p:nvPr/>
        </p:nvSpPr>
        <p:spPr>
          <a:xfrm>
            <a:off x="340389" y="5445317"/>
            <a:ext cx="10182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9073D1"/>
                </a:solidFill>
                <a:cs typeface="Courier New" panose="02070309020205020404" pitchFamily="49" charset="0"/>
              </a:rPr>
              <a:t> Attention ! On </a:t>
            </a:r>
            <a:r>
              <a:rPr lang="fr-CA" b="1" u="sng" dirty="0">
                <a:solidFill>
                  <a:srgbClr val="9073D1"/>
                </a:solidFill>
                <a:cs typeface="Courier New" panose="02070309020205020404" pitchFamily="49" charset="0"/>
              </a:rPr>
              <a:t>ne doit pas</a:t>
            </a:r>
            <a:r>
              <a:rPr lang="fr-CA" dirty="0">
                <a:solidFill>
                  <a:srgbClr val="9073D1"/>
                </a:solidFill>
                <a:cs typeface="Courier New" panose="02070309020205020404" pitchFamily="49" charset="0"/>
              </a:rPr>
              <a:t> écrire l’expression comme ceci : (Ça ne marche pas)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25247F5A-3C01-40C5-FA6F-93DC881282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6685" y="5890429"/>
            <a:ext cx="5481123" cy="36651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D64367FD-AEB5-60C9-CDF7-F0BB45CFB2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80403" y="6332727"/>
            <a:ext cx="3198733" cy="393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4618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134D3E8-F8DC-4A05-A56D-E1FA123B5C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</a:t>
            </a:r>
            <a:r>
              <a:rPr lang="fr-CA" b="1" dirty="0"/>
              <a:t>Opérateurs logiques</a:t>
            </a:r>
          </a:p>
          <a:p>
            <a:pPr lvl="1"/>
            <a:r>
              <a:rPr lang="fr-CA" dirty="0"/>
              <a:t> Autres exemples</a:t>
            </a:r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marL="914400" lvl="2" indent="0">
              <a:buNone/>
            </a:pPr>
            <a:endParaRPr lang="fr-CA" dirty="0"/>
          </a:p>
          <a:p>
            <a:pPr lvl="2"/>
            <a:r>
              <a:rPr lang="fr-CA" dirty="0"/>
              <a:t> Est-ce que les trois couleurs sont identiques ?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1AFC5F46-E057-4B7B-9237-8335B7B60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Opérateurs logiques</a:t>
            </a:r>
          </a:p>
        </p:txBody>
      </p:sp>
      <p:sp>
        <p:nvSpPr>
          <p:cNvPr id="17" name="Interdiction 16">
            <a:extLst>
              <a:ext uri="{FF2B5EF4-FFF2-40B4-BE49-F238E27FC236}">
                <a16:creationId xmlns:a16="http://schemas.microsoft.com/office/drawing/2014/main" id="{144CCC7E-C655-4625-82C6-8D76B396ADAB}"/>
              </a:ext>
            </a:extLst>
          </p:cNvPr>
          <p:cNvSpPr/>
          <p:nvPr/>
        </p:nvSpPr>
        <p:spPr>
          <a:xfrm>
            <a:off x="1683616" y="5891727"/>
            <a:ext cx="338554" cy="338554"/>
          </a:xfrm>
          <a:prstGeom prst="noSmoking">
            <a:avLst/>
          </a:prstGeom>
          <a:solidFill>
            <a:srgbClr val="FA48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>
              <a:solidFill>
                <a:schemeClr val="tx1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CCF3B41-0BEA-7A8F-5B65-144AB6183324}"/>
              </a:ext>
            </a:extLst>
          </p:cNvPr>
          <p:cNvSpPr txBox="1"/>
          <p:nvPr/>
        </p:nvSpPr>
        <p:spPr>
          <a:xfrm>
            <a:off x="340389" y="5445317"/>
            <a:ext cx="10182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9073D1"/>
                </a:solidFill>
                <a:cs typeface="Courier New" panose="02070309020205020404" pitchFamily="49" charset="0"/>
              </a:rPr>
              <a:t> Attention ! On </a:t>
            </a:r>
            <a:r>
              <a:rPr lang="fr-CA" b="1" u="sng" dirty="0">
                <a:solidFill>
                  <a:srgbClr val="9073D1"/>
                </a:solidFill>
                <a:cs typeface="Courier New" panose="02070309020205020404" pitchFamily="49" charset="0"/>
              </a:rPr>
              <a:t>ne doit pas</a:t>
            </a:r>
            <a:r>
              <a:rPr lang="fr-CA" dirty="0">
                <a:solidFill>
                  <a:srgbClr val="9073D1"/>
                </a:solidFill>
                <a:cs typeface="Courier New" panose="02070309020205020404" pitchFamily="49" charset="0"/>
              </a:rPr>
              <a:t> écrire l’expression comme ceci : (Ça ne marche pas)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1F3F4EF-C7D7-3494-7627-6744F76ABB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009" y="1977834"/>
            <a:ext cx="3753374" cy="99073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8982B49-035F-EB22-28D0-0D192F4C60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7142" y="3550775"/>
            <a:ext cx="6554115" cy="419158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2728F1E1-B012-0921-1CDB-3930F9D79D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7827" y="5859585"/>
            <a:ext cx="4336125" cy="373687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5F948DCE-E809-4956-6541-B1E20AC122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2370" y="6278208"/>
            <a:ext cx="2580310" cy="371267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410CB39-80E2-C57B-6E9A-6E786B709752}"/>
              </a:ext>
            </a:extLst>
          </p:cNvPr>
          <p:cNvSpPr/>
          <p:nvPr/>
        </p:nvSpPr>
        <p:spPr>
          <a:xfrm>
            <a:off x="2606022" y="5897022"/>
            <a:ext cx="2417081" cy="324879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E7D1146-3261-1791-6CAF-FD44D3F42697}"/>
              </a:ext>
            </a:extLst>
          </p:cNvPr>
          <p:cNvSpPr/>
          <p:nvPr/>
        </p:nvSpPr>
        <p:spPr>
          <a:xfrm>
            <a:off x="4383024" y="6305627"/>
            <a:ext cx="640079" cy="324879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22" name="Image 21">
            <a:extLst>
              <a:ext uri="{FF2B5EF4-FFF2-40B4-BE49-F238E27FC236}">
                <a16:creationId xmlns:a16="http://schemas.microsoft.com/office/drawing/2014/main" id="{FA84335E-6627-D7DC-9FE8-6023C4D4B7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74049" y="4255464"/>
            <a:ext cx="5240299" cy="755978"/>
          </a:xfrm>
          <a:prstGeom prst="rect">
            <a:avLst/>
          </a:prstGeom>
          <a:ln w="28575">
            <a:solidFill>
              <a:srgbClr val="9073D1"/>
            </a:solidFill>
          </a:ln>
        </p:spPr>
      </p:pic>
    </p:spTree>
    <p:extLst>
      <p:ext uri="{BB962C8B-B14F-4D97-AF65-F5344CB8AC3E}">
        <p14:creationId xmlns:p14="http://schemas.microsoft.com/office/powerpoint/2010/main" val="2194658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7E3C971-1D67-43EA-9D64-9BC10B514D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Débogage</a:t>
            </a:r>
          </a:p>
          <a:p>
            <a:pPr lvl="1"/>
            <a:r>
              <a:rPr lang="fr-CA" dirty="0"/>
              <a:t>  Utiliser des stratégies qui permettent de </a:t>
            </a:r>
            <a:r>
              <a:rPr lang="fr-CA" u="sng" dirty="0"/>
              <a:t>trouver</a:t>
            </a:r>
            <a:r>
              <a:rPr lang="fr-CA" dirty="0"/>
              <a:t> et </a:t>
            </a:r>
            <a:r>
              <a:rPr lang="fr-CA" u="sng" dirty="0"/>
              <a:t>corriger</a:t>
            </a:r>
            <a:r>
              <a:rPr lang="fr-CA" dirty="0"/>
              <a:t> des « bogues ».</a:t>
            </a:r>
          </a:p>
          <a:p>
            <a:pPr lvl="2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Bogue</a:t>
            </a:r>
            <a:r>
              <a:rPr lang="fr-CA" dirty="0"/>
              <a:t> :  Défaut de conception ou de réalisation dans un programme.</a:t>
            </a:r>
          </a:p>
          <a:p>
            <a:pPr lvl="2"/>
            <a:endParaRPr lang="fr-CA" dirty="0"/>
          </a:p>
          <a:p>
            <a:pPr lvl="1"/>
            <a:r>
              <a:rPr lang="fr-CA"/>
              <a:t>  </a:t>
            </a:r>
            <a:r>
              <a:rPr lang="fr-CA">
                <a:solidFill>
                  <a:srgbClr val="FA4098"/>
                </a:solidFill>
              </a:rPr>
              <a:t>Visual Studio Code</a:t>
            </a:r>
            <a:r>
              <a:rPr lang="fr-CA"/>
              <a:t> dispose d’outils de débogage. Toutefois, pour le moment, nous allons apprendre à déboguer avec l’aide de la </a:t>
            </a:r>
            <a:r>
              <a:rPr lang="fr-CA">
                <a:solidFill>
                  <a:srgbClr val="FA4098"/>
                </a:solidFill>
              </a:rPr>
              <a:t>console</a:t>
            </a:r>
            <a:r>
              <a:rPr lang="fr-CA"/>
              <a:t> du navigateur.</a:t>
            </a:r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8DFA5D2-B32C-4A57-97B4-C58DB96CFD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Débogage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6E2D172-BDA3-4F7F-BFB8-262ED8ACD997}"/>
              </a:ext>
            </a:extLst>
          </p:cNvPr>
          <p:cNvSpPr txBox="1"/>
          <p:nvPr/>
        </p:nvSpPr>
        <p:spPr>
          <a:xfrm>
            <a:off x="7250953" y="4015060"/>
            <a:ext cx="9390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400" dirty="0">
                <a:solidFill>
                  <a:srgbClr val="B177BF"/>
                </a:solidFill>
              </a:rPr>
              <a:t>🐞</a:t>
            </a:r>
            <a:endParaRPr lang="fr-CA" sz="4400" dirty="0">
              <a:solidFill>
                <a:srgbClr val="B177BF"/>
              </a:solidFill>
            </a:endParaRPr>
          </a:p>
        </p:txBody>
      </p: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79244E19-AAA7-4153-9D6B-F8339B792FBE}"/>
              </a:ext>
            </a:extLst>
          </p:cNvPr>
          <p:cNvCxnSpPr>
            <a:cxnSpLocks/>
            <a:endCxn id="8" idx="1"/>
          </p:cNvCxnSpPr>
          <p:nvPr/>
        </p:nvCxnSpPr>
        <p:spPr>
          <a:xfrm>
            <a:off x="5235297" y="4399780"/>
            <a:ext cx="2015656" cy="1"/>
          </a:xfrm>
          <a:prstGeom prst="straightConnector1">
            <a:avLst/>
          </a:prstGeom>
          <a:ln w="76200">
            <a:solidFill>
              <a:srgbClr val="B177B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Image 22">
            <a:extLst>
              <a:ext uri="{FF2B5EF4-FFF2-40B4-BE49-F238E27FC236}">
                <a16:creationId xmlns:a16="http://schemas.microsoft.com/office/drawing/2014/main" id="{CC1781F3-1257-4D89-A0CE-40BF412CCD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932" y="4015060"/>
            <a:ext cx="1514686" cy="552527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9F120902-AC56-4090-9F97-BD06FD581642}"/>
              </a:ext>
            </a:extLst>
          </p:cNvPr>
          <p:cNvSpPr txBox="1"/>
          <p:nvPr/>
        </p:nvSpPr>
        <p:spPr>
          <a:xfrm>
            <a:off x="4500435" y="4390615"/>
            <a:ext cx="11063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/>
              <a:t>😠💣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1606283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175B3B4-CDD9-482F-AD6E-26EEB3AD0D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Débogage avec la console</a:t>
            </a:r>
          </a:p>
          <a:p>
            <a:pPr lvl="1"/>
            <a:r>
              <a:rPr lang="fr-CA" dirty="0"/>
              <a:t> Exemple 1 : Corriger une fonction simple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2"/>
            <a:r>
              <a:rPr lang="fr-CA" dirty="0"/>
              <a:t> Le but de ma fonction </a:t>
            </a:r>
            <a:r>
              <a:rPr lang="fr-CA"/>
              <a:t>est de changer </a:t>
            </a:r>
            <a:r>
              <a:rPr lang="fr-CA" dirty="0"/>
              <a:t>le texte de l’élément </a:t>
            </a:r>
            <a:r>
              <a:rPr lang="fr-CA"/>
              <a:t>avec la classe </a:t>
            </a:r>
            <a:r>
              <a:rPr lang="fr-CA">
                <a:solidFill>
                  <a:srgbClr val="FA4098"/>
                </a:solidFill>
              </a:rPr>
              <a:t>.description</a:t>
            </a:r>
            <a:r>
              <a:rPr lang="fr-CA" dirty="0"/>
              <a:t>. Je teste donc ma fonction dans la console :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8626D7E-0E2B-41DD-A935-9F2BB8764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Débogage avec la console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90378F3-305A-434C-8596-EEE803683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255" y="2128783"/>
            <a:ext cx="7106642" cy="771633"/>
          </a:xfrm>
          <a:prstGeom prst="rect">
            <a:avLst/>
          </a:prstGeom>
          <a:ln w="28575">
            <a:solidFill>
              <a:srgbClr val="B177BF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58CE4898-CA1A-4D07-8195-48DC507DB0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624" y="4186262"/>
            <a:ext cx="5328815" cy="1946313"/>
          </a:xfrm>
          <a:prstGeom prst="rect">
            <a:avLst/>
          </a:prstGeom>
          <a:ln w="28575">
            <a:solidFill>
              <a:srgbClr val="B177BF"/>
            </a:solidFill>
          </a:ln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2EF1AEF9-6BD9-4930-B3E7-2ADF8C68CD53}"/>
              </a:ext>
            </a:extLst>
          </p:cNvPr>
          <p:cNvSpPr txBox="1"/>
          <p:nvPr/>
        </p:nvSpPr>
        <p:spPr>
          <a:xfrm>
            <a:off x="6449016" y="4606369"/>
            <a:ext cx="48950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B177BF"/>
                </a:solidFill>
              </a:rPr>
              <a:t>En testant la fonction, on remarque 2 choses : </a:t>
            </a:r>
          </a:p>
          <a:p>
            <a:r>
              <a:rPr lang="fr-CA" dirty="0">
                <a:solidFill>
                  <a:srgbClr val="B177BF"/>
                </a:solidFill>
              </a:rPr>
              <a:t>• La fonction n’a pas eu l’effet prévu : aucun texte n’a changé dans la page.</a:t>
            </a:r>
          </a:p>
          <a:p>
            <a:r>
              <a:rPr lang="fr-CA" dirty="0">
                <a:solidFill>
                  <a:srgbClr val="B177BF"/>
                </a:solidFill>
              </a:rPr>
              <a:t>• Un </a:t>
            </a:r>
            <a:r>
              <a:rPr lang="fr-CA" dirty="0">
                <a:solidFill>
                  <a:srgbClr val="C00000"/>
                </a:solidFill>
              </a:rPr>
              <a:t>message rouge</a:t>
            </a:r>
            <a:r>
              <a:rPr lang="fr-CA" dirty="0">
                <a:solidFill>
                  <a:srgbClr val="B177BF"/>
                </a:solidFill>
              </a:rPr>
              <a:t> apparait dans la console.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9934CF9-25D2-2CF4-D7FF-F483471A0A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2401" y="1369107"/>
            <a:ext cx="3891399" cy="882524"/>
          </a:xfrm>
          <a:prstGeom prst="rect">
            <a:avLst/>
          </a:prstGeom>
          <a:ln w="28575">
            <a:solidFill>
              <a:srgbClr val="B177BF"/>
            </a:solidFill>
          </a:ln>
        </p:spPr>
      </p:pic>
    </p:spTree>
    <p:extLst>
      <p:ext uri="{BB962C8B-B14F-4D97-AF65-F5344CB8AC3E}">
        <p14:creationId xmlns:p14="http://schemas.microsoft.com/office/powerpoint/2010/main" val="417149370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175B3B4-CDD9-482F-AD6E-26EEB3AD0D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Débogage avec la console</a:t>
            </a:r>
          </a:p>
          <a:p>
            <a:pPr lvl="1"/>
            <a:r>
              <a:rPr lang="fr-CA" dirty="0"/>
              <a:t> Exemple 1 : Corriger une fonction simple (suite)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2"/>
            <a:r>
              <a:rPr lang="fr-CA" dirty="0"/>
              <a:t> Malgré tout, on peut deviner que le problème est avec </a:t>
            </a:r>
            <a:r>
              <a:rPr lang="fr-CA" dirty="0">
                <a:solidFill>
                  <a:srgbClr val="C00000"/>
                </a:solidFill>
              </a:rPr>
              <a:t>document.querySelector(...)</a:t>
            </a:r>
          </a:p>
          <a:p>
            <a:pPr lvl="2"/>
            <a:r>
              <a:rPr lang="fr-CA" dirty="0"/>
              <a:t> En particulier, dans ce cas-ci « </a:t>
            </a:r>
            <a:r>
              <a:rPr lang="fr-CA" dirty="0">
                <a:solidFill>
                  <a:srgbClr val="C00000"/>
                </a:solidFill>
              </a:rPr>
              <a:t>document.querySelector(...) is null </a:t>
            </a:r>
            <a:r>
              <a:rPr lang="fr-CA" dirty="0"/>
              <a:t>» signifie qu’aucun élément n’a été trouvé </a:t>
            </a:r>
            <a:r>
              <a:rPr lang="fr-CA"/>
              <a:t>avec la </a:t>
            </a:r>
            <a:r>
              <a:rPr lang="fr-CA">
                <a:solidFill>
                  <a:srgbClr val="C00000"/>
                </a:solidFill>
              </a:rPr>
              <a:t>classe</a:t>
            </a:r>
            <a:r>
              <a:rPr lang="fr-CA"/>
              <a:t> demandée </a:t>
            </a:r>
            <a:r>
              <a:rPr lang="fr-CA" dirty="0"/>
              <a:t>dans la page.</a:t>
            </a:r>
          </a:p>
          <a:p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8626D7E-0E2B-41DD-A935-9F2BB8764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Débogage avec la console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9644317-A8E2-406B-A795-74A88FB73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1152" y="2247734"/>
            <a:ext cx="5328815" cy="1946313"/>
          </a:xfrm>
          <a:prstGeom prst="rect">
            <a:avLst/>
          </a:prstGeom>
          <a:ln w="28575">
            <a:solidFill>
              <a:srgbClr val="B177BF"/>
            </a:solidFill>
          </a:ln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5A35167E-0383-4A50-92D3-85AAF61EE6AB}"/>
              </a:ext>
            </a:extLst>
          </p:cNvPr>
          <p:cNvSpPr txBox="1"/>
          <p:nvPr/>
        </p:nvSpPr>
        <p:spPr>
          <a:xfrm>
            <a:off x="1401528" y="2759225"/>
            <a:ext cx="4895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B177BF"/>
                </a:solidFill>
              </a:rPr>
              <a:t>Hélas, la console nous donne seulement des informations en anglais. C’est souvent le cas en programmation.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74E1581-EA46-4A40-BC4E-A5C10F9C3149}"/>
              </a:ext>
            </a:extLst>
          </p:cNvPr>
          <p:cNvSpPr/>
          <p:nvPr/>
        </p:nvSpPr>
        <p:spPr>
          <a:xfrm>
            <a:off x="8503920" y="3304032"/>
            <a:ext cx="2990816" cy="249936"/>
          </a:xfrm>
          <a:prstGeom prst="rect">
            <a:avLst/>
          </a:prstGeom>
          <a:noFill/>
          <a:ln w="1905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0291234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175B3B4-CDD9-482F-AD6E-26EEB3AD0D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Débogage avec la console</a:t>
            </a:r>
          </a:p>
          <a:p>
            <a:pPr lvl="1"/>
            <a:r>
              <a:rPr lang="fr-CA" dirty="0"/>
              <a:t> Exemple 1 : Corriger une fonction simple (suite)</a:t>
            </a:r>
          </a:p>
          <a:p>
            <a:pPr lvl="2"/>
            <a:r>
              <a:rPr lang="fr-CA" dirty="0"/>
              <a:t> Il reste donc à </a:t>
            </a:r>
            <a:r>
              <a:rPr lang="fr-CA"/>
              <a:t>vérifier quelle était la classe demandée et la corriger si elle est erronée.</a:t>
            </a:r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r>
              <a:rPr lang="fr-CA" dirty="0"/>
              <a:t> En vérifiant l’aide-mémoire, les notes de cours ou d’autres fonctions similaires (qui n’ont pas de bogues), on déduit qu’il </a:t>
            </a:r>
            <a:r>
              <a:rPr lang="fr-CA"/>
              <a:t>manque le</a:t>
            </a:r>
            <a:r>
              <a:rPr lang="fr-CA">
                <a:solidFill>
                  <a:srgbClr val="C00000"/>
                </a:solidFill>
              </a:rPr>
              <a:t> . </a:t>
            </a:r>
            <a:r>
              <a:rPr lang="fr-CA"/>
              <a:t>au </a:t>
            </a:r>
            <a:r>
              <a:rPr lang="fr-CA" dirty="0"/>
              <a:t>début </a:t>
            </a:r>
            <a:r>
              <a:rPr lang="fr-CA"/>
              <a:t>de la classe </a:t>
            </a:r>
            <a:r>
              <a:rPr lang="fr-CA" dirty="0"/>
              <a:t>:</a:t>
            </a:r>
          </a:p>
          <a:p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8626D7E-0E2B-41DD-A935-9F2BB8764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Débogage avec la console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4F131F2-2701-40E4-8D6E-567A758EC3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353" y="2468827"/>
            <a:ext cx="7125694" cy="762106"/>
          </a:xfrm>
          <a:prstGeom prst="rect">
            <a:avLst/>
          </a:prstGeom>
          <a:ln w="28575">
            <a:solidFill>
              <a:srgbClr val="B177BF"/>
            </a:solidFill>
          </a:ln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0ECEB35-9EF0-4834-BC84-69B61537AB55}"/>
              </a:ext>
            </a:extLst>
          </p:cNvPr>
          <p:cNvSpPr/>
          <p:nvPr/>
        </p:nvSpPr>
        <p:spPr>
          <a:xfrm>
            <a:off x="4931664" y="2724912"/>
            <a:ext cx="1402080" cy="249936"/>
          </a:xfrm>
          <a:prstGeom prst="rect">
            <a:avLst/>
          </a:prstGeom>
          <a:noFill/>
          <a:ln w="1905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EF0714E-EF88-42BE-AE1B-0C55DC621A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382" y="5353020"/>
            <a:ext cx="2172003" cy="1028844"/>
          </a:xfrm>
          <a:prstGeom prst="rect">
            <a:avLst/>
          </a:prstGeom>
          <a:ln w="28575">
            <a:solidFill>
              <a:srgbClr val="B177BF"/>
            </a:solidFill>
          </a:ln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36BAD512-BF53-492E-9CB2-60513D767FF3}"/>
              </a:ext>
            </a:extLst>
          </p:cNvPr>
          <p:cNvSpPr txBox="1"/>
          <p:nvPr/>
        </p:nvSpPr>
        <p:spPr>
          <a:xfrm>
            <a:off x="2261064" y="5405777"/>
            <a:ext cx="4895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B177BF"/>
                </a:solidFill>
              </a:rPr>
              <a:t>Bien entendu, on teste à nouveau, car il restait peut-être d’autres bogues. Dans ce cas-ci, il n’y a plus de problème !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8A142DDB-6E1D-4EE5-9DA4-0F806BA1CCBF}"/>
              </a:ext>
            </a:extLst>
          </p:cNvPr>
          <p:cNvSpPr txBox="1"/>
          <p:nvPr/>
        </p:nvSpPr>
        <p:spPr>
          <a:xfrm>
            <a:off x="8419564" y="5959775"/>
            <a:ext cx="499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✅</a:t>
            </a:r>
            <a:endParaRPr lang="fr-CA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F5050EAA-CBDC-E7CF-570A-A7658C6DF9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720" y="4235524"/>
            <a:ext cx="6708665" cy="735300"/>
          </a:xfrm>
          <a:prstGeom prst="rect">
            <a:avLst/>
          </a:prstGeom>
          <a:ln w="28575">
            <a:solidFill>
              <a:srgbClr val="B177BF"/>
            </a:solidFill>
          </a:ln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B82AD509-6F5A-413A-BFC8-DD5A0F60E5D3}"/>
              </a:ext>
            </a:extLst>
          </p:cNvPr>
          <p:cNvSpPr txBox="1"/>
          <p:nvPr/>
        </p:nvSpPr>
        <p:spPr>
          <a:xfrm>
            <a:off x="5429666" y="4077887"/>
            <a:ext cx="499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✅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8355460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175B3B4-CDD9-482F-AD6E-26EEB3AD0D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Exemple 2</a:t>
            </a:r>
          </a:p>
          <a:p>
            <a:pPr lvl="1"/>
            <a:r>
              <a:rPr lang="fr-CA" dirty="0"/>
              <a:t> Deux erreurs dans une fonction</a:t>
            </a:r>
          </a:p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pPr lvl="1"/>
            <a:endParaRPr lang="fr-CA" dirty="0"/>
          </a:p>
          <a:p>
            <a:pPr lvl="1"/>
            <a:r>
              <a:rPr lang="fr-CA" dirty="0"/>
              <a:t> Cette fois-ci, on peut comprendre que </a:t>
            </a:r>
            <a:r>
              <a:rPr lang="fr-CA" dirty="0">
                <a:solidFill>
                  <a:srgbClr val="C00000"/>
                </a:solidFill>
              </a:rPr>
              <a:t>document.queryselector</a:t>
            </a:r>
            <a:r>
              <a:rPr lang="fr-CA" dirty="0"/>
              <a:t> « n’est pas une fonction ». Donc, ça n’existe pas.</a:t>
            </a:r>
          </a:p>
          <a:p>
            <a:pPr lvl="2"/>
            <a:r>
              <a:rPr lang="fr-CA"/>
              <a:t> En </a:t>
            </a:r>
            <a:r>
              <a:rPr lang="fr-CA" dirty="0"/>
              <a:t>vérifiant l’aide-mémoire, les notes de cours ou d’autres lignes de code similaires, on peut remarquer que la bonne orthographe est </a:t>
            </a:r>
            <a:r>
              <a:rPr lang="fr-CA" dirty="0">
                <a:solidFill>
                  <a:srgbClr val="C00000"/>
                </a:solidFill>
              </a:rPr>
              <a:t>document.query</a:t>
            </a:r>
            <a:r>
              <a:rPr lang="fr-CA" u="sng" dirty="0">
                <a:solidFill>
                  <a:srgbClr val="C00000"/>
                </a:solidFill>
              </a:rPr>
              <a:t>S</a:t>
            </a:r>
            <a:r>
              <a:rPr lang="fr-CA" dirty="0">
                <a:solidFill>
                  <a:srgbClr val="C00000"/>
                </a:solidFill>
              </a:rPr>
              <a:t>elector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8626D7E-0E2B-41DD-A935-9F2BB8764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Débogage avec la console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273B09DF-D803-420F-BF0C-A54F336234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542" y="2302716"/>
            <a:ext cx="5383236" cy="1552268"/>
          </a:xfrm>
          <a:prstGeom prst="rect">
            <a:avLst/>
          </a:prstGeom>
          <a:ln w="28575">
            <a:solidFill>
              <a:srgbClr val="B177BF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9745F51E-8808-4449-5BEA-0F7465AE72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1495" y="2059237"/>
            <a:ext cx="6052963" cy="699210"/>
          </a:xfrm>
          <a:prstGeom prst="rect">
            <a:avLst/>
          </a:prstGeom>
          <a:ln w="28575">
            <a:solidFill>
              <a:srgbClr val="B177BF"/>
            </a:solidFill>
          </a:ln>
        </p:spPr>
      </p:pic>
    </p:spTree>
    <p:extLst>
      <p:ext uri="{BB962C8B-B14F-4D97-AF65-F5344CB8AC3E}">
        <p14:creationId xmlns:p14="http://schemas.microsoft.com/office/powerpoint/2010/main" val="26337850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175B3B4-CDD9-482F-AD6E-26EEB3AD0D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Exemple 2</a:t>
            </a:r>
          </a:p>
          <a:p>
            <a:pPr lvl="1"/>
            <a:r>
              <a:rPr lang="fr-CA" dirty="0"/>
              <a:t> Deux erreurs dans une fonction</a:t>
            </a:r>
          </a:p>
          <a:p>
            <a:pPr lvl="2"/>
            <a:r>
              <a:rPr lang="fr-CA" dirty="0"/>
              <a:t> Après avoir corrigé cette première erreur, on teste à nouveau ...</a:t>
            </a:r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r>
              <a:rPr lang="fr-CA" dirty="0"/>
              <a:t> Il n’y a plus de message d’erreur, mais le texte dans la page n’est toujours pas changé...</a:t>
            </a:r>
          </a:p>
          <a:p>
            <a:pPr lvl="3"/>
            <a:r>
              <a:rPr lang="fr-CA" dirty="0"/>
              <a:t> La console ne peut malheureusement pas détecter tous les bogues !</a:t>
            </a:r>
          </a:p>
          <a:p>
            <a:pPr lvl="3"/>
            <a:r>
              <a:rPr lang="fr-CA" dirty="0"/>
              <a:t> Le problème était avec </a:t>
            </a:r>
            <a:r>
              <a:rPr lang="fr-CA" dirty="0">
                <a:solidFill>
                  <a:srgbClr val="C00000"/>
                </a:solidFill>
              </a:rPr>
              <a:t>.textcontent</a:t>
            </a:r>
            <a:r>
              <a:rPr lang="fr-CA" dirty="0"/>
              <a:t>, qui s’écrit plutôt </a:t>
            </a:r>
            <a:r>
              <a:rPr lang="fr-CA" dirty="0">
                <a:solidFill>
                  <a:srgbClr val="C00000"/>
                </a:solidFill>
              </a:rPr>
              <a:t>.text</a:t>
            </a:r>
            <a:r>
              <a:rPr lang="fr-CA" u="sng" dirty="0">
                <a:solidFill>
                  <a:srgbClr val="C00000"/>
                </a:solidFill>
              </a:rPr>
              <a:t>C</a:t>
            </a:r>
            <a:r>
              <a:rPr lang="fr-CA" dirty="0">
                <a:solidFill>
                  <a:srgbClr val="C00000"/>
                </a:solidFill>
              </a:rPr>
              <a:t>ontent</a:t>
            </a:r>
            <a:r>
              <a:rPr lang="fr-CA" dirty="0"/>
              <a:t>. (Vérifiable dans l’aide-mémoire, les notes de cours, etc.)</a:t>
            </a:r>
          </a:p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8626D7E-0E2B-41DD-A935-9F2BB87645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Débogage avec la console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70D495AC-9097-4237-B21F-3BBC39D065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027" y="2459040"/>
            <a:ext cx="3724795" cy="1781424"/>
          </a:xfrm>
          <a:prstGeom prst="rect">
            <a:avLst/>
          </a:prstGeom>
          <a:ln w="28575">
            <a:solidFill>
              <a:srgbClr val="B177BF"/>
            </a:solidFill>
          </a:ln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E03B2C4-60CE-28F2-57B7-79B9E84F03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3456" y="2759867"/>
            <a:ext cx="6596744" cy="702568"/>
          </a:xfrm>
          <a:prstGeom prst="rect">
            <a:avLst/>
          </a:prstGeom>
          <a:ln w="28575">
            <a:solidFill>
              <a:srgbClr val="B177BF"/>
            </a:solidFill>
          </a:ln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76DA7C0A-D4C9-4A7F-AAB0-2D73BF460869}"/>
              </a:ext>
            </a:extLst>
          </p:cNvPr>
          <p:cNvSpPr txBox="1"/>
          <p:nvPr/>
        </p:nvSpPr>
        <p:spPr>
          <a:xfrm>
            <a:off x="6109181" y="3244334"/>
            <a:ext cx="499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✅</a:t>
            </a:r>
            <a:endParaRPr lang="fr-CA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2202F15-9320-2304-0B28-9CD10B238F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6839" y="5790625"/>
            <a:ext cx="6884684" cy="711131"/>
          </a:xfrm>
          <a:prstGeom prst="rect">
            <a:avLst/>
          </a:prstGeom>
          <a:ln w="28575">
            <a:solidFill>
              <a:srgbClr val="B177BF"/>
            </a:solidFill>
          </a:ln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74D5DC5F-42E9-4CEE-B5A8-AEECD647AD5A}"/>
              </a:ext>
            </a:extLst>
          </p:cNvPr>
          <p:cNvSpPr txBox="1"/>
          <p:nvPr/>
        </p:nvSpPr>
        <p:spPr>
          <a:xfrm>
            <a:off x="6663917" y="5690222"/>
            <a:ext cx="499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✅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0412397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567440E-B017-4442-8C00-9A5AE18358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Semaine 3 :</a:t>
            </a:r>
          </a:p>
          <a:p>
            <a:pPr lvl="1"/>
            <a:r>
              <a:rPr lang="fr-CA" dirty="0"/>
              <a:t> Événements</a:t>
            </a:r>
            <a:endParaRPr lang="fr-CA" dirty="0">
              <a:cs typeface="Courier New" panose="02070309020205020404" pitchFamily="49" charset="0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E6FB83B6-AEEF-42D8-B771-17DD6586E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Révision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13042DC7-0E28-46CA-B556-136353712D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3441" y="1107704"/>
            <a:ext cx="2762636" cy="704948"/>
          </a:xfrm>
          <a:prstGeom prst="rect">
            <a:avLst/>
          </a:prstGeom>
        </p:spPr>
      </p:pic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5AA0EC12-4E12-4819-9ED1-9E77DF15965C}"/>
              </a:ext>
            </a:extLst>
          </p:cNvPr>
          <p:cNvCxnSpPr/>
          <p:nvPr/>
        </p:nvCxnSpPr>
        <p:spPr>
          <a:xfrm flipH="1">
            <a:off x="5303520" y="1812652"/>
            <a:ext cx="923873" cy="723284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lèche : droite 29">
            <a:extLst>
              <a:ext uri="{FF2B5EF4-FFF2-40B4-BE49-F238E27FC236}">
                <a16:creationId xmlns:a16="http://schemas.microsoft.com/office/drawing/2014/main" id="{734F5DAE-CDCE-4F51-8F08-10D09B3B2903}"/>
              </a:ext>
            </a:extLst>
          </p:cNvPr>
          <p:cNvSpPr/>
          <p:nvPr/>
        </p:nvSpPr>
        <p:spPr>
          <a:xfrm>
            <a:off x="7115153" y="5674482"/>
            <a:ext cx="720927" cy="409632"/>
          </a:xfrm>
          <a:prstGeom prst="rightArrow">
            <a:avLst/>
          </a:prstGeom>
          <a:solidFill>
            <a:srgbClr val="FA40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89D60B0F-A8E9-4ED5-B1E9-888D5944BB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1777" y="5526824"/>
            <a:ext cx="2762636" cy="704948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B7C909D4-5C38-489F-A76E-EFCE9D49A9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2805" y="5569692"/>
            <a:ext cx="2591162" cy="619211"/>
          </a:xfrm>
          <a:prstGeom prst="rect">
            <a:avLst/>
          </a:prstGeom>
        </p:spPr>
      </p:pic>
      <p:cxnSp>
        <p:nvCxnSpPr>
          <p:cNvPr id="33" name="Connecteur droit avec flèche 32">
            <a:extLst>
              <a:ext uri="{FF2B5EF4-FFF2-40B4-BE49-F238E27FC236}">
                <a16:creationId xmlns:a16="http://schemas.microsoft.com/office/drawing/2014/main" id="{071C278E-F387-44C3-88F7-63D1C5A0C6A0}"/>
              </a:ext>
            </a:extLst>
          </p:cNvPr>
          <p:cNvCxnSpPr>
            <a:cxnSpLocks/>
          </p:cNvCxnSpPr>
          <p:nvPr/>
        </p:nvCxnSpPr>
        <p:spPr>
          <a:xfrm>
            <a:off x="8464741" y="4504003"/>
            <a:ext cx="624395" cy="1264895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 3">
            <a:extLst>
              <a:ext uri="{FF2B5EF4-FFF2-40B4-BE49-F238E27FC236}">
                <a16:creationId xmlns:a16="http://schemas.microsoft.com/office/drawing/2014/main" id="{AB742ADE-3E62-C93A-2DC4-1375AA691D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2567" y="2653760"/>
            <a:ext cx="8221222" cy="419158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8A187CB-5D57-CD2D-E6B6-E6830240556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2567" y="3539636"/>
            <a:ext cx="8830907" cy="905001"/>
          </a:xfrm>
          <a:prstGeom prst="rect">
            <a:avLst/>
          </a:prstGeom>
        </p:spPr>
      </p:pic>
      <p:cxnSp>
        <p:nvCxnSpPr>
          <p:cNvPr id="7" name="Connecteur : en angle 6">
            <a:extLst>
              <a:ext uri="{FF2B5EF4-FFF2-40B4-BE49-F238E27FC236}">
                <a16:creationId xmlns:a16="http://schemas.microsoft.com/office/drawing/2014/main" id="{5A808782-95EB-6E28-8A04-80B59BC977AB}"/>
              </a:ext>
            </a:extLst>
          </p:cNvPr>
          <p:cNvCxnSpPr>
            <a:cxnSpLocks/>
          </p:cNvCxnSpPr>
          <p:nvPr/>
        </p:nvCxnSpPr>
        <p:spPr>
          <a:xfrm rot="5400000">
            <a:off x="6144345" y="511220"/>
            <a:ext cx="576673" cy="5641847"/>
          </a:xfrm>
          <a:prstGeom prst="bentConnector3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8072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567440E-B017-4442-8C00-9A5AE18358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Semaine 3 :</a:t>
            </a:r>
          </a:p>
          <a:p>
            <a:pPr lvl="1"/>
            <a:r>
              <a:rPr lang="fr-CA" dirty="0"/>
              <a:t> Modifier les styles du DOM</a:t>
            </a:r>
            <a:endParaRPr lang="fr-CA" dirty="0">
              <a:cs typeface="Courier New" panose="02070309020205020404" pitchFamily="49" charset="0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E6FB83B6-AEEF-42D8-B771-17DD6586E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Révision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6687B72-A252-4E95-9B3E-54D1E863A5F0}"/>
              </a:ext>
            </a:extLst>
          </p:cNvPr>
          <p:cNvSpPr txBox="1"/>
          <p:nvPr/>
        </p:nvSpPr>
        <p:spPr>
          <a:xfrm>
            <a:off x="2077212" y="2209723"/>
            <a:ext cx="88163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querySelector(".classe").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style.</a:t>
            </a:r>
            <a:r>
              <a:rPr lang="fr-CA" sz="18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propriété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"valeur";</a:t>
            </a:r>
            <a:endParaRPr lang="fr-CA" dirty="0"/>
          </a:p>
        </p:txBody>
      </p:sp>
      <p:sp>
        <p:nvSpPr>
          <p:cNvPr id="6" name="Flèche : droite 5">
            <a:extLst>
              <a:ext uri="{FF2B5EF4-FFF2-40B4-BE49-F238E27FC236}">
                <a16:creationId xmlns:a16="http://schemas.microsoft.com/office/drawing/2014/main" id="{C9859748-5294-42DA-B873-C27C3E008F99}"/>
              </a:ext>
            </a:extLst>
          </p:cNvPr>
          <p:cNvSpPr/>
          <p:nvPr/>
        </p:nvSpPr>
        <p:spPr>
          <a:xfrm>
            <a:off x="9231770" y="3447593"/>
            <a:ext cx="701040" cy="603504"/>
          </a:xfrm>
          <a:prstGeom prst="rightArrow">
            <a:avLst/>
          </a:prstGeom>
          <a:solidFill>
            <a:srgbClr val="73B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309F569-5165-4E3B-B88A-9DE7963EC5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2217" y="2916145"/>
            <a:ext cx="1624239" cy="1562318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EBDB9056-1F01-46E1-A0BA-BFBB925898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8124" y="2910326"/>
            <a:ext cx="1624238" cy="1590600"/>
          </a:xfrm>
          <a:prstGeom prst="rect">
            <a:avLst/>
          </a:prstGeom>
        </p:spPr>
      </p:pic>
      <p:sp>
        <p:nvSpPr>
          <p:cNvPr id="9" name="Flèche : droite 8">
            <a:extLst>
              <a:ext uri="{FF2B5EF4-FFF2-40B4-BE49-F238E27FC236}">
                <a16:creationId xmlns:a16="http://schemas.microsoft.com/office/drawing/2014/main" id="{611CCAB0-2DCA-4254-BD41-881652A20CAB}"/>
              </a:ext>
            </a:extLst>
          </p:cNvPr>
          <p:cNvSpPr/>
          <p:nvPr/>
        </p:nvSpPr>
        <p:spPr>
          <a:xfrm>
            <a:off x="2677227" y="3380857"/>
            <a:ext cx="701040" cy="603504"/>
          </a:xfrm>
          <a:prstGeom prst="rightArrow">
            <a:avLst/>
          </a:prstGeom>
          <a:solidFill>
            <a:srgbClr val="73B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7ED43E5-0BEE-4994-9DC6-E9BE1CED6F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1081" y="2961146"/>
            <a:ext cx="2294347" cy="153845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A0B37C8-F37B-470D-BC65-EA3B75C0CB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254" y="3007799"/>
            <a:ext cx="2197736" cy="144515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216C99D8-8AD3-4A23-BFE0-65335ABD462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09541" y="4865836"/>
            <a:ext cx="1465680" cy="1648219"/>
          </a:xfrm>
          <a:prstGeom prst="rect">
            <a:avLst/>
          </a:prstGeom>
        </p:spPr>
      </p:pic>
      <p:sp>
        <p:nvSpPr>
          <p:cNvPr id="13" name="Flèche : droite 12">
            <a:extLst>
              <a:ext uri="{FF2B5EF4-FFF2-40B4-BE49-F238E27FC236}">
                <a16:creationId xmlns:a16="http://schemas.microsoft.com/office/drawing/2014/main" id="{1FC991A6-A73C-4DFE-ADAD-64CA33158013}"/>
              </a:ext>
            </a:extLst>
          </p:cNvPr>
          <p:cNvSpPr/>
          <p:nvPr/>
        </p:nvSpPr>
        <p:spPr>
          <a:xfrm>
            <a:off x="6196289" y="5474816"/>
            <a:ext cx="701040" cy="603504"/>
          </a:xfrm>
          <a:prstGeom prst="rightArrow">
            <a:avLst/>
          </a:prstGeom>
          <a:solidFill>
            <a:srgbClr val="73B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459AC92-89CE-427F-ADB2-455890A4349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18397" y="4865836"/>
            <a:ext cx="1450220" cy="1648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317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567440E-B017-4442-8C00-9A5AE18358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Semaine 3 :</a:t>
            </a:r>
          </a:p>
          <a:p>
            <a:pPr lvl="1"/>
            <a:r>
              <a:rPr lang="fr-CA"/>
              <a:t> currentTarget</a:t>
            </a:r>
            <a:endParaRPr lang="fr-CA" dirty="0">
              <a:cs typeface="Courier New" panose="02070309020205020404" pitchFamily="49" charset="0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E6FB83B6-AEEF-42D8-B771-17DD6586E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Révision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639A7B8-6163-FBB9-D659-5EACC8D2F9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6215" y="3765121"/>
            <a:ext cx="4062841" cy="818867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99EF214-9C06-82F7-FD77-351EE6F743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4358" y="2100003"/>
            <a:ext cx="7023284" cy="1427497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cxnSp>
        <p:nvCxnSpPr>
          <p:cNvPr id="9" name="Connecteur : en angle 8">
            <a:extLst>
              <a:ext uri="{FF2B5EF4-FFF2-40B4-BE49-F238E27FC236}">
                <a16:creationId xmlns:a16="http://schemas.microsoft.com/office/drawing/2014/main" id="{511C0E68-22F5-AF5A-B35F-79022E4D1F98}"/>
              </a:ext>
            </a:extLst>
          </p:cNvPr>
          <p:cNvCxnSpPr>
            <a:cxnSpLocks/>
          </p:cNvCxnSpPr>
          <p:nvPr/>
        </p:nvCxnSpPr>
        <p:spPr>
          <a:xfrm rot="5400000">
            <a:off x="7162800" y="1859280"/>
            <a:ext cx="731520" cy="3182112"/>
          </a:xfrm>
          <a:prstGeom prst="bentConnector3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8957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567440E-B017-4442-8C00-9A5AE18358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Semaine 3 :</a:t>
            </a:r>
          </a:p>
          <a:p>
            <a:pPr lvl="1"/>
            <a:r>
              <a:rPr lang="fr-CA" dirty="0"/>
              <a:t> Fonctions avec paramètres</a:t>
            </a:r>
            <a:endParaRPr lang="fr-CA" dirty="0">
              <a:cs typeface="Courier New" panose="02070309020205020404" pitchFamily="49" charset="0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E6FB83B6-AEEF-42D8-B771-17DD6586E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Révision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B197497-5A42-B9CC-DE4A-3282BE506626}"/>
              </a:ext>
            </a:extLst>
          </p:cNvPr>
          <p:cNvSpPr txBox="1"/>
          <p:nvPr/>
        </p:nvSpPr>
        <p:spPr>
          <a:xfrm>
            <a:off x="2426190" y="5407452"/>
            <a:ext cx="3024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B3D1"/>
                </a:solidFill>
              </a:rPr>
              <a:t>Cet appel rendra le texte </a:t>
            </a:r>
            <a:r>
              <a:rPr lang="fr-CA" dirty="0">
                <a:solidFill>
                  <a:srgbClr val="FA4098"/>
                </a:solidFill>
              </a:rPr>
              <a:t>rose</a:t>
            </a:r>
            <a:r>
              <a:rPr lang="fr-CA" dirty="0">
                <a:solidFill>
                  <a:srgbClr val="73B3D1"/>
                </a:solidFill>
              </a:rPr>
              <a:t>.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6ACFBD8-CF1C-47D7-0A94-FC3122AE1207}"/>
              </a:ext>
            </a:extLst>
          </p:cNvPr>
          <p:cNvSpPr txBox="1"/>
          <p:nvPr/>
        </p:nvSpPr>
        <p:spPr>
          <a:xfrm>
            <a:off x="6496277" y="5391135"/>
            <a:ext cx="3408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B3D1"/>
                </a:solidFill>
              </a:rPr>
              <a:t>Cet appel rendra le texte </a:t>
            </a:r>
            <a:r>
              <a:rPr lang="fr-CA" dirty="0">
                <a:solidFill>
                  <a:srgbClr val="C00000"/>
                </a:solidFill>
              </a:rPr>
              <a:t>cramoisi</a:t>
            </a:r>
            <a:r>
              <a:rPr lang="fr-CA" dirty="0">
                <a:solidFill>
                  <a:srgbClr val="73B3D1"/>
                </a:solidFill>
              </a:rPr>
              <a:t>.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64093786-B32A-FD8C-8C91-C90D708AB4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4024" y="4933161"/>
            <a:ext cx="3116770" cy="474291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BF8F0BD0-C73C-D1D7-A1BE-7E22AB92E2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8906" y="4927672"/>
            <a:ext cx="3762900" cy="428685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1BC46BA0-2F0C-58BE-B436-F22131BA73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13111" y="2498836"/>
            <a:ext cx="7811590" cy="1133633"/>
          </a:xfrm>
          <a:prstGeom prst="rect">
            <a:avLst/>
          </a:prstGeom>
          <a:ln w="28575">
            <a:solidFill>
              <a:srgbClr val="73B3D1"/>
            </a:solidFill>
          </a:ln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3AB694E-12D4-9B79-1CD4-A03275AF11F9}"/>
              </a:ext>
            </a:extLst>
          </p:cNvPr>
          <p:cNvSpPr/>
          <p:nvPr/>
        </p:nvSpPr>
        <p:spPr>
          <a:xfrm>
            <a:off x="5053583" y="2548128"/>
            <a:ext cx="1487425" cy="265183"/>
          </a:xfrm>
          <a:prstGeom prst="rect">
            <a:avLst/>
          </a:prstGeom>
          <a:noFill/>
          <a:ln w="1270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B4ED44D-4437-BDF4-0556-6016863CF0E1}"/>
              </a:ext>
            </a:extLst>
          </p:cNvPr>
          <p:cNvSpPr/>
          <p:nvPr/>
        </p:nvSpPr>
        <p:spPr>
          <a:xfrm>
            <a:off x="7907759" y="2800469"/>
            <a:ext cx="1487425" cy="265183"/>
          </a:xfrm>
          <a:prstGeom prst="rect">
            <a:avLst/>
          </a:prstGeom>
          <a:noFill/>
          <a:ln w="1270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566E3CB-20BA-48E4-3356-417E4AC01246}"/>
              </a:ext>
            </a:extLst>
          </p:cNvPr>
          <p:cNvSpPr/>
          <p:nvPr/>
        </p:nvSpPr>
        <p:spPr>
          <a:xfrm>
            <a:off x="8521459" y="3071685"/>
            <a:ext cx="1487425" cy="265183"/>
          </a:xfrm>
          <a:prstGeom prst="rect">
            <a:avLst/>
          </a:prstGeom>
          <a:noFill/>
          <a:ln w="1270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6843807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 </a:t>
            </a:r>
            <a:r>
              <a:rPr lang="fr-CA" b="1" dirty="0">
                <a:solidFill>
                  <a:srgbClr val="FA4098"/>
                </a:solidFill>
              </a:rPr>
              <a:t>Booléens</a:t>
            </a:r>
          </a:p>
          <a:p>
            <a:pPr lvl="1"/>
            <a:r>
              <a:rPr lang="fr-CA" dirty="0"/>
              <a:t> C’est un autre </a:t>
            </a:r>
            <a:r>
              <a:rPr lang="fr-CA" b="1" dirty="0"/>
              <a:t>type de données</a:t>
            </a:r>
            <a:r>
              <a:rPr lang="fr-CA" dirty="0"/>
              <a:t>. (Nous avons vu les </a:t>
            </a:r>
            <a:r>
              <a:rPr lang="fr-CA" b="1" dirty="0"/>
              <a:t>nombres entiers</a:t>
            </a:r>
            <a:r>
              <a:rPr lang="fr-CA" dirty="0"/>
              <a:t>, les </a:t>
            </a:r>
            <a:r>
              <a:rPr lang="fr-CA" b="1" dirty="0"/>
              <a:t>nombres décimaux</a:t>
            </a:r>
            <a:r>
              <a:rPr lang="fr-CA" dirty="0"/>
              <a:t> et les </a:t>
            </a:r>
            <a:r>
              <a:rPr lang="fr-CA" b="1" dirty="0"/>
              <a:t>chaînes de caractères</a:t>
            </a:r>
            <a:r>
              <a:rPr lang="fr-CA" dirty="0"/>
              <a:t> pour le moment)</a:t>
            </a:r>
          </a:p>
          <a:p>
            <a:pPr lvl="1"/>
            <a:r>
              <a:rPr lang="fr-CA" dirty="0"/>
              <a:t> Les </a:t>
            </a:r>
            <a:r>
              <a:rPr lang="fr-CA" i="1" dirty="0"/>
              <a:t>booléens</a:t>
            </a:r>
            <a:r>
              <a:rPr lang="fr-CA" dirty="0"/>
              <a:t> ont seulement 2 valeurs possibles</a:t>
            </a:r>
          </a:p>
          <a:p>
            <a:pPr lvl="2"/>
            <a:r>
              <a:rPr lang="fr-CA" dirty="0"/>
              <a:t> </a:t>
            </a:r>
            <a:r>
              <a:rPr lang="fr-CA" b="1" dirty="0">
                <a:solidFill>
                  <a:srgbClr val="FA4098"/>
                </a:solidFill>
              </a:rPr>
              <a:t>true</a:t>
            </a:r>
          </a:p>
          <a:p>
            <a:pPr lvl="2"/>
            <a:r>
              <a:rPr lang="fr-CA" dirty="0"/>
              <a:t> </a:t>
            </a:r>
            <a:r>
              <a:rPr lang="fr-CA" b="1" dirty="0">
                <a:solidFill>
                  <a:srgbClr val="FA4098"/>
                </a:solidFill>
              </a:rPr>
              <a:t>false</a:t>
            </a:r>
          </a:p>
          <a:p>
            <a:pPr lvl="1"/>
            <a:r>
              <a:rPr lang="fr-CA" dirty="0"/>
              <a:t> Ils permettent d’exprimer que quelque chose est </a:t>
            </a:r>
            <a:r>
              <a:rPr lang="fr-CA" b="1" dirty="0"/>
              <a:t>vrai</a:t>
            </a:r>
            <a:r>
              <a:rPr lang="fr-CA" dirty="0"/>
              <a:t> ou </a:t>
            </a:r>
            <a:r>
              <a:rPr lang="fr-CA" b="1" dirty="0"/>
              <a:t>faux</a:t>
            </a:r>
            <a:r>
              <a:rPr lang="fr-CA" dirty="0"/>
              <a:t>. Exemples :</a:t>
            </a:r>
          </a:p>
          <a:p>
            <a:pPr lvl="2"/>
            <a:r>
              <a:rPr lang="fr-CA" dirty="0"/>
              <a:t> J’ai les yeux bleus ? </a:t>
            </a:r>
            <a:r>
              <a:rPr lang="en-CA" dirty="0"/>
              <a:t>👀</a:t>
            </a:r>
            <a:endParaRPr lang="fr-CA" dirty="0">
              <a:solidFill>
                <a:schemeClr val="tx1"/>
              </a:solidFill>
            </a:endParaRPr>
          </a:p>
          <a:p>
            <a:pPr lvl="2"/>
            <a:r>
              <a:rPr lang="fr-CA" dirty="0"/>
              <a:t> Je suis majeur ? </a:t>
            </a:r>
            <a:r>
              <a:rPr lang="en-CA" dirty="0"/>
              <a:t>🍷🚬</a:t>
            </a:r>
            <a:endParaRPr lang="fr-CA" dirty="0"/>
          </a:p>
          <a:p>
            <a:pPr lvl="2"/>
            <a:r>
              <a:rPr lang="fr-CA" dirty="0"/>
              <a:t> Mon prénom contient la lettre T ? </a:t>
            </a:r>
            <a:r>
              <a:rPr lang="en-CA" dirty="0"/>
              <a:t>🤔</a:t>
            </a:r>
            <a:endParaRPr lang="fr-CA" dirty="0"/>
          </a:p>
          <a:p>
            <a:pPr lvl="2"/>
            <a:r>
              <a:rPr lang="fr-CA" dirty="0"/>
              <a:t> J’ai déjà utilisé un extincteur ? </a:t>
            </a:r>
            <a:r>
              <a:rPr lang="en-CA" dirty="0"/>
              <a:t>🔥</a:t>
            </a:r>
            <a:endParaRPr lang="fr-CA" dirty="0"/>
          </a:p>
          <a:p>
            <a:pPr lvl="1"/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Booléens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3C5D57E-2177-4882-9729-6BE8B4D13A21}"/>
              </a:ext>
            </a:extLst>
          </p:cNvPr>
          <p:cNvSpPr txBox="1"/>
          <p:nvPr/>
        </p:nvSpPr>
        <p:spPr>
          <a:xfrm>
            <a:off x="1615164" y="5530634"/>
            <a:ext cx="927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9CD1"/>
                </a:solidFill>
              </a:rPr>
              <a:t>Par exemple, </a:t>
            </a:r>
            <a:r>
              <a:rPr lang="fr-CA" dirty="0">
                <a:solidFill>
                  <a:srgbClr val="FA4098"/>
                </a:solidFill>
              </a:rPr>
              <a:t>Simone</a:t>
            </a:r>
            <a:r>
              <a:rPr lang="fr-CA" dirty="0">
                <a:solidFill>
                  <a:srgbClr val="739CD1"/>
                </a:solidFill>
              </a:rPr>
              <a:t>, qui a les yeux </a:t>
            </a:r>
            <a:r>
              <a:rPr lang="fr-CA" dirty="0">
                <a:solidFill>
                  <a:srgbClr val="FA4098"/>
                </a:solidFill>
              </a:rPr>
              <a:t>verts</a:t>
            </a:r>
            <a:r>
              <a:rPr lang="fr-CA" dirty="0">
                <a:solidFill>
                  <a:srgbClr val="739CD1"/>
                </a:solidFill>
              </a:rPr>
              <a:t>, qui a </a:t>
            </a:r>
            <a:r>
              <a:rPr lang="fr-CA" dirty="0">
                <a:solidFill>
                  <a:srgbClr val="FA4098"/>
                </a:solidFill>
              </a:rPr>
              <a:t>47 ans</a:t>
            </a:r>
            <a:r>
              <a:rPr lang="fr-CA" dirty="0">
                <a:solidFill>
                  <a:srgbClr val="7385D1"/>
                </a:solidFill>
              </a:rPr>
              <a:t> </a:t>
            </a:r>
            <a:r>
              <a:rPr lang="fr-CA" dirty="0">
                <a:solidFill>
                  <a:srgbClr val="739CD1"/>
                </a:solidFill>
              </a:rPr>
              <a:t>et qui n’a jamais assisté à un incendie, on pourrait répondre, dans l’ordre : false</a:t>
            </a:r>
            <a:r>
              <a:rPr lang="en-CA" dirty="0">
                <a:solidFill>
                  <a:srgbClr val="739CD1"/>
                </a:solidFill>
              </a:rPr>
              <a:t> 👀</a:t>
            </a:r>
            <a:r>
              <a:rPr lang="fr-CA" dirty="0">
                <a:solidFill>
                  <a:srgbClr val="739CD1"/>
                </a:solidFill>
              </a:rPr>
              <a:t>, true </a:t>
            </a:r>
            <a:r>
              <a:rPr lang="en-CA" dirty="0"/>
              <a:t>🍷🚬</a:t>
            </a:r>
            <a:r>
              <a:rPr lang="fr-CA" dirty="0">
                <a:solidFill>
                  <a:srgbClr val="739CD1"/>
                </a:solidFill>
              </a:rPr>
              <a:t>, false </a:t>
            </a:r>
            <a:r>
              <a:rPr lang="en-CA" dirty="0">
                <a:solidFill>
                  <a:srgbClr val="7385D1"/>
                </a:solidFill>
              </a:rPr>
              <a:t>🤔</a:t>
            </a:r>
            <a:r>
              <a:rPr lang="fr-CA" dirty="0">
                <a:solidFill>
                  <a:srgbClr val="739CD1"/>
                </a:solidFill>
              </a:rPr>
              <a:t>, false</a:t>
            </a:r>
            <a:r>
              <a:rPr lang="en-CA" dirty="0">
                <a:solidFill>
                  <a:srgbClr val="739CD1"/>
                </a:solidFill>
              </a:rPr>
              <a:t> </a:t>
            </a:r>
            <a:r>
              <a:rPr lang="en-CA" dirty="0"/>
              <a:t>🔥</a:t>
            </a:r>
            <a:r>
              <a:rPr lang="fr-CA" dirty="0">
                <a:solidFill>
                  <a:srgbClr val="739CD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39901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87CDB20-6127-41F4-818B-8D764C0718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 </a:t>
            </a:r>
            <a:r>
              <a:rPr lang="fr-CA" b="1" dirty="0">
                <a:solidFill>
                  <a:srgbClr val="FA4098"/>
                </a:solidFill>
              </a:rPr>
              <a:t>Booléens</a:t>
            </a:r>
          </a:p>
          <a:p>
            <a:pPr lvl="1"/>
            <a:r>
              <a:rPr lang="fr-CA" dirty="0"/>
              <a:t> Ce sont des </a:t>
            </a:r>
            <a:r>
              <a:rPr lang="fr-CA" b="1" dirty="0"/>
              <a:t>valeurs</a:t>
            </a:r>
            <a:r>
              <a:rPr lang="fr-CA" dirty="0"/>
              <a:t> qu’on peut affecter à des </a:t>
            </a:r>
            <a:r>
              <a:rPr lang="fr-CA" b="1" dirty="0"/>
              <a:t>variables</a:t>
            </a:r>
            <a:endParaRPr lang="fr-CA" dirty="0"/>
          </a:p>
          <a:p>
            <a:pPr lvl="2"/>
            <a:r>
              <a:rPr lang="fr-CA" dirty="0"/>
              <a:t> Attention ! Ce ne sont PAS des </a:t>
            </a:r>
            <a:r>
              <a:rPr lang="fr-CA" b="1" dirty="0"/>
              <a:t>chaînes de caractères</a:t>
            </a:r>
            <a:r>
              <a:rPr lang="fr-CA" dirty="0"/>
              <a:t> !</a:t>
            </a:r>
          </a:p>
          <a:p>
            <a:pPr lvl="1"/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24A5FB3-76C9-44FD-8BB3-BD3F33591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Booléens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718EBCF-AB2B-4A16-9E1F-3655A7B3FD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8172" y="2672770"/>
            <a:ext cx="2372056" cy="1019317"/>
          </a:xfrm>
          <a:prstGeom prst="rect">
            <a:avLst/>
          </a:prstGeom>
          <a:noFill/>
          <a:ln w="19050">
            <a:solidFill>
              <a:srgbClr val="739CD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99032DB-75C3-44D6-8FE4-D254FC75BA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0452" y="4438039"/>
            <a:ext cx="2467319" cy="724001"/>
          </a:xfrm>
          <a:prstGeom prst="rect">
            <a:avLst/>
          </a:prstGeom>
          <a:ln w="19050">
            <a:solidFill>
              <a:srgbClr val="739CD1"/>
            </a:solidFill>
          </a:ln>
        </p:spPr>
      </p:pic>
      <p:sp>
        <p:nvSpPr>
          <p:cNvPr id="8" name="Interdiction 7">
            <a:extLst>
              <a:ext uri="{FF2B5EF4-FFF2-40B4-BE49-F238E27FC236}">
                <a16:creationId xmlns:a16="http://schemas.microsoft.com/office/drawing/2014/main" id="{1CE20767-D808-4D0C-AD3F-857963D134EE}"/>
              </a:ext>
            </a:extLst>
          </p:cNvPr>
          <p:cNvSpPr/>
          <p:nvPr/>
        </p:nvSpPr>
        <p:spPr>
          <a:xfrm>
            <a:off x="2277382" y="4556672"/>
            <a:ext cx="505968" cy="505968"/>
          </a:xfrm>
          <a:prstGeom prst="noSmoking">
            <a:avLst/>
          </a:prstGeom>
          <a:solidFill>
            <a:srgbClr val="FA48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>
              <a:solidFill>
                <a:schemeClr val="tx1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C3ACF38-AC21-4AB8-B981-64101D5858F1}"/>
              </a:ext>
            </a:extLst>
          </p:cNvPr>
          <p:cNvSpPr txBox="1"/>
          <p:nvPr/>
        </p:nvSpPr>
        <p:spPr>
          <a:xfrm>
            <a:off x="5394960" y="4438039"/>
            <a:ext cx="5279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9CD1"/>
                </a:solidFill>
              </a:rPr>
              <a:t>• </a:t>
            </a:r>
            <a:r>
              <a:rPr lang="fr-CA" dirty="0">
                <a:solidFill>
                  <a:srgbClr val="FA4098"/>
                </a:solidFill>
              </a:rPr>
              <a:t>"true" </a:t>
            </a:r>
            <a:r>
              <a:rPr lang="fr-CA" dirty="0">
                <a:solidFill>
                  <a:srgbClr val="739CD1"/>
                </a:solidFill>
              </a:rPr>
              <a:t>est complètement différent de </a:t>
            </a:r>
            <a:r>
              <a:rPr lang="fr-CA" dirty="0">
                <a:solidFill>
                  <a:srgbClr val="FA4098"/>
                </a:solidFill>
              </a:rPr>
              <a:t>true</a:t>
            </a:r>
            <a:r>
              <a:rPr lang="fr-CA" dirty="0">
                <a:solidFill>
                  <a:srgbClr val="739CD1"/>
                </a:solidFill>
              </a:rPr>
              <a:t>. </a:t>
            </a:r>
          </a:p>
          <a:p>
            <a:r>
              <a:rPr lang="fr-CA" dirty="0">
                <a:solidFill>
                  <a:srgbClr val="739CD1"/>
                </a:solidFill>
              </a:rPr>
              <a:t>• </a:t>
            </a:r>
            <a:r>
              <a:rPr lang="fr-CA" dirty="0">
                <a:solidFill>
                  <a:srgbClr val="FA4098"/>
                </a:solidFill>
              </a:rPr>
              <a:t>"true"</a:t>
            </a:r>
            <a:r>
              <a:rPr lang="fr-CA" dirty="0">
                <a:solidFill>
                  <a:srgbClr val="739CD1"/>
                </a:solidFill>
              </a:rPr>
              <a:t> est une chaîne de caractères banale.</a:t>
            </a:r>
          </a:p>
        </p:txBody>
      </p:sp>
    </p:spTree>
    <p:extLst>
      <p:ext uri="{BB962C8B-B14F-4D97-AF65-F5344CB8AC3E}">
        <p14:creationId xmlns:p14="http://schemas.microsoft.com/office/powerpoint/2010/main" val="243762765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BB6C25E90EF841B03A4ACF3E770C99" ma:contentTypeVersion="4" ma:contentTypeDescription="Crée un document." ma:contentTypeScope="" ma:versionID="eef614af57a58a4319398c000e70e693">
  <xsd:schema xmlns:xsd="http://www.w3.org/2001/XMLSchema" xmlns:xs="http://www.w3.org/2001/XMLSchema" xmlns:p="http://schemas.microsoft.com/office/2006/metadata/properties" xmlns:ns2="f58e85c7-fc25-4ada-adcf-b475e6768b6a" targetNamespace="http://schemas.microsoft.com/office/2006/metadata/properties" ma:root="true" ma:fieldsID="18b248599a21bd7404ad934027204094" ns2:_="">
    <xsd:import namespace="f58e85c7-fc25-4ada-adcf-b475e6768b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8e85c7-fc25-4ada-adcf-b475e6768b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54D9912-8609-4729-A8BC-7DA5962B75BD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C9B01AA-F12F-4D53-BB01-FAE1D5FA988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8e85c7-fc25-4ada-adcf-b475e6768b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BA5E8ED-7A9F-4CFF-AED4-B7D11A30D94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14633</TotalTime>
  <Words>2813</Words>
  <Application>Microsoft Office PowerPoint</Application>
  <PresentationFormat>Grand écran</PresentationFormat>
  <Paragraphs>462</Paragraphs>
  <Slides>37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37</vt:i4>
      </vt:variant>
    </vt:vector>
  </HeadingPairs>
  <TitlesOfParts>
    <vt:vector size="44" baseType="lpstr">
      <vt:lpstr>Arial</vt:lpstr>
      <vt:lpstr>Calibri</vt:lpstr>
      <vt:lpstr>Calibri Light</vt:lpstr>
      <vt:lpstr>Courier New</vt:lpstr>
      <vt:lpstr>Symbol</vt:lpstr>
      <vt:lpstr>Wingdings</vt:lpstr>
      <vt:lpstr>Thème Office</vt:lpstr>
      <vt:lpstr>Semaine 4</vt:lpstr>
      <vt:lpstr>Menu du jour</vt:lpstr>
      <vt:lpstr>Révision</vt:lpstr>
      <vt:lpstr>Révision</vt:lpstr>
      <vt:lpstr>Révision</vt:lpstr>
      <vt:lpstr>Révision</vt:lpstr>
      <vt:lpstr>Révision</vt:lpstr>
      <vt:lpstr>Booléens</vt:lpstr>
      <vt:lpstr>Booléens</vt:lpstr>
      <vt:lpstr>Opérateurs de comparaison</vt:lpstr>
      <vt:lpstr>Opérateurs de comparaison</vt:lpstr>
      <vt:lpstr>Opérateurs de comparaison</vt:lpstr>
      <vt:lpstr>Opérateurs de comparaison</vt:lpstr>
      <vt:lpstr>Instructions conditionnelles</vt:lpstr>
      <vt:lpstr>Instructions conditionnelles</vt:lpstr>
      <vt:lpstr>Instructions conditionnelles</vt:lpstr>
      <vt:lpstr>Instructions conditionnelles</vt:lpstr>
      <vt:lpstr>Instructions conditionnelles</vt:lpstr>
      <vt:lpstr>Instructions conditionnelles</vt:lpstr>
      <vt:lpstr>Instructions conditionnelles</vt:lpstr>
      <vt:lpstr>Instructions conditionnelles</vt:lpstr>
      <vt:lpstr>Instructions conditionnelles</vt:lpstr>
      <vt:lpstr>Instructions conditionnelles</vt:lpstr>
      <vt:lpstr>Instructions conditionnelles</vt:lpstr>
      <vt:lpstr>Instructions conditionnelles</vt:lpstr>
      <vt:lpstr>Opérateurs logiques</vt:lpstr>
      <vt:lpstr>Opérateurs logiques</vt:lpstr>
      <vt:lpstr>Opérateurs logiques</vt:lpstr>
      <vt:lpstr>Opérateurs logiques</vt:lpstr>
      <vt:lpstr>Opérateurs logiques</vt:lpstr>
      <vt:lpstr>Opérateurs logiques</vt:lpstr>
      <vt:lpstr>Débogage</vt:lpstr>
      <vt:lpstr>Débogage avec la console</vt:lpstr>
      <vt:lpstr>Débogage avec la console</vt:lpstr>
      <vt:lpstr>Débogage avec la console</vt:lpstr>
      <vt:lpstr>Débogage avec la console</vt:lpstr>
      <vt:lpstr>Débogage avec la console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</dc:creator>
  <cp:lastModifiedBy>Maxime Pelletier</cp:lastModifiedBy>
  <cp:revision>3031</cp:revision>
  <dcterms:created xsi:type="dcterms:W3CDTF">2021-06-05T18:50:42Z</dcterms:created>
  <dcterms:modified xsi:type="dcterms:W3CDTF">2024-07-22T19:29:19Z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0x010100ECBB6C25E90EF841B03A4ACF3E770C99</vt:lpwstr>
  </property>
</Properties>
</file>