
<file path=[Content_Types].xml><?xml version="1.0" encoding="utf-8"?>
<Types xmlns="http://schemas.openxmlformats.org/package/2006/content-types">
  <Default Extension="bin" ContentType="image/unknown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64" r:id="rId7"/>
    <p:sldId id="279" r:id="rId8"/>
    <p:sldId id="306" r:id="rId9"/>
    <p:sldId id="280" r:id="rId10"/>
    <p:sldId id="305" r:id="rId11"/>
    <p:sldId id="281" r:id="rId12"/>
    <p:sldId id="309" r:id="rId13"/>
    <p:sldId id="316" r:id="rId14"/>
    <p:sldId id="285" r:id="rId15"/>
    <p:sldId id="282" r:id="rId16"/>
    <p:sldId id="283" r:id="rId17"/>
    <p:sldId id="304" r:id="rId18"/>
    <p:sldId id="284" r:id="rId19"/>
    <p:sldId id="311" r:id="rId20"/>
    <p:sldId id="293" r:id="rId21"/>
    <p:sldId id="294" r:id="rId22"/>
    <p:sldId id="295" r:id="rId23"/>
    <p:sldId id="312" r:id="rId24"/>
    <p:sldId id="298" r:id="rId25"/>
    <p:sldId id="308" r:id="rId26"/>
    <p:sldId id="299" r:id="rId27"/>
    <p:sldId id="300" r:id="rId28"/>
    <p:sldId id="301" r:id="rId29"/>
    <p:sldId id="302" r:id="rId30"/>
    <p:sldId id="303" r:id="rId31"/>
    <p:sldId id="307" r:id="rId32"/>
    <p:sldId id="313" r:id="rId33"/>
    <p:sldId id="314" r:id="rId34"/>
    <p:sldId id="315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385D1"/>
    <a:srgbClr val="FA4098"/>
    <a:srgbClr val="BF779D"/>
    <a:srgbClr val="739CD1"/>
    <a:srgbClr val="797CDE"/>
    <a:srgbClr val="73B3D1"/>
    <a:srgbClr val="B177BF"/>
    <a:srgbClr val="9073D1"/>
    <a:srgbClr val="000000"/>
    <a:srgbClr val="FA48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F316E7-72D0-8CB0-2DE3-6DF3B3B24EAA}" v="2" dt="2024-07-22T19:44:00.0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008" autoAdjust="0"/>
    <p:restoredTop sz="96727" autoAdjust="0"/>
  </p:normalViewPr>
  <p:slideViewPr>
    <p:cSldViewPr snapToGrid="0">
      <p:cViewPr varScale="1">
        <p:scale>
          <a:sx n="125" d="100"/>
          <a:sy n="125" d="100"/>
        </p:scale>
        <p:origin x="101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xime Pelletier" userId="S::maxime.pelletier@cegepmontpetit.ca::650e0294-d15e-434d-b499-540e3bfc0ffb" providerId="AD" clId="Web-{CAF316E7-72D0-8CB0-2DE3-6DF3B3B24EAA}"/>
    <pc:docChg chg="addSld delSld">
      <pc:chgData name="Maxime Pelletier" userId="S::maxime.pelletier@cegepmontpetit.ca::650e0294-d15e-434d-b499-540e3bfc0ffb" providerId="AD" clId="Web-{CAF316E7-72D0-8CB0-2DE3-6DF3B3B24EAA}" dt="2024-07-22T19:44:00.080" v="1"/>
      <pc:docMkLst>
        <pc:docMk/>
      </pc:docMkLst>
      <pc:sldChg chg="new del">
        <pc:chgData name="Maxime Pelletier" userId="S::maxime.pelletier@cegepmontpetit.ca::650e0294-d15e-434d-b499-540e3bfc0ffb" providerId="AD" clId="Web-{CAF316E7-72D0-8CB0-2DE3-6DF3B3B24EAA}" dt="2024-07-22T19:44:00.080" v="1"/>
        <pc:sldMkLst>
          <pc:docMk/>
          <pc:sldMk cId="254616795" sldId="31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D76E42FB-D061-48BA-903E-AFF7EF71A837}"/>
              </a:ext>
            </a:extLst>
          </p:cNvPr>
          <p:cNvSpPr/>
          <p:nvPr userDrawn="1"/>
        </p:nvSpPr>
        <p:spPr>
          <a:xfrm>
            <a:off x="0" y="2301139"/>
            <a:ext cx="12192000" cy="1208824"/>
          </a:xfrm>
          <a:prstGeom prst="rect">
            <a:avLst/>
          </a:prstGeom>
          <a:solidFill>
            <a:srgbClr val="73B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sz="180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E3DEB06-7C55-4A88-98CA-A7C7CC9553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301139"/>
            <a:ext cx="12192000" cy="1208824"/>
          </a:xfrm>
          <a:noFill/>
        </p:spPr>
        <p:txBody>
          <a:bodyPr anchor="b">
            <a:normAutofit/>
          </a:bodyPr>
          <a:lstStyle>
            <a:lvl1pPr algn="ctr">
              <a:defRPr sz="6000" b="1">
                <a:solidFill>
                  <a:schemeClr val="bg1"/>
                </a:solidFill>
                <a:latin typeface="+mj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8E8436A-24DF-47BF-A4ED-DF71FDEF02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-1" y="3602038"/>
            <a:ext cx="12192000" cy="431011"/>
          </a:xfrm>
          <a:solidFill>
            <a:srgbClr val="73B3D1"/>
          </a:solidFill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fr-CA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E2DB9B7-CCEC-4820-965B-F911976D9690}"/>
              </a:ext>
            </a:extLst>
          </p:cNvPr>
          <p:cNvSpPr txBox="1"/>
          <p:nvPr userDrawn="1"/>
        </p:nvSpPr>
        <p:spPr>
          <a:xfrm>
            <a:off x="4616193" y="4046537"/>
            <a:ext cx="29717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solidFill>
                  <a:srgbClr val="73B3D1"/>
                </a:solidFill>
              </a:rPr>
              <a:t>Intro. à </a:t>
            </a:r>
            <a:r>
              <a:rPr lang="fr-CA" sz="1400" b="1">
                <a:solidFill>
                  <a:srgbClr val="73B3D1"/>
                </a:solidFill>
              </a:rPr>
              <a:t>la programmation</a:t>
            </a:r>
            <a:endParaRPr lang="fr-CA" sz="1400" b="1" dirty="0">
              <a:solidFill>
                <a:srgbClr val="73B3D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024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quoi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7BF9C4-08FF-48BA-ACF1-CA268AE923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474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B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B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B3D1"/>
                </a:solidFill>
              </a:defRPr>
            </a:lvl3pPr>
            <a:lvl4pPr>
              <a:defRPr>
                <a:solidFill>
                  <a:srgbClr val="73B3D1"/>
                </a:solidFill>
              </a:defRPr>
            </a:lvl4pPr>
            <a:lvl5pPr>
              <a:defRPr>
                <a:solidFill>
                  <a:srgbClr val="73B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28717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8831C0DA-CDEB-46FB-8048-815015FFBA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9C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9C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9CD1"/>
                </a:solidFill>
              </a:defRPr>
            </a:lvl3pPr>
            <a:lvl4pPr>
              <a:defRPr>
                <a:solidFill>
                  <a:srgbClr val="739CD1"/>
                </a:solidFill>
              </a:defRPr>
            </a:lvl4pPr>
            <a:lvl5pPr>
              <a:defRPr>
                <a:solidFill>
                  <a:srgbClr val="739C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904457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EC7367DB-54B0-4E4B-9E49-482FCD217CE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550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7385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7385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7385D1"/>
                </a:solidFill>
              </a:defRPr>
            </a:lvl3pPr>
            <a:lvl4pPr>
              <a:defRPr>
                <a:solidFill>
                  <a:srgbClr val="7385D1"/>
                </a:solidFill>
              </a:defRPr>
            </a:lvl4pPr>
            <a:lvl5pPr>
              <a:defRPr>
                <a:solidFill>
                  <a:srgbClr val="7385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458016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o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F732488C-42DD-45B2-BC5F-796AED45A69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9073D1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9073D1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9073D1"/>
                </a:solidFill>
              </a:defRPr>
            </a:lvl3pPr>
            <a:lvl4pPr>
              <a:defRPr>
                <a:solidFill>
                  <a:srgbClr val="9073D1"/>
                </a:solidFill>
              </a:defRPr>
            </a:lvl4pPr>
            <a:lvl5pPr>
              <a:defRPr>
                <a:solidFill>
                  <a:srgbClr val="9073D1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34003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gen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35806CBB-B0BC-460C-8CB1-5648902E326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3363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177BF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177BF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177BF"/>
                </a:solidFill>
              </a:defRPr>
            </a:lvl3pPr>
            <a:lvl4pPr>
              <a:defRPr>
                <a:solidFill>
                  <a:srgbClr val="B177BF"/>
                </a:solidFill>
              </a:defRPr>
            </a:lvl4pPr>
            <a:lvl5pPr>
              <a:defRPr>
                <a:solidFill>
                  <a:srgbClr val="B177BF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052392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1F50723-364E-4E6E-BF7D-4DBDB67451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800" y="23555"/>
            <a:ext cx="12192000" cy="952500"/>
          </a:xfrm>
          <a:prstGeom prst="rect">
            <a:avLst/>
          </a:prstGeom>
        </p:spPr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6887879-74C7-44B8-9713-1E7ED19E4FE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150572"/>
            <a:ext cx="10512000" cy="502639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v"/>
              <a:defRPr>
                <a:solidFill>
                  <a:srgbClr val="BF779D"/>
                </a:solidFill>
              </a:defRPr>
            </a:lvl1pPr>
            <a:lvl2pPr marL="685800" indent="-228600">
              <a:buFont typeface="Symbol" panose="05050102010706020507" pitchFamily="18" charset="2"/>
              <a:buChar char="¨"/>
              <a:defRPr>
                <a:solidFill>
                  <a:srgbClr val="BF779D"/>
                </a:solidFill>
              </a:defRPr>
            </a:lvl2pPr>
            <a:lvl3pPr marL="1143000" indent="-228600">
              <a:buFont typeface="Courier New" panose="02070309020205020404" pitchFamily="49" charset="0"/>
              <a:buChar char="o"/>
              <a:defRPr>
                <a:solidFill>
                  <a:srgbClr val="BF779D"/>
                </a:solidFill>
              </a:defRPr>
            </a:lvl3pPr>
            <a:lvl4pPr>
              <a:defRPr>
                <a:solidFill>
                  <a:srgbClr val="BF779D"/>
                </a:solidFill>
              </a:defRPr>
            </a:lvl4pPr>
            <a:lvl5pPr>
              <a:defRPr>
                <a:solidFill>
                  <a:srgbClr val="BF779D"/>
                </a:solidFill>
              </a:defRPr>
            </a:lvl5pPr>
          </a:lstStyle>
          <a:p>
            <a:pPr lvl="0"/>
            <a:r>
              <a:rPr lang="fr-FR"/>
              <a:t> Cliquez pour modifier les styles du texte du masque</a:t>
            </a:r>
          </a:p>
          <a:p>
            <a:pPr lvl="1"/>
            <a:r>
              <a:rPr lang="fr-FR"/>
              <a:t> 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25" name="Titre 24">
            <a:extLst>
              <a:ext uri="{FF2B5EF4-FFF2-40B4-BE49-F238E27FC236}">
                <a16:creationId xmlns:a16="http://schemas.microsoft.com/office/drawing/2014/main" id="{43C1F01D-35B3-4E03-8B2C-6FFB15F0A3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61" y="357829"/>
            <a:ext cx="5482280" cy="372636"/>
          </a:xfrm>
        </p:spPr>
        <p:txBody>
          <a:bodyPr>
            <a:noAutofit/>
          </a:bodyPr>
          <a:lstStyle>
            <a:lvl1pPr>
              <a:defRPr sz="2400" b="1">
                <a:solidFill>
                  <a:schemeClr val="bg1"/>
                </a:solidFill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986917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06D8F19-2F8F-4068-852D-9F283AA45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20C911-4971-431E-9C8F-E9DEAC1A95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20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A1EA3A6-5F28-4AC1-8DF1-3C5689D032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A36C02-C10D-4F70-ADA5-0F3523AD6F2E}" type="datetimeFigureOut">
              <a:rPr lang="fr-CA" smtClean="0"/>
              <a:t>2024-07-22</a:t>
            </a:fld>
            <a:endParaRPr lang="fr-CA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A2F1293-9D7D-422C-8191-3FEAB10289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A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DA5EFF0-A580-491E-A7BD-3EF42D0545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BE6A3-4AEF-4734-8AB8-E4DE745DFB5E}" type="slidenum">
              <a:rPr lang="fr-CA" smtClean="0"/>
              <a:t>‹#›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94001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bin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47A1CE-E74F-4ED4-BD88-F5E5E811F2A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CA"/>
              <a:t>Semaine 7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6FD0B83-54B8-4E49-8084-D8400451C4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fr-CA"/>
              <a:t>DOM (classes et attributs) et boucles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5836202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8C787C87-D40A-1560-286F-1DBF21D416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 Quelques précisions au sujet des classes </a:t>
            </a:r>
            <a:r>
              <a:rPr lang="en-US"/>
              <a:t>📝</a:t>
            </a:r>
            <a:endParaRPr lang="fr-FR"/>
          </a:p>
          <a:p>
            <a:pPr lvl="1"/>
            <a:r>
              <a:rPr lang="fr-FR"/>
              <a:t> Si plusieurs éléments possèdent </a:t>
            </a:r>
            <a:r>
              <a:rPr lang="fr-FR">
                <a:solidFill>
                  <a:srgbClr val="FA4098"/>
                </a:solidFill>
              </a:rPr>
              <a:t>la même classe</a:t>
            </a:r>
            <a:r>
              <a:rPr lang="fr-FR"/>
              <a:t>, </a:t>
            </a:r>
            <a:r>
              <a:rPr lang="fr-FR">
                <a:solidFill>
                  <a:srgbClr val="FA4098"/>
                </a:solidFill>
              </a:rPr>
              <a:t>document.querySelector()</a:t>
            </a:r>
            <a:r>
              <a:rPr lang="fr-FR"/>
              <a:t> va seulement réussir à accéder </a:t>
            </a:r>
            <a:r>
              <a:rPr lang="fr-FR" b="1" u="sng"/>
              <a:t>au premier</a:t>
            </a:r>
            <a:r>
              <a:rPr lang="fr-FR"/>
              <a:t> dans le code HTML.</a:t>
            </a:r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r>
              <a:rPr lang="fr-FR"/>
              <a:t> Si on </a:t>
            </a:r>
            <a:r>
              <a:rPr lang="fr-FR">
                <a:solidFill>
                  <a:srgbClr val="FA4098"/>
                </a:solidFill>
              </a:rPr>
              <a:t>retire toutes les classes</a:t>
            </a:r>
            <a:r>
              <a:rPr lang="fr-FR"/>
              <a:t> d’un élément … on ne peut plus accéder ou manipuler facilement l’élément avec </a:t>
            </a:r>
            <a:r>
              <a:rPr lang="fr-FR">
                <a:solidFill>
                  <a:srgbClr val="FA4098"/>
                </a:solidFill>
              </a:rPr>
              <a:t>document.querySelector()</a:t>
            </a:r>
            <a:r>
              <a:rPr lang="fr-FR"/>
              <a:t>…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A52A59C-8F69-F350-5902-BF08A543B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453D29E-2D80-85A2-51CD-29C96D5A8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7275" y="2543051"/>
            <a:ext cx="5553850" cy="88594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7646C95-3064-6FDB-4343-9D9D36643826}"/>
              </a:ext>
            </a:extLst>
          </p:cNvPr>
          <p:cNvSpPr txBox="1"/>
          <p:nvPr/>
        </p:nvSpPr>
        <p:spPr>
          <a:xfrm>
            <a:off x="1513056" y="3453384"/>
            <a:ext cx="91622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rgbClr val="739CD1"/>
                </a:solidFill>
              </a:rPr>
              <a:t>document.querySelector(</a:t>
            </a:r>
            <a:r>
              <a:rPr lang="fr-FR" sz="1400">
                <a:solidFill>
                  <a:srgbClr val="FA4098"/>
                </a:solidFill>
              </a:rPr>
              <a:t>".texte"</a:t>
            </a:r>
            <a:r>
              <a:rPr lang="fr-FR" sz="1400">
                <a:solidFill>
                  <a:srgbClr val="739CD1"/>
                </a:solidFill>
              </a:rPr>
              <a:t>)… nous permettra seulement d’accéder et de modifier </a:t>
            </a:r>
            <a:r>
              <a:rPr lang="fr-FR" sz="1400" b="1">
                <a:solidFill>
                  <a:srgbClr val="739CD1"/>
                </a:solidFill>
              </a:rPr>
              <a:t>le premier élément</a:t>
            </a:r>
            <a:r>
              <a:rPr lang="fr-FR" sz="1400">
                <a:solidFill>
                  <a:srgbClr val="739CD1"/>
                </a:solidFill>
              </a:rPr>
              <a:t> !</a:t>
            </a:r>
          </a:p>
        </p:txBody>
      </p: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D3FE49D5-CE82-114C-6F2D-369C8112C251}"/>
              </a:ext>
            </a:extLst>
          </p:cNvPr>
          <p:cNvCxnSpPr>
            <a:cxnSpLocks/>
          </p:cNvCxnSpPr>
          <p:nvPr/>
        </p:nvCxnSpPr>
        <p:spPr>
          <a:xfrm>
            <a:off x="2718816" y="2718816"/>
            <a:ext cx="658368" cy="0"/>
          </a:xfrm>
          <a:prstGeom prst="straightConnector1">
            <a:avLst/>
          </a:prstGeom>
          <a:ln w="57150">
            <a:solidFill>
              <a:srgbClr val="FA409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Image 10">
            <a:extLst>
              <a:ext uri="{FF2B5EF4-FFF2-40B4-BE49-F238E27FC236}">
                <a16:creationId xmlns:a16="http://schemas.microsoft.com/office/drawing/2014/main" id="{B863020E-9EC6-54D9-5D0F-BBF6975970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6960" y="4821479"/>
            <a:ext cx="4334480" cy="342948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278285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63C08A3-F225-4A3D-9771-88AAF9CFB3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Les </a:t>
            </a:r>
            <a:r>
              <a:rPr lang="fr-CA" b="1"/>
              <a:t>éléments HTML </a:t>
            </a:r>
            <a:r>
              <a:rPr lang="fr-CA"/>
              <a:t>possèdent parfois un ou plusieurs </a:t>
            </a:r>
            <a:r>
              <a:rPr lang="fr-CA" b="1">
                <a:solidFill>
                  <a:srgbClr val="FA4098"/>
                </a:solidFill>
              </a:rPr>
              <a:t>attributs</a:t>
            </a:r>
          </a:p>
          <a:p>
            <a:pPr lvl="1"/>
            <a:r>
              <a:rPr lang="fr-CA"/>
              <a:t> Ils sont situés dans la </a:t>
            </a:r>
            <a:r>
              <a:rPr lang="fr-CA" b="1"/>
              <a:t>balise ouvrante</a:t>
            </a:r>
            <a:r>
              <a:rPr lang="fr-CA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2D4A4D2-D061-444F-A732-F36E4E2640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0029E2A-1565-4D02-967D-625F9EE0DF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213" y="2140036"/>
            <a:ext cx="2897974" cy="428817"/>
          </a:xfrm>
          <a:prstGeom prst="rect">
            <a:avLst/>
          </a:prstGeom>
        </p:spPr>
      </p:pic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0213ED1E-62F8-474A-AEB3-E4DC97165755}"/>
              </a:ext>
            </a:extLst>
          </p:cNvPr>
          <p:cNvCxnSpPr/>
          <p:nvPr/>
        </p:nvCxnSpPr>
        <p:spPr>
          <a:xfrm>
            <a:off x="2179460" y="5480580"/>
            <a:ext cx="1517904" cy="0"/>
          </a:xfrm>
          <a:prstGeom prst="line">
            <a:avLst/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8EC3F5A8-7A7B-494B-B0B0-7EFEC6E16BB2}"/>
              </a:ext>
            </a:extLst>
          </p:cNvPr>
          <p:cNvCxnSpPr/>
          <p:nvPr/>
        </p:nvCxnSpPr>
        <p:spPr>
          <a:xfrm>
            <a:off x="3887451" y="5488969"/>
            <a:ext cx="1517904" cy="0"/>
          </a:xfrm>
          <a:prstGeom prst="line">
            <a:avLst/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5F06CE2D-49F8-4900-AC9F-90605752DF79}"/>
              </a:ext>
            </a:extLst>
          </p:cNvPr>
          <p:cNvCxnSpPr>
            <a:cxnSpLocks/>
          </p:cNvCxnSpPr>
          <p:nvPr/>
        </p:nvCxnSpPr>
        <p:spPr>
          <a:xfrm>
            <a:off x="5650992" y="5482873"/>
            <a:ext cx="1892195" cy="6096"/>
          </a:xfrm>
          <a:prstGeom prst="line">
            <a:avLst/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5B3B4405-0CAA-475B-98C9-41B3DBB5FAAF}"/>
              </a:ext>
            </a:extLst>
          </p:cNvPr>
          <p:cNvSpPr txBox="1"/>
          <p:nvPr/>
        </p:nvSpPr>
        <p:spPr>
          <a:xfrm>
            <a:off x="3962400" y="2689119"/>
            <a:ext cx="108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/>
              <a:t>Attribut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1F742CC-26A2-4563-9597-69CBC31D1EC9}"/>
              </a:ext>
            </a:extLst>
          </p:cNvPr>
          <p:cNvSpPr txBox="1"/>
          <p:nvPr/>
        </p:nvSpPr>
        <p:spPr>
          <a:xfrm>
            <a:off x="5358384" y="2673100"/>
            <a:ext cx="1085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/>
              <a:t>Sa valeur</a:t>
            </a: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0F1437CD-385A-45A7-8A3D-124B07809335}"/>
              </a:ext>
            </a:extLst>
          </p:cNvPr>
          <p:cNvCxnSpPr>
            <a:cxnSpLocks/>
          </p:cNvCxnSpPr>
          <p:nvPr/>
        </p:nvCxnSpPr>
        <p:spPr>
          <a:xfrm>
            <a:off x="4629625" y="2981493"/>
            <a:ext cx="106741" cy="165508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 5">
            <a:extLst>
              <a:ext uri="{FF2B5EF4-FFF2-40B4-BE49-F238E27FC236}">
                <a16:creationId xmlns:a16="http://schemas.microsoft.com/office/drawing/2014/main" id="{59BE51DE-A9D3-4339-9C89-0EBDC97F92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2093" y="3140069"/>
            <a:ext cx="3843558" cy="264851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7C97F3F3-2ED7-40BD-AAD1-4494436FAE58}"/>
              </a:ext>
            </a:extLst>
          </p:cNvPr>
          <p:cNvCxnSpPr/>
          <p:nvPr/>
        </p:nvCxnSpPr>
        <p:spPr>
          <a:xfrm>
            <a:off x="4383024" y="3397010"/>
            <a:ext cx="1517904" cy="0"/>
          </a:xfrm>
          <a:prstGeom prst="line">
            <a:avLst/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00DB299A-8B7D-432E-8093-41871CB01FE6}"/>
              </a:ext>
            </a:extLst>
          </p:cNvPr>
          <p:cNvCxnSpPr>
            <a:cxnSpLocks/>
          </p:cNvCxnSpPr>
          <p:nvPr/>
        </p:nvCxnSpPr>
        <p:spPr>
          <a:xfrm flipH="1">
            <a:off x="5520457" y="2952196"/>
            <a:ext cx="122146" cy="167275"/>
          </a:xfrm>
          <a:prstGeom prst="straightConnector1">
            <a:avLst/>
          </a:prstGeom>
          <a:ln w="38100">
            <a:solidFill>
              <a:srgbClr val="739CD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9">
            <a:extLst>
              <a:ext uri="{FF2B5EF4-FFF2-40B4-BE49-F238E27FC236}">
                <a16:creationId xmlns:a16="http://schemas.microsoft.com/office/drawing/2014/main" id="{5C73D7E8-B95F-4DC5-9E58-03E544CFEF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7591" y="4148656"/>
            <a:ext cx="6616817" cy="284371"/>
          </a:xfrm>
          <a:prstGeom prst="rect">
            <a:avLst/>
          </a:prstGeom>
        </p:spPr>
      </p:pic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7D9F7950-61E7-440A-A026-6322C2B2BB0E}"/>
              </a:ext>
            </a:extLst>
          </p:cNvPr>
          <p:cNvCxnSpPr/>
          <p:nvPr/>
        </p:nvCxnSpPr>
        <p:spPr>
          <a:xfrm>
            <a:off x="3340608" y="4440936"/>
            <a:ext cx="1517904" cy="0"/>
          </a:xfrm>
          <a:prstGeom prst="line">
            <a:avLst/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727998B5-0784-4E19-985F-F081D7AD4BA2}"/>
              </a:ext>
            </a:extLst>
          </p:cNvPr>
          <p:cNvCxnSpPr>
            <a:cxnSpLocks/>
          </p:cNvCxnSpPr>
          <p:nvPr/>
        </p:nvCxnSpPr>
        <p:spPr>
          <a:xfrm flipV="1">
            <a:off x="5047488" y="4433027"/>
            <a:ext cx="1873429" cy="7909"/>
          </a:xfrm>
          <a:prstGeom prst="line">
            <a:avLst/>
          </a:prstGeom>
          <a:ln w="19050">
            <a:solidFill>
              <a:srgbClr val="FA40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Image 23">
            <a:extLst>
              <a:ext uri="{FF2B5EF4-FFF2-40B4-BE49-F238E27FC236}">
                <a16:creationId xmlns:a16="http://schemas.microsoft.com/office/drawing/2014/main" id="{BBAC4A30-D907-4B7D-9BC4-74417BE47A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1483" y="5136498"/>
            <a:ext cx="8464778" cy="319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168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6F8B798-C6BD-4A41-8056-68825C292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b="1"/>
              <a:t> Ajouter</a:t>
            </a:r>
            <a:r>
              <a:rPr lang="fr-CA"/>
              <a:t> ou </a:t>
            </a:r>
            <a:r>
              <a:rPr lang="fr-CA" b="1"/>
              <a:t>modifier</a:t>
            </a:r>
            <a:r>
              <a:rPr lang="fr-CA"/>
              <a:t> un </a:t>
            </a:r>
            <a:r>
              <a:rPr lang="fr-CA">
                <a:solidFill>
                  <a:srgbClr val="FA4098"/>
                </a:solidFill>
              </a:rPr>
              <a:t>attribut</a:t>
            </a:r>
            <a:r>
              <a:rPr lang="fr-CA"/>
              <a:t> à un élément HTML :</a:t>
            </a:r>
          </a:p>
          <a:p>
            <a:pPr marL="914400" lvl="2" indent="0" algn="ctr">
              <a:buNone/>
            </a:pP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nomAttribut 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600" b="1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valeur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";</a:t>
            </a:r>
          </a:p>
          <a:p>
            <a:pPr marL="914400" lvl="2" indent="0">
              <a:buNone/>
            </a:pPr>
            <a:endParaRPr lang="fr-CA"/>
          </a:p>
          <a:p>
            <a:pPr lvl="2"/>
            <a:r>
              <a:rPr lang="fr-CA"/>
              <a:t> Ex : </a:t>
            </a:r>
            <a:r>
              <a:rPr lang="fr-CA">
                <a:solidFill>
                  <a:schemeClr val="tx1"/>
                </a:solidFill>
                <a:cs typeface="Courier New" panose="02070309020205020404" pitchFamily="49" charset="0"/>
              </a:rPr>
              <a:t>document.querySelector(".babyShark")</a:t>
            </a:r>
            <a:r>
              <a:rPr lang="fr-CA">
                <a:solidFill>
                  <a:schemeClr val="tx1"/>
                </a:solidFill>
              </a:rPr>
              <a:t>.</a:t>
            </a:r>
            <a:r>
              <a:rPr lang="fr-CA" b="1">
                <a:solidFill>
                  <a:srgbClr val="FA4098"/>
                </a:solidFill>
              </a:rPr>
              <a:t>title  </a:t>
            </a:r>
            <a:r>
              <a:rPr lang="fr-CA" b="1">
                <a:solidFill>
                  <a:schemeClr val="tx1"/>
                </a:solidFill>
              </a:rPr>
              <a:t>= </a:t>
            </a:r>
            <a:r>
              <a:rPr lang="fr-CA">
                <a:solidFill>
                  <a:schemeClr val="tx1"/>
                </a:solidFill>
              </a:rPr>
              <a:t>"Baby shark doo doo doo doo";</a:t>
            </a:r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endParaRPr lang="fr-CA"/>
          </a:p>
          <a:p>
            <a:pPr lvl="2"/>
            <a:r>
              <a:rPr lang="fr-CA"/>
              <a:t> Notez que si l’</a:t>
            </a:r>
            <a:r>
              <a:rPr lang="fr-CA">
                <a:solidFill>
                  <a:srgbClr val="FA4098"/>
                </a:solidFill>
              </a:rPr>
              <a:t>attribut</a:t>
            </a:r>
            <a:r>
              <a:rPr lang="fr-CA"/>
              <a:t> </a:t>
            </a:r>
            <a:r>
              <a:rPr lang="fr-CA" b="1"/>
              <a:t>avait déjà une valeur</a:t>
            </a:r>
            <a:r>
              <a:rPr lang="fr-CA"/>
              <a:t>, elle serait </a:t>
            </a:r>
            <a:r>
              <a:rPr lang="fr-CA" u="sng"/>
              <a:t>remplacée</a:t>
            </a:r>
            <a:r>
              <a:rPr lang="fr-CA"/>
              <a:t>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69914FB-CF1B-488C-8C84-0DE8EB86F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179BF61-FE24-4BB9-8E4B-CBB39F47A4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12872" y="132416"/>
            <a:ext cx="1736218" cy="1097238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sp>
        <p:nvSpPr>
          <p:cNvPr id="14" name="Flèche : bas 13">
            <a:extLst>
              <a:ext uri="{FF2B5EF4-FFF2-40B4-BE49-F238E27FC236}">
                <a16:creationId xmlns:a16="http://schemas.microsoft.com/office/drawing/2014/main" id="{7FF5D0E6-1CA8-4380-9C75-8A061C5ECA6A}"/>
              </a:ext>
            </a:extLst>
          </p:cNvPr>
          <p:cNvSpPr/>
          <p:nvPr/>
        </p:nvSpPr>
        <p:spPr>
          <a:xfrm>
            <a:off x="5740697" y="3304934"/>
            <a:ext cx="707006" cy="415533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8C8C89A9-9252-0462-077B-752FDA4B67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5971" y="2775533"/>
            <a:ext cx="3820058" cy="36200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39040CDE-CCF1-957B-9B69-16320D4D59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4642" y="3864700"/>
            <a:ext cx="7459116" cy="32389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5" name="Flèche : bas 14">
            <a:extLst>
              <a:ext uri="{FF2B5EF4-FFF2-40B4-BE49-F238E27FC236}">
                <a16:creationId xmlns:a16="http://schemas.microsoft.com/office/drawing/2014/main" id="{4450F5E1-6410-2347-9D94-430AFC5D73C8}"/>
              </a:ext>
            </a:extLst>
          </p:cNvPr>
          <p:cNvSpPr/>
          <p:nvPr/>
        </p:nvSpPr>
        <p:spPr>
          <a:xfrm>
            <a:off x="5742497" y="5713411"/>
            <a:ext cx="707006" cy="415533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B535C643-4391-73F1-FDAA-CCD19EF0E2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66442" y="6273177"/>
            <a:ext cx="7459116" cy="323895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01A21098-5126-B8B4-8A2C-EED39468BC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60117" y="5245283"/>
            <a:ext cx="5668166" cy="31436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727839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6F8B798-C6BD-4A41-8056-68825C292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</a:t>
            </a:r>
            <a:r>
              <a:rPr lang="fr-CA" b="1" dirty="0"/>
              <a:t>Retirer</a:t>
            </a:r>
            <a:r>
              <a:rPr lang="fr-CA" dirty="0"/>
              <a:t> un attribut à un élément HTML :</a:t>
            </a:r>
          </a:p>
          <a:p>
            <a:pPr marL="914400" lvl="2" indent="0" algn="ctr">
              <a:buNone/>
            </a:pP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20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nomAttribut</a:t>
            </a:r>
            <a:r>
              <a:rPr lang="fr-CA" sz="20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CA" sz="2000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"";</a:t>
            </a:r>
          </a:p>
          <a:p>
            <a:pPr lvl="2"/>
            <a:endParaRPr lang="fr-CA" dirty="0"/>
          </a:p>
          <a:p>
            <a:pPr lvl="2"/>
            <a:r>
              <a:rPr lang="fr-CA" dirty="0"/>
              <a:t>Exemple : </a:t>
            </a:r>
            <a:r>
              <a:rPr lang="fr-CA" sz="2000" dirty="0">
                <a:solidFill>
                  <a:schemeClr val="tx1"/>
                </a:solidFill>
                <a:cs typeface="Courier New" panose="02070309020205020404" pitchFamily="49" charset="0"/>
              </a:rPr>
              <a:t>document.querySelector(".</a:t>
            </a:r>
            <a:r>
              <a:rPr lang="fr-CA" sz="2000" dirty="0" err="1">
                <a:solidFill>
                  <a:schemeClr val="tx1"/>
                </a:solidFill>
                <a:cs typeface="Courier New" panose="02070309020205020404" pitchFamily="49" charset="0"/>
              </a:rPr>
              <a:t>babyShark</a:t>
            </a:r>
            <a:r>
              <a:rPr lang="fr-CA" sz="2000" dirty="0">
                <a:solidFill>
                  <a:schemeClr val="tx1"/>
                </a:solidFill>
                <a:cs typeface="Courier New" panose="02070309020205020404" pitchFamily="49" charset="0"/>
              </a:rPr>
              <a:t>")</a:t>
            </a:r>
            <a:r>
              <a:rPr lang="fr-CA" dirty="0">
                <a:solidFill>
                  <a:schemeClr val="tx1"/>
                </a:solidFill>
              </a:rPr>
              <a:t>.</a:t>
            </a:r>
            <a:r>
              <a:rPr lang="fr-CA" b="1" dirty="0">
                <a:solidFill>
                  <a:srgbClr val="FA4098"/>
                </a:solidFill>
              </a:rPr>
              <a:t>style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chemeClr val="tx1"/>
                </a:solidFill>
              </a:rPr>
              <a:t>=</a:t>
            </a:r>
            <a:r>
              <a:rPr lang="fr-CA" dirty="0">
                <a:solidFill>
                  <a:srgbClr val="FA4098"/>
                </a:solidFill>
              </a:rPr>
              <a:t> </a:t>
            </a:r>
            <a:r>
              <a:rPr lang="fr-CA" dirty="0">
                <a:solidFill>
                  <a:schemeClr val="tx1"/>
                </a:solidFill>
              </a:rPr>
              <a:t>"";</a:t>
            </a:r>
          </a:p>
          <a:p>
            <a:pPr lvl="2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69914FB-CF1B-488C-8C84-0DE8EB86F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ADFFABF-4CFC-519E-041B-287F66C9B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1959" y="2979385"/>
            <a:ext cx="6144482" cy="371527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22700868-6E08-7B71-B68E-21F61A6507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9749" y="4078799"/>
            <a:ext cx="4848902" cy="36200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1" name="Flèche : bas 10">
            <a:extLst>
              <a:ext uri="{FF2B5EF4-FFF2-40B4-BE49-F238E27FC236}">
                <a16:creationId xmlns:a16="http://schemas.microsoft.com/office/drawing/2014/main" id="{5FE4F4B3-AAAD-2F84-D700-9B3D2F2C8662}"/>
              </a:ext>
            </a:extLst>
          </p:cNvPr>
          <p:cNvSpPr/>
          <p:nvPr/>
        </p:nvSpPr>
        <p:spPr>
          <a:xfrm>
            <a:off x="5740697" y="3507089"/>
            <a:ext cx="707006" cy="415533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80EE9CD-4E0C-A35F-313E-63A75E8B07DC}"/>
              </a:ext>
            </a:extLst>
          </p:cNvPr>
          <p:cNvSpPr txBox="1"/>
          <p:nvPr/>
        </p:nvSpPr>
        <p:spPr>
          <a:xfrm>
            <a:off x="2905992" y="4462789"/>
            <a:ext cx="63764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>
                <a:solidFill>
                  <a:srgbClr val="739CD1"/>
                </a:solidFill>
              </a:rPr>
              <a:t>(Même si l’attribut </a:t>
            </a:r>
            <a:r>
              <a:rPr lang="fr-FR" sz="1400">
                <a:solidFill>
                  <a:srgbClr val="FA4098"/>
                </a:solidFill>
              </a:rPr>
              <a:t>style</a:t>
            </a:r>
            <a:r>
              <a:rPr lang="fr-FR" sz="1400">
                <a:solidFill>
                  <a:srgbClr val="739CD1"/>
                </a:solidFill>
              </a:rPr>
              <a:t> est toujours présent, </a:t>
            </a:r>
            <a:r>
              <a:rPr lang="fr-FR" sz="1400" b="1" u="sng">
                <a:solidFill>
                  <a:srgbClr val="739CD1"/>
                </a:solidFill>
              </a:rPr>
              <a:t>il est vide</a:t>
            </a:r>
            <a:r>
              <a:rPr lang="fr-FR" sz="1400">
                <a:solidFill>
                  <a:srgbClr val="739CD1"/>
                </a:solidFill>
              </a:rPr>
              <a:t>, donc il ne fait rien)</a:t>
            </a:r>
          </a:p>
        </p:txBody>
      </p:sp>
    </p:spTree>
    <p:extLst>
      <p:ext uri="{BB962C8B-B14F-4D97-AF65-F5344CB8AC3E}">
        <p14:creationId xmlns:p14="http://schemas.microsoft.com/office/powerpoint/2010/main" val="33040562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6F8B798-C6BD-4A41-8056-68825C292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« Obtenir » la </a:t>
            </a:r>
            <a:r>
              <a:rPr lang="fr-CA" b="1" dirty="0"/>
              <a:t>valeur</a:t>
            </a:r>
            <a:r>
              <a:rPr lang="fr-CA" dirty="0"/>
              <a:t> d’un attribut</a:t>
            </a:r>
          </a:p>
          <a:p>
            <a:pPr marL="914400" lvl="2" indent="0" algn="ctr">
              <a:buNone/>
            </a:pPr>
            <a:r>
              <a:rPr lang="fr-CA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2000" b="1" dirty="0" err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nomAttribut</a:t>
            </a: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marL="914400" lvl="2" indent="0">
              <a:buNone/>
            </a:pPr>
            <a:endParaRPr lang="fr-CA" dirty="0"/>
          </a:p>
          <a:p>
            <a:pPr lvl="2"/>
            <a:r>
              <a:rPr lang="fr-CA" dirty="0"/>
              <a:t>Exemple : </a:t>
            </a:r>
            <a:r>
              <a:rPr lang="fr-CA" dirty="0">
                <a:solidFill>
                  <a:schemeClr val="tx1"/>
                </a:solidFill>
              </a:rPr>
              <a:t>let </a:t>
            </a:r>
            <a:r>
              <a:rPr lang="fr-CA" b="1" dirty="0" err="1">
                <a:solidFill>
                  <a:schemeClr val="tx1"/>
                </a:solidFill>
              </a:rPr>
              <a:t>altBabyShark</a:t>
            </a:r>
            <a:r>
              <a:rPr lang="fr-CA" dirty="0">
                <a:solidFill>
                  <a:schemeClr val="tx1"/>
                </a:solidFill>
              </a:rPr>
              <a:t> = </a:t>
            </a:r>
            <a:r>
              <a:rPr lang="fr-CA" sz="2000" dirty="0">
                <a:solidFill>
                  <a:schemeClr val="tx1"/>
                </a:solidFill>
                <a:cs typeface="Courier New" panose="02070309020205020404" pitchFamily="49" charset="0"/>
              </a:rPr>
              <a:t>document.querySelector(".</a:t>
            </a:r>
            <a:r>
              <a:rPr lang="fr-CA" sz="2000" dirty="0" err="1">
                <a:solidFill>
                  <a:schemeClr val="tx1"/>
                </a:solidFill>
                <a:cs typeface="Courier New" panose="02070309020205020404" pitchFamily="49" charset="0"/>
              </a:rPr>
              <a:t>babyShark</a:t>
            </a:r>
            <a:r>
              <a:rPr lang="fr-CA" sz="2000" dirty="0">
                <a:solidFill>
                  <a:schemeClr val="tx1"/>
                </a:solidFill>
                <a:cs typeface="Courier New" panose="02070309020205020404" pitchFamily="49" charset="0"/>
              </a:rPr>
              <a:t>")</a:t>
            </a:r>
            <a:r>
              <a:rPr lang="fr-CA" dirty="0">
                <a:solidFill>
                  <a:schemeClr val="tx1"/>
                </a:solidFill>
              </a:rPr>
              <a:t>.</a:t>
            </a:r>
            <a:r>
              <a:rPr lang="fr-CA" b="1" dirty="0">
                <a:solidFill>
                  <a:srgbClr val="FA4098"/>
                </a:solidFill>
              </a:rPr>
              <a:t>alt</a:t>
            </a:r>
          </a:p>
          <a:p>
            <a:pPr lvl="3"/>
            <a:r>
              <a:rPr lang="fr-CA" dirty="0"/>
              <a:t> La variable </a:t>
            </a:r>
            <a:r>
              <a:rPr lang="fr-CA" b="1" dirty="0" err="1"/>
              <a:t>altBabyShark</a:t>
            </a:r>
            <a:r>
              <a:rPr lang="fr-CA" dirty="0"/>
              <a:t> contient donc la valeur </a:t>
            </a:r>
            <a:r>
              <a:rPr lang="fr-CA" dirty="0">
                <a:solidFill>
                  <a:srgbClr val="FA4098"/>
                </a:solidFill>
              </a:rPr>
              <a:t>"Bébé requin"</a:t>
            </a:r>
            <a:r>
              <a:rPr lang="fr-CA" dirty="0"/>
              <a:t>.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69914FB-CF1B-488C-8C84-0DE8EB86F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790A470-2465-474D-EBF1-404164F3B0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167" y="2019283"/>
            <a:ext cx="7440063" cy="40963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B9F61E1-AEF9-8AF0-E3D1-8900C3BCE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008" y="3429000"/>
            <a:ext cx="7192379" cy="314368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1484265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6F8B798-C6BD-4A41-8056-68825C292A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CA" dirty="0"/>
              <a:t> Résumé de toutes les modifications qu’on peut faire sur le </a:t>
            </a:r>
            <a:r>
              <a:rPr lang="fr-CA" dirty="0">
                <a:solidFill>
                  <a:srgbClr val="FA4098"/>
                </a:solidFill>
              </a:rPr>
              <a:t>DOM</a:t>
            </a:r>
            <a:endParaRPr lang="fr-CA" dirty="0"/>
          </a:p>
          <a:p>
            <a:pPr marL="457200" lvl="1" indent="0">
              <a:buNone/>
            </a:pPr>
            <a:r>
              <a:rPr lang="fr-CA" dirty="0"/>
              <a:t>	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document.querySelector(".classe")...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Obtenir / modifier / ajouter du </a:t>
            </a:r>
            <a:r>
              <a:rPr lang="fr-CA" dirty="0">
                <a:solidFill>
                  <a:srgbClr val="FA4098"/>
                </a:solidFill>
              </a:rPr>
              <a:t>contenu textuel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textContent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"..."</a:t>
            </a:r>
          </a:p>
          <a:p>
            <a:pPr lvl="1"/>
            <a:r>
              <a:rPr lang="fr-CA" dirty="0"/>
              <a:t> Modifier les </a:t>
            </a:r>
            <a:r>
              <a:rPr lang="fr-CA" dirty="0">
                <a:solidFill>
                  <a:srgbClr val="FA4098"/>
                </a:solidFill>
              </a:rPr>
              <a:t>styles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style.propriété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"valeur"</a:t>
            </a:r>
          </a:p>
          <a:p>
            <a:pPr lvl="1"/>
            <a:r>
              <a:rPr lang="fr-CA" dirty="0"/>
              <a:t> Ajouter un </a:t>
            </a:r>
            <a:r>
              <a:rPr lang="fr-CA" dirty="0">
                <a:solidFill>
                  <a:srgbClr val="FA4098"/>
                </a:solidFill>
              </a:rPr>
              <a:t>événement</a:t>
            </a:r>
            <a:r>
              <a:rPr lang="fr-CA" dirty="0"/>
              <a:t> (Rendre interactif un élément)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.addEventListener("type", fonction)</a:t>
            </a:r>
          </a:p>
          <a:p>
            <a:pPr lvl="1"/>
            <a:r>
              <a:rPr lang="fr-CA" dirty="0"/>
              <a:t> Modifier / obtenir des </a:t>
            </a:r>
            <a:r>
              <a:rPr lang="fr-CA" dirty="0">
                <a:solidFill>
                  <a:srgbClr val="FA4098"/>
                </a:solidFill>
              </a:rPr>
              <a:t>classes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.classList.</a:t>
            </a:r>
            <a:r>
              <a:rPr lang="fr-CA" sz="1800" b="1" dirty="0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.classList.</a:t>
            </a:r>
            <a:r>
              <a:rPr lang="fr-CA" sz="1800" b="1" dirty="0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remove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.classList.</a:t>
            </a:r>
            <a:r>
              <a:rPr lang="fr-CA" sz="1800" b="1" dirty="0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.classList.</a:t>
            </a:r>
            <a:r>
              <a:rPr lang="fr-CA" sz="1800" b="1" dirty="0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1"/>
            <a:r>
              <a:rPr lang="fr-CA" dirty="0"/>
              <a:t> Modifier / obtenir des </a:t>
            </a:r>
            <a:r>
              <a:rPr lang="fr-CA" dirty="0">
                <a:solidFill>
                  <a:srgbClr val="FA4098"/>
                </a:solidFill>
              </a:rPr>
              <a:t>attributs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 dirty="0" err="1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Attribut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"valeur"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69914FB-CF1B-488C-8C84-0DE8EB86F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</p:spTree>
    <p:extLst>
      <p:ext uri="{BB962C8B-B14F-4D97-AF65-F5344CB8AC3E}">
        <p14:creationId xmlns:p14="http://schemas.microsoft.com/office/powerpoint/2010/main" val="29077976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70464CE-3255-4343-9F5F-8C8410AAFD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Usage de </a:t>
            </a:r>
            <a:r>
              <a:rPr lang="fr-CA" dirty="0" err="1">
                <a:solidFill>
                  <a:srgbClr val="FA4098"/>
                </a:solidFill>
              </a:rPr>
              <a:t>currentTarget</a:t>
            </a:r>
            <a:endParaRPr lang="fr-CA" dirty="0">
              <a:solidFill>
                <a:srgbClr val="FA4098"/>
              </a:solidFill>
            </a:endParaRPr>
          </a:p>
          <a:p>
            <a:pPr lvl="1"/>
            <a:r>
              <a:rPr lang="fr-CA" dirty="0"/>
              <a:t> Notez qu’on peut très bien utiliser </a:t>
            </a:r>
            <a:r>
              <a:rPr lang="fr-CA" dirty="0" err="1">
                <a:solidFill>
                  <a:srgbClr val="FA4098"/>
                </a:solidFill>
              </a:rPr>
              <a:t>currentTarget</a:t>
            </a:r>
            <a:r>
              <a:rPr lang="fr-CA" dirty="0"/>
              <a:t> pour modifier les classes et attributs !</a:t>
            </a:r>
          </a:p>
          <a:p>
            <a:pPr lvl="2"/>
            <a:r>
              <a:rPr lang="fr-CA" dirty="0"/>
              <a:t> Cela permet de modifier les classes ou attributs de l’élément avec lequel on vient d’interagir (clic, survol ou fin du survol)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Modifier / obtenir des </a:t>
            </a:r>
            <a:r>
              <a:rPr lang="fr-CA" dirty="0">
                <a:solidFill>
                  <a:srgbClr val="FA4098"/>
                </a:solidFill>
              </a:rPr>
              <a:t>classes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event.currentTarget.classList.</a:t>
            </a:r>
            <a:r>
              <a:rPr lang="fr-CA" sz="1800" b="1" dirty="0" err="1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event.currentTarget.classList.</a:t>
            </a:r>
            <a:r>
              <a:rPr lang="fr-CA" sz="1800" b="1" dirty="0" err="1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remove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event.currentTarget.classList.</a:t>
            </a:r>
            <a:r>
              <a:rPr lang="fr-CA" sz="1800" b="1" dirty="0" err="1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2"/>
            <a:r>
              <a:rPr lang="fr-CA" sz="1800" dirty="0">
                <a:cs typeface="Courier New" panose="02070309020205020404" pitchFamily="49" charset="0"/>
              </a:rPr>
              <a:t> 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event.currentTarget.classList.</a:t>
            </a:r>
            <a:r>
              <a:rPr lang="fr-CA" sz="1800" b="1" dirty="0" err="1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("maClasse")</a:t>
            </a:r>
          </a:p>
          <a:p>
            <a:pPr lvl="1"/>
            <a:r>
              <a:rPr lang="fr-CA" dirty="0"/>
              <a:t> Modifier / obtenir des </a:t>
            </a:r>
            <a:r>
              <a:rPr lang="fr-CA" dirty="0">
                <a:solidFill>
                  <a:srgbClr val="FA4098"/>
                </a:solidFill>
              </a:rPr>
              <a:t>attributs</a:t>
            </a:r>
          </a:p>
          <a:p>
            <a:pPr lvl="2"/>
            <a:r>
              <a:rPr lang="fr-CA" sz="1800" dirty="0"/>
              <a:t> 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event.currentTarget.</a:t>
            </a:r>
            <a:r>
              <a:rPr lang="fr-CA" sz="1800" b="1" dirty="0" err="1">
                <a:solidFill>
                  <a:srgbClr val="797CD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nom</a:t>
            </a:r>
            <a:r>
              <a:rPr lang="fr-CA" sz="18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Attribut</a:t>
            </a:r>
            <a:r>
              <a:rPr lang="fr-CA" sz="18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"valeur"</a:t>
            </a:r>
          </a:p>
          <a:p>
            <a:pPr lvl="1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E291B4A-DAF2-493B-9E6B-8C7604A61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</p:spTree>
    <p:extLst>
      <p:ext uri="{BB962C8B-B14F-4D97-AF65-F5344CB8AC3E}">
        <p14:creationId xmlns:p14="http://schemas.microsoft.com/office/powerpoint/2010/main" val="4681780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7ED3E617-5B55-4E54-AAF5-C43C29F6A5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Vous devez manipuler fréquemment des éléments HTML via le DOM...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Constamment réécrire </a:t>
            </a:r>
            <a:r>
              <a:rPr lang="fr-CA" dirty="0">
                <a:solidFill>
                  <a:schemeClr val="tx1"/>
                </a:solidFill>
              </a:rPr>
              <a:t>document.querySelector("...")</a:t>
            </a:r>
            <a:r>
              <a:rPr lang="fr-CA" dirty="0"/>
              <a:t> vous épuise ? </a:t>
            </a:r>
            <a:r>
              <a:rPr lang="en-CA" dirty="0"/>
              <a:t>😩</a:t>
            </a: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7551112-68E5-4EC1-9BE6-61B4DA1A6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Astuce avec DOM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D44E4B2-0D4D-4168-96BC-4379BD586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99" y="2238230"/>
            <a:ext cx="1083399" cy="192411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B111FCD-15B6-6B4F-9E3E-7DF9ADCCD5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6525" y="2238230"/>
            <a:ext cx="8315350" cy="201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7209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E3A72554-C1E1-48B0-9631-7C2D65D96F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494068"/>
          </a:xfrm>
        </p:spPr>
        <p:txBody>
          <a:bodyPr>
            <a:normAutofit lnSpcReduction="10000"/>
          </a:bodyPr>
          <a:lstStyle/>
          <a:p>
            <a:r>
              <a:rPr lang="fr-CA" dirty="0"/>
              <a:t>  Vous pouvez « ranger » un </a:t>
            </a:r>
            <a:r>
              <a:rPr lang="fr-CA" b="1" dirty="0"/>
              <a:t>élément HTML </a:t>
            </a:r>
            <a:r>
              <a:rPr lang="fr-CA" dirty="0"/>
              <a:t>dans une variable </a:t>
            </a:r>
            <a:r>
              <a:rPr lang="en-CA" dirty="0"/>
              <a:t>🧠</a:t>
            </a:r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r>
              <a:rPr lang="fr-CA" dirty="0"/>
              <a:t> Pas besoin de réécrire </a:t>
            </a:r>
            <a:r>
              <a:rPr lang="fr-CA" dirty="0">
                <a:solidFill>
                  <a:schemeClr val="tx1"/>
                </a:solidFill>
              </a:rPr>
              <a:t>document.querySelector("...")</a:t>
            </a:r>
            <a:r>
              <a:rPr lang="fr-CA" dirty="0"/>
              <a:t> à chaque fois pour l’élément </a:t>
            </a:r>
            <a:r>
              <a:rPr lang="fr-CA" dirty="0">
                <a:solidFill>
                  <a:srgbClr val="73B3D1"/>
                </a:solidFill>
              </a:rPr>
              <a:t>.</a:t>
            </a:r>
            <a:r>
              <a:rPr lang="fr-CA" b="1" dirty="0" err="1">
                <a:solidFill>
                  <a:srgbClr val="73B3D1"/>
                </a:solidFill>
              </a:rPr>
              <a:t>mario</a:t>
            </a:r>
            <a:r>
              <a:rPr lang="fr-CA" dirty="0"/>
              <a:t> !</a:t>
            </a:r>
          </a:p>
          <a:p>
            <a:pPr lvl="2"/>
            <a:r>
              <a:rPr lang="fr-CA" dirty="0"/>
              <a:t> Vous pouvez le faire avec n’importe quel </a:t>
            </a:r>
            <a:r>
              <a:rPr lang="fr-CA" b="1" dirty="0"/>
              <a:t>élément HTML </a:t>
            </a:r>
            <a:r>
              <a:rPr lang="fr-CA" dirty="0"/>
              <a:t>dès que vous comptez le modifier à plusieurs reprises.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54E0266-7F11-4F4D-8832-47A933DF9A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Astuce avec DOM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2292C1-E1BE-4024-A3EF-E0330DE209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16" y="2241096"/>
            <a:ext cx="2593848" cy="259384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25094F3D-0EC7-F5CF-DC3B-EA32557037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564" y="2100929"/>
            <a:ext cx="5887272" cy="2372056"/>
          </a:xfrm>
          <a:prstGeom prst="rect">
            <a:avLst/>
          </a:prstGeom>
          <a:ln w="28575">
            <a:solidFill>
              <a:srgbClr val="BF779D"/>
            </a:solidFill>
          </a:ln>
        </p:spPr>
      </p:pic>
    </p:spTree>
    <p:extLst>
      <p:ext uri="{BB962C8B-B14F-4D97-AF65-F5344CB8AC3E}">
        <p14:creationId xmlns:p14="http://schemas.microsoft.com/office/powerpoint/2010/main" val="2349527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/>
              <a:t> Répéter des bouts de code similaires...</a:t>
            </a:r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endParaRPr lang="fr-CA" dirty="0"/>
          </a:p>
          <a:p>
            <a:pPr marL="0" indent="0">
              <a:buNone/>
            </a:pPr>
            <a:endParaRPr lang="fr-CA" dirty="0"/>
          </a:p>
          <a:p>
            <a:endParaRPr lang="fr-CA" dirty="0"/>
          </a:p>
          <a:p>
            <a:pPr lvl="1"/>
            <a:r>
              <a:rPr lang="fr-CA" dirty="0"/>
              <a:t> Il doit bien y avoir moyen de répéter ces lignes de code ultra similaires sans les réécrire 6 fois ?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A7E7831-5540-15F6-EFA0-7765A2FE60B0}"/>
              </a:ext>
            </a:extLst>
          </p:cNvPr>
          <p:cNvSpPr txBox="1"/>
          <p:nvPr/>
        </p:nvSpPr>
        <p:spPr>
          <a:xfrm>
            <a:off x="2497559" y="3806910"/>
            <a:ext cx="7193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600" dirty="0">
                <a:solidFill>
                  <a:srgbClr val="7385D1"/>
                </a:solidFill>
              </a:rPr>
              <a:t>(La seule différence entre ces lignes de code est la </a:t>
            </a:r>
            <a:r>
              <a:rPr lang="fr-CA" sz="1600" dirty="0">
                <a:solidFill>
                  <a:srgbClr val="FA4098"/>
                </a:solidFill>
              </a:rPr>
              <a:t>classe</a:t>
            </a:r>
            <a:r>
              <a:rPr lang="fr-CA" sz="1600" dirty="0">
                <a:solidFill>
                  <a:srgbClr val="7385D1"/>
                </a:solidFill>
              </a:rPr>
              <a:t> des éléments)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D759375-9721-4DCD-CE97-5485AA1762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7560" y="1782098"/>
            <a:ext cx="7193279" cy="194325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DA87281-C525-A748-E722-5E2C8C1B0571}"/>
              </a:ext>
            </a:extLst>
          </p:cNvPr>
          <p:cNvSpPr/>
          <p:nvPr/>
        </p:nvSpPr>
        <p:spPr>
          <a:xfrm>
            <a:off x="6591907" y="1865849"/>
            <a:ext cx="190633" cy="1859508"/>
          </a:xfrm>
          <a:prstGeom prst="rect">
            <a:avLst/>
          </a:prstGeom>
          <a:noFill/>
          <a:ln w="19050">
            <a:solidFill>
              <a:srgbClr val="FA4098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3199660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B7C9F40-FC41-479B-9703-FD2B2A1A8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 DOM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Classes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Attributs</a:t>
            </a:r>
          </a:p>
          <a:p>
            <a:pPr lvl="1"/>
            <a:r>
              <a:rPr lang="fr-CA" dirty="0">
                <a:solidFill>
                  <a:srgbClr val="739CD1"/>
                </a:solidFill>
              </a:rPr>
              <a:t> Astuce avec DOM</a:t>
            </a:r>
          </a:p>
          <a:p>
            <a:r>
              <a:rPr lang="fr-CA" dirty="0">
                <a:solidFill>
                  <a:srgbClr val="7385D1"/>
                </a:solidFill>
              </a:rPr>
              <a:t> Boucles (Répétition)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95017CD-4398-4A31-BAF2-D2A5CB579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Menu du jour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C9E9406-E6B4-481A-8643-C2BD1E5DF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7780" y="357829"/>
            <a:ext cx="372636" cy="37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05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9859DC0-A089-009F-325E-B916BABF14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Permettent de </a:t>
            </a:r>
            <a:r>
              <a:rPr lang="fr-CA" b="1" dirty="0"/>
              <a:t>répéter</a:t>
            </a:r>
            <a:r>
              <a:rPr lang="fr-CA" dirty="0"/>
              <a:t> des bouts de code !</a:t>
            </a:r>
          </a:p>
          <a:p>
            <a:pPr lvl="1"/>
            <a:r>
              <a:rPr lang="fr-CA" dirty="0"/>
              <a:t> Syntaxe :</a:t>
            </a:r>
          </a:p>
          <a:p>
            <a:pPr marL="914400" lvl="2" indent="0">
              <a:buNone/>
            </a:pP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while(</a:t>
            </a:r>
            <a:r>
              <a:rPr lang="fr-FR" b="1" dirty="0">
                <a:solidFill>
                  <a:srgbClr val="73B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condition d'exécution</a:t>
            </a: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){</a:t>
            </a:r>
          </a:p>
          <a:p>
            <a:pPr marL="914400" lvl="2" indent="0">
              <a:buNone/>
            </a:pP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fr-FR" b="1" dirty="0">
                <a:solidFill>
                  <a:schemeClr val="bg1">
                    <a:lumMod val="65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// Code à répéter</a:t>
            </a:r>
          </a:p>
          <a:p>
            <a:pPr marL="914400" lvl="2" indent="0">
              <a:buNone/>
            </a:pPr>
            <a:r>
              <a:rPr lang="fr-FR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lvl="1"/>
            <a:r>
              <a:rPr lang="fr-CA" dirty="0"/>
              <a:t> Exemple :</a:t>
            </a:r>
          </a:p>
          <a:p>
            <a:pPr lvl="2"/>
            <a:r>
              <a:rPr lang="fr-CA" dirty="0"/>
              <a:t> Cette boucle se répétera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/>
              <a:t> fois</a:t>
            </a:r>
          </a:p>
          <a:p>
            <a:pPr marL="457200" lvl="1" indent="0">
              <a:buNone/>
            </a:pPr>
            <a:endParaRPr lang="fr-CA" b="1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EA31F140-2F09-47B2-2CF2-2487520D3E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40FD031-C7CF-2278-B5AC-259ACDCA4D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420" y="4497112"/>
            <a:ext cx="3121779" cy="190681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87D62A1-CE5C-D468-E294-AC963D35A3B1}"/>
              </a:ext>
            </a:extLst>
          </p:cNvPr>
          <p:cNvSpPr txBox="1"/>
          <p:nvPr/>
        </p:nvSpPr>
        <p:spPr>
          <a:xfrm>
            <a:off x="3789234" y="4434857"/>
            <a:ext cx="808670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La </a:t>
            </a:r>
            <a:r>
              <a:rPr lang="fr-CA" b="1" dirty="0">
                <a:solidFill>
                  <a:srgbClr val="7385D1"/>
                </a:solidFill>
              </a:rPr>
              <a:t>condition d’exécution</a:t>
            </a:r>
            <a:r>
              <a:rPr lang="fr-CA" dirty="0">
                <a:solidFill>
                  <a:srgbClr val="7385D1"/>
                </a:solidFill>
              </a:rPr>
              <a:t> est </a:t>
            </a:r>
            <a:r>
              <a:rPr lang="fr-CA" dirty="0">
                <a:solidFill>
                  <a:srgbClr val="FA4098"/>
                </a:solidFill>
              </a:rPr>
              <a:t>i &lt; 3</a:t>
            </a:r>
            <a:r>
              <a:rPr lang="fr-CA" dirty="0">
                <a:solidFill>
                  <a:srgbClr val="7385D1"/>
                </a:solidFill>
              </a:rPr>
              <a:t>. Ça signifie que tant que la variable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a une valeur </a:t>
            </a:r>
            <a:r>
              <a:rPr lang="fr-CA" b="1" dirty="0">
                <a:solidFill>
                  <a:srgbClr val="7385D1"/>
                </a:solidFill>
              </a:rPr>
              <a:t>inférieure</a:t>
            </a:r>
            <a:r>
              <a:rPr lang="fr-CA" dirty="0">
                <a:solidFill>
                  <a:srgbClr val="7385D1"/>
                </a:solidFill>
              </a:rPr>
              <a:t> à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85D1"/>
                </a:solidFill>
              </a:rPr>
              <a:t>, la boucle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>
                <a:solidFill>
                  <a:srgbClr val="7385D1"/>
                </a:solidFill>
              </a:rPr>
              <a:t> va exécuter son code. (Les deux lignes entre les accolades </a:t>
            </a:r>
            <a:r>
              <a:rPr lang="fr-CA" dirty="0">
                <a:solidFill>
                  <a:srgbClr val="FA4098"/>
                </a:solidFill>
              </a:rPr>
              <a:t>{ }</a:t>
            </a:r>
            <a:r>
              <a:rPr lang="fr-CA" dirty="0">
                <a:solidFill>
                  <a:srgbClr val="7385D1"/>
                </a:solidFill>
              </a:rPr>
              <a:t>)</a:t>
            </a:r>
          </a:p>
          <a:p>
            <a:r>
              <a:rPr lang="fr-CA" dirty="0">
                <a:solidFill>
                  <a:srgbClr val="7385D1"/>
                </a:solidFill>
              </a:rPr>
              <a:t>• Dans ce cas, « </a:t>
            </a:r>
            <a:r>
              <a:rPr lang="fr-CA" dirty="0">
                <a:solidFill>
                  <a:srgbClr val="FA4098"/>
                </a:solidFill>
              </a:rPr>
              <a:t>Allo</a:t>
            </a:r>
            <a:r>
              <a:rPr lang="fr-CA" dirty="0">
                <a:solidFill>
                  <a:srgbClr val="7385D1"/>
                </a:solidFill>
              </a:rPr>
              <a:t> » sera écrit </a:t>
            </a:r>
            <a:r>
              <a:rPr lang="fr-CA" b="1" dirty="0">
                <a:solidFill>
                  <a:srgbClr val="7385D1"/>
                </a:solidFill>
              </a:rPr>
              <a:t>3</a:t>
            </a:r>
            <a:r>
              <a:rPr lang="fr-CA" dirty="0">
                <a:solidFill>
                  <a:srgbClr val="7385D1"/>
                </a:solidFill>
              </a:rPr>
              <a:t> fois dans la console.</a:t>
            </a:r>
          </a:p>
          <a:p>
            <a:r>
              <a:rPr lang="fr-CA" dirty="0">
                <a:solidFill>
                  <a:srgbClr val="7385D1"/>
                </a:solidFill>
              </a:rPr>
              <a:t>• À chaque fois que le code de la boucle est répété, la valeur de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augmente de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85D1"/>
                </a:solidFill>
              </a:rPr>
              <a:t>. Une fois que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atteint la valeur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385D1"/>
                </a:solidFill>
              </a:rPr>
              <a:t>, après la 3</a:t>
            </a:r>
            <a:r>
              <a:rPr lang="fr-CA" baseline="30000" dirty="0">
                <a:solidFill>
                  <a:srgbClr val="7385D1"/>
                </a:solidFill>
              </a:rPr>
              <a:t>e</a:t>
            </a:r>
            <a:r>
              <a:rPr lang="fr-CA" dirty="0">
                <a:solidFill>
                  <a:srgbClr val="7385D1"/>
                </a:solidFill>
              </a:rPr>
              <a:t> répétition, </a:t>
            </a:r>
            <a:r>
              <a:rPr lang="fr-CA" b="1" dirty="0">
                <a:solidFill>
                  <a:srgbClr val="7385D1"/>
                </a:solidFill>
              </a:rPr>
              <a:t>la boucle s’arrête</a:t>
            </a:r>
            <a:r>
              <a:rPr lang="fr-CA" dirty="0">
                <a:solidFill>
                  <a:srgbClr val="7385D1"/>
                </a:solidFill>
              </a:rPr>
              <a:t> car la condition </a:t>
            </a:r>
            <a:r>
              <a:rPr lang="fr-CA" dirty="0">
                <a:solidFill>
                  <a:srgbClr val="FA4098"/>
                </a:solidFill>
              </a:rPr>
              <a:t>i &lt; 3</a:t>
            </a:r>
            <a:r>
              <a:rPr lang="fr-CA" dirty="0">
                <a:solidFill>
                  <a:srgbClr val="7385D1"/>
                </a:solidFill>
              </a:rPr>
              <a:t> devient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>
                <a:solidFill>
                  <a:srgbClr val="7385D1"/>
                </a:solidFill>
              </a:rPr>
              <a:t>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767305D-A53A-FF84-E06A-76B43A759FD1}"/>
              </a:ext>
            </a:extLst>
          </p:cNvPr>
          <p:cNvSpPr txBox="1"/>
          <p:nvPr/>
        </p:nvSpPr>
        <p:spPr>
          <a:xfrm>
            <a:off x="6809175" y="2548128"/>
            <a:ext cx="4889268" cy="646331"/>
          </a:xfrm>
          <a:prstGeom prst="rect">
            <a:avLst/>
          </a:prstGeom>
          <a:noFill/>
          <a:ln w="28575">
            <a:solidFill>
              <a:srgbClr val="7385D1"/>
            </a:solidFill>
          </a:ln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C’est un peu comme un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>
                <a:solidFill>
                  <a:srgbClr val="7385D1"/>
                </a:solidFill>
              </a:rPr>
              <a:t>, sauf que le code s’exécute sans arrêt tant que la condition est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>
                <a:solidFill>
                  <a:srgbClr val="7385D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690726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91DD5DF3-A785-410E-AF5C-7C1FC0DF0E5C}"/>
              </a:ext>
            </a:extLst>
          </p:cNvPr>
          <p:cNvSpPr/>
          <p:nvPr/>
        </p:nvSpPr>
        <p:spPr>
          <a:xfrm>
            <a:off x="1328530" y="3981050"/>
            <a:ext cx="1670304" cy="819519"/>
          </a:xfrm>
          <a:prstGeom prst="rect">
            <a:avLst/>
          </a:prstGeom>
          <a:solidFill>
            <a:srgbClr val="9073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150572"/>
            <a:ext cx="6577827" cy="5026393"/>
          </a:xfrm>
        </p:spPr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Exemple de déroulement pour la </a:t>
            </a:r>
            <a:r>
              <a:rPr lang="fr-CA" b="1"/>
              <a:t>boucle</a:t>
            </a:r>
            <a:r>
              <a:rPr lang="fr-CA"/>
              <a:t> illustrée à droite.</a:t>
            </a:r>
            <a:endParaRPr lang="fr-CA" dirty="0"/>
          </a:p>
          <a:p>
            <a:pPr lvl="2"/>
            <a:r>
              <a:rPr lang="fr-CA" dirty="0"/>
              <a:t> La variable </a:t>
            </a:r>
            <a:r>
              <a:rPr lang="fr-CA" b="1" dirty="0">
                <a:solidFill>
                  <a:srgbClr val="FA4098"/>
                </a:solidFill>
              </a:rPr>
              <a:t>i</a:t>
            </a:r>
            <a:r>
              <a:rPr lang="fr-CA" dirty="0"/>
              <a:t> commence avec la valeur </a:t>
            </a:r>
            <a:r>
              <a:rPr lang="fr-CA" b="1" dirty="0">
                <a:solidFill>
                  <a:srgbClr val="FA4098"/>
                </a:solidFill>
              </a:rPr>
              <a:t>0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Attention : remarquez que la valeur de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est affichée dans la console, PUIS elle augmente de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.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A15D62E1-BAAA-41D2-868D-1331B5CD9E63}"/>
              </a:ext>
            </a:extLst>
          </p:cNvPr>
          <p:cNvSpPr/>
          <p:nvPr/>
        </p:nvSpPr>
        <p:spPr>
          <a:xfrm>
            <a:off x="3170256" y="4923420"/>
            <a:ext cx="1981169" cy="1465187"/>
          </a:xfrm>
          <a:prstGeom prst="roundRect">
            <a:avLst/>
          </a:prstGeom>
          <a:noFill/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r>
              <a:rPr lang="fr-CA" sz="1600" dirty="0">
                <a:solidFill>
                  <a:srgbClr val="FA4098"/>
                </a:solidFill>
                <a:cs typeface="Courier New" panose="02070309020205020404" pitchFamily="49" charset="0"/>
              </a:rPr>
              <a:t>i</a:t>
            </a:r>
            <a:r>
              <a:rPr lang="fr-CA" sz="1600" dirty="0">
                <a:solidFill>
                  <a:srgbClr val="7385D1"/>
                </a:solidFill>
                <a:cs typeface="Courier New" panose="02070309020205020404" pitchFamily="49" charset="0"/>
              </a:rPr>
              <a:t> passe à </a:t>
            </a:r>
            <a:r>
              <a:rPr lang="fr-CA" sz="1600" dirty="0">
                <a:solidFill>
                  <a:srgbClr val="FA4098"/>
                </a:solidFill>
                <a:cs typeface="Courier New" panose="02070309020205020404" pitchFamily="49" charset="0"/>
              </a:rPr>
              <a:t>1</a:t>
            </a:r>
            <a:r>
              <a:rPr lang="fr-CA" sz="1600" dirty="0">
                <a:solidFill>
                  <a:srgbClr val="7385D1"/>
                </a:solidFill>
                <a:cs typeface="Courier New" panose="02070309020205020404" pitchFamily="49" charset="0"/>
              </a:rPr>
              <a:t>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61A1C2A-D9AD-4036-8D54-52B66587C351}"/>
              </a:ext>
            </a:extLst>
          </p:cNvPr>
          <p:cNvSpPr txBox="1"/>
          <p:nvPr/>
        </p:nvSpPr>
        <p:spPr>
          <a:xfrm>
            <a:off x="3383407" y="3677208"/>
            <a:ext cx="1664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b="1">
                <a:solidFill>
                  <a:srgbClr val="FA4098"/>
                </a:solidFill>
              </a:rPr>
              <a:t>Itération #1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C69DDD4-9A47-41FD-BDF5-8E10C065B98F}"/>
              </a:ext>
            </a:extLst>
          </p:cNvPr>
          <p:cNvSpPr txBox="1"/>
          <p:nvPr/>
        </p:nvSpPr>
        <p:spPr>
          <a:xfrm>
            <a:off x="1327606" y="3973014"/>
            <a:ext cx="1667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>
                <a:solidFill>
                  <a:srgbClr val="9073D1"/>
                </a:solidFill>
              </a:rPr>
              <a:t>La condition d’exécution est encore « true » 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3EE422D-BA0F-4339-BB44-1653E46CF369}"/>
              </a:ext>
            </a:extLst>
          </p:cNvPr>
          <p:cNvSpPr/>
          <p:nvPr/>
        </p:nvSpPr>
        <p:spPr>
          <a:xfrm>
            <a:off x="3170256" y="3973014"/>
            <a:ext cx="1972208" cy="819519"/>
          </a:xfrm>
          <a:prstGeom prst="rect">
            <a:avLst/>
          </a:prstGeom>
          <a:solidFill>
            <a:srgbClr val="9073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D0D7E7EB-EBC4-40D4-B3C1-A5E0856EB4E2}"/>
              </a:ext>
            </a:extLst>
          </p:cNvPr>
          <p:cNvSpPr txBox="1"/>
          <p:nvPr/>
        </p:nvSpPr>
        <p:spPr>
          <a:xfrm>
            <a:off x="3166147" y="3982953"/>
            <a:ext cx="19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 &lt; 3</a:t>
            </a:r>
            <a:r>
              <a:rPr lang="fr-CA" sz="1400" b="1" dirty="0">
                <a:solidFill>
                  <a:srgbClr val="907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fr-CA" sz="1600" dirty="0">
                <a:solidFill>
                  <a:srgbClr val="9073D1"/>
                </a:solidFill>
              </a:rPr>
              <a:t>0 &lt; 3 est </a:t>
            </a:r>
            <a:r>
              <a:rPr lang="fr-CA" sz="1600" b="1" dirty="0">
                <a:solidFill>
                  <a:srgbClr val="9073D1"/>
                </a:solidFill>
              </a:rPr>
              <a:t>true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CB198F0A-9FF5-44BB-8BC5-A399ACF2A13D}"/>
              </a:ext>
            </a:extLst>
          </p:cNvPr>
          <p:cNvSpPr txBox="1"/>
          <p:nvPr/>
        </p:nvSpPr>
        <p:spPr>
          <a:xfrm>
            <a:off x="5541391" y="3677208"/>
            <a:ext cx="1664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b="1">
                <a:solidFill>
                  <a:srgbClr val="FA4098"/>
                </a:solidFill>
              </a:rPr>
              <a:t>Itération #2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F7D2551-BD12-4A68-AEAB-067DC0AA628C}"/>
              </a:ext>
            </a:extLst>
          </p:cNvPr>
          <p:cNvSpPr/>
          <p:nvPr/>
        </p:nvSpPr>
        <p:spPr>
          <a:xfrm>
            <a:off x="5328240" y="3973014"/>
            <a:ext cx="1972208" cy="819519"/>
          </a:xfrm>
          <a:prstGeom prst="rect">
            <a:avLst/>
          </a:prstGeom>
          <a:solidFill>
            <a:srgbClr val="9073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DBD6B50F-84A0-4F88-A880-F055D9E1CA19}"/>
              </a:ext>
            </a:extLst>
          </p:cNvPr>
          <p:cNvSpPr txBox="1"/>
          <p:nvPr/>
        </p:nvSpPr>
        <p:spPr>
          <a:xfrm>
            <a:off x="5324131" y="3982953"/>
            <a:ext cx="19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 &lt; 3</a:t>
            </a:r>
            <a:r>
              <a:rPr lang="fr-CA" sz="1400" b="1" dirty="0">
                <a:solidFill>
                  <a:srgbClr val="907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fr-CA" sz="1600" dirty="0">
                <a:solidFill>
                  <a:srgbClr val="9073D1"/>
                </a:solidFill>
              </a:rPr>
              <a:t>1 &lt; 3 est </a:t>
            </a:r>
            <a:r>
              <a:rPr lang="fr-CA" sz="1600" b="1" dirty="0">
                <a:solidFill>
                  <a:srgbClr val="9073D1"/>
                </a:solidFill>
              </a:rPr>
              <a:t>true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68D8EA97-4907-4B92-849A-5AAC0558D3B6}"/>
              </a:ext>
            </a:extLst>
          </p:cNvPr>
          <p:cNvSpPr txBox="1"/>
          <p:nvPr/>
        </p:nvSpPr>
        <p:spPr>
          <a:xfrm>
            <a:off x="9828829" y="3677208"/>
            <a:ext cx="1664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b="1" dirty="0">
                <a:solidFill>
                  <a:srgbClr val="FA4098"/>
                </a:solidFill>
              </a:rPr>
              <a:t>Itération #4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FEB4AE4C-3223-463A-BB83-1ACF87272D64}"/>
              </a:ext>
            </a:extLst>
          </p:cNvPr>
          <p:cNvSpPr/>
          <p:nvPr/>
        </p:nvSpPr>
        <p:spPr>
          <a:xfrm>
            <a:off x="9611569" y="3955089"/>
            <a:ext cx="1972208" cy="819519"/>
          </a:xfrm>
          <a:prstGeom prst="rect">
            <a:avLst/>
          </a:prstGeom>
          <a:solidFill>
            <a:srgbClr val="9073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3BB3CCBC-B6F0-4FC9-A0E2-789B317968A7}"/>
              </a:ext>
            </a:extLst>
          </p:cNvPr>
          <p:cNvSpPr txBox="1"/>
          <p:nvPr/>
        </p:nvSpPr>
        <p:spPr>
          <a:xfrm>
            <a:off x="9611569" y="3982953"/>
            <a:ext cx="19722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 &lt; 3</a:t>
            </a:r>
            <a:r>
              <a:rPr lang="fr-CA" sz="1400" b="1" dirty="0">
                <a:solidFill>
                  <a:srgbClr val="907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fr-CA" sz="1600" dirty="0">
                <a:solidFill>
                  <a:srgbClr val="9073D1"/>
                </a:solidFill>
              </a:rPr>
              <a:t>3 &lt; 3 est</a:t>
            </a:r>
            <a:r>
              <a:rPr lang="fr-CA" sz="1600" b="1" dirty="0">
                <a:solidFill>
                  <a:srgbClr val="9073D1"/>
                </a:solidFill>
              </a:rPr>
              <a:t> false</a:t>
            </a:r>
          </a:p>
          <a:p>
            <a:pPr algn="ctr"/>
            <a:r>
              <a:rPr lang="fr-CA" sz="1600" u="sng" dirty="0">
                <a:solidFill>
                  <a:srgbClr val="9073D1"/>
                </a:solidFill>
              </a:rPr>
              <a:t>Fin de la boucle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59BBD96-3FEE-403E-BDCC-39B79DD7AC60}"/>
              </a:ext>
            </a:extLst>
          </p:cNvPr>
          <p:cNvSpPr/>
          <p:nvPr/>
        </p:nvSpPr>
        <p:spPr>
          <a:xfrm>
            <a:off x="1328530" y="4931457"/>
            <a:ext cx="1670304" cy="1376218"/>
          </a:xfrm>
          <a:prstGeom prst="rect">
            <a:avLst/>
          </a:prstGeom>
          <a:solidFill>
            <a:srgbClr val="9073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2" name="ZoneTexte 51">
            <a:extLst>
              <a:ext uri="{FF2B5EF4-FFF2-40B4-BE49-F238E27FC236}">
                <a16:creationId xmlns:a16="http://schemas.microsoft.com/office/drawing/2014/main" id="{6E75A9B9-A34D-41E7-8368-389BFD6D120E}"/>
              </a:ext>
            </a:extLst>
          </p:cNvPr>
          <p:cNvSpPr txBox="1"/>
          <p:nvPr/>
        </p:nvSpPr>
        <p:spPr>
          <a:xfrm>
            <a:off x="1327606" y="4923421"/>
            <a:ext cx="166711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b="1">
                <a:solidFill>
                  <a:srgbClr val="9073D1"/>
                </a:solidFill>
              </a:rPr>
              <a:t>On exécute le code à l’intérieur de la boucle.</a:t>
            </a:r>
          </a:p>
        </p:txBody>
      </p:sp>
      <p:sp>
        <p:nvSpPr>
          <p:cNvPr id="54" name="Flèche : bas 53">
            <a:extLst>
              <a:ext uri="{FF2B5EF4-FFF2-40B4-BE49-F238E27FC236}">
                <a16:creationId xmlns:a16="http://schemas.microsoft.com/office/drawing/2014/main" id="{5CCE7133-9C85-4A7A-813A-131ED09965D7}"/>
              </a:ext>
            </a:extLst>
          </p:cNvPr>
          <p:cNvSpPr/>
          <p:nvPr/>
        </p:nvSpPr>
        <p:spPr>
          <a:xfrm>
            <a:off x="588432" y="3967280"/>
            <a:ext cx="674998" cy="2340395"/>
          </a:xfrm>
          <a:prstGeom prst="downArrow">
            <a:avLst/>
          </a:prstGeom>
          <a:solidFill>
            <a:srgbClr val="9073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CA" b="1"/>
              <a:t>Cycle répétitif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0FC620C-57C0-42A1-C3BE-5964EFC82534}"/>
              </a:ext>
            </a:extLst>
          </p:cNvPr>
          <p:cNvSpPr txBox="1"/>
          <p:nvPr/>
        </p:nvSpPr>
        <p:spPr>
          <a:xfrm>
            <a:off x="7683342" y="3677208"/>
            <a:ext cx="16642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CA" b="1" dirty="0">
                <a:solidFill>
                  <a:srgbClr val="FA4098"/>
                </a:solidFill>
              </a:rPr>
              <a:t>Itération #3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34B296-31B9-9F55-D40D-1C28986DF05D}"/>
              </a:ext>
            </a:extLst>
          </p:cNvPr>
          <p:cNvSpPr/>
          <p:nvPr/>
        </p:nvSpPr>
        <p:spPr>
          <a:xfrm>
            <a:off x="7470191" y="3973014"/>
            <a:ext cx="1972208" cy="819519"/>
          </a:xfrm>
          <a:prstGeom prst="rect">
            <a:avLst/>
          </a:prstGeom>
          <a:solidFill>
            <a:srgbClr val="9073D1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C9663F9-F469-2C39-6ED3-692D16F0523A}"/>
              </a:ext>
            </a:extLst>
          </p:cNvPr>
          <p:cNvSpPr txBox="1"/>
          <p:nvPr/>
        </p:nvSpPr>
        <p:spPr>
          <a:xfrm>
            <a:off x="7466082" y="3982953"/>
            <a:ext cx="19722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sz="1400" b="1" dirty="0">
                <a:latin typeface="Courier New" panose="02070309020205020404" pitchFamily="49" charset="0"/>
                <a:cs typeface="Courier New" panose="02070309020205020404" pitchFamily="49" charset="0"/>
              </a:rPr>
              <a:t>i &lt; 3</a:t>
            </a:r>
            <a:r>
              <a:rPr lang="fr-CA" sz="1400" b="1" dirty="0">
                <a:solidFill>
                  <a:srgbClr val="9073D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algn="ctr"/>
            <a:r>
              <a:rPr lang="fr-CA" sz="1600" dirty="0">
                <a:solidFill>
                  <a:srgbClr val="9073D1"/>
                </a:solidFill>
              </a:rPr>
              <a:t>2 &lt; 3 est </a:t>
            </a:r>
            <a:r>
              <a:rPr lang="fr-CA" sz="1600" b="1" dirty="0">
                <a:solidFill>
                  <a:srgbClr val="9073D1"/>
                </a:solidFill>
              </a:rPr>
              <a:t>true</a:t>
            </a: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67D7D363-F723-CACB-9080-9AC4BC026F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3790" y="5046227"/>
            <a:ext cx="1476921" cy="898127"/>
          </a:xfrm>
          <a:prstGeom prst="rect">
            <a:avLst/>
          </a:prstGeom>
          <a:ln w="12700">
            <a:solidFill>
              <a:srgbClr val="7385D1"/>
            </a:solidFill>
          </a:ln>
        </p:spPr>
      </p:pic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30222F80-4DD0-8D32-2598-4F4DA3A98988}"/>
              </a:ext>
            </a:extLst>
          </p:cNvPr>
          <p:cNvSpPr/>
          <p:nvPr/>
        </p:nvSpPr>
        <p:spPr>
          <a:xfrm>
            <a:off x="5322847" y="4908790"/>
            <a:ext cx="1981169" cy="1465187"/>
          </a:xfrm>
          <a:prstGeom prst="roundRect">
            <a:avLst/>
          </a:prstGeom>
          <a:noFill/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r>
              <a:rPr lang="fr-CA" sz="1600" dirty="0">
                <a:solidFill>
                  <a:srgbClr val="FA4098"/>
                </a:solidFill>
                <a:cs typeface="Courier New" panose="02070309020205020404" pitchFamily="49" charset="0"/>
              </a:rPr>
              <a:t>i</a:t>
            </a:r>
            <a:r>
              <a:rPr lang="fr-CA" sz="1600" dirty="0">
                <a:solidFill>
                  <a:srgbClr val="7385D1"/>
                </a:solidFill>
                <a:cs typeface="Courier New" panose="02070309020205020404" pitchFamily="49" charset="0"/>
              </a:rPr>
              <a:t> passe à </a:t>
            </a:r>
            <a:r>
              <a:rPr lang="fr-CA" sz="1600" dirty="0">
                <a:solidFill>
                  <a:srgbClr val="FA4098"/>
                </a:solidFill>
                <a:cs typeface="Courier New" panose="02070309020205020404" pitchFamily="49" charset="0"/>
              </a:rPr>
              <a:t>2</a:t>
            </a:r>
            <a:r>
              <a:rPr lang="fr-CA" sz="1600" dirty="0">
                <a:solidFill>
                  <a:srgbClr val="7385D1"/>
                </a:solidFill>
                <a:cs typeface="Courier New" panose="02070309020205020404" pitchFamily="49" charset="0"/>
              </a:rPr>
              <a:t>.</a:t>
            </a:r>
          </a:p>
        </p:txBody>
      </p:sp>
      <p:sp>
        <p:nvSpPr>
          <p:cNvPr id="26" name="Rectangle : coins arrondis 25">
            <a:extLst>
              <a:ext uri="{FF2B5EF4-FFF2-40B4-BE49-F238E27FC236}">
                <a16:creationId xmlns:a16="http://schemas.microsoft.com/office/drawing/2014/main" id="{2CE97A7B-FCE5-39AB-3E8F-87110A45404D}"/>
              </a:ext>
            </a:extLst>
          </p:cNvPr>
          <p:cNvSpPr/>
          <p:nvPr/>
        </p:nvSpPr>
        <p:spPr>
          <a:xfrm>
            <a:off x="7464854" y="4908790"/>
            <a:ext cx="1981169" cy="1465187"/>
          </a:xfrm>
          <a:prstGeom prst="roundRect">
            <a:avLst/>
          </a:prstGeom>
          <a:noFill/>
          <a:ln w="38100">
            <a:solidFill>
              <a:srgbClr val="7385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endParaRPr lang="fr-CA" sz="1600" dirty="0">
              <a:solidFill>
                <a:srgbClr val="7385D1"/>
              </a:solidFill>
              <a:cs typeface="Courier New" panose="02070309020205020404" pitchFamily="49" charset="0"/>
            </a:endParaRPr>
          </a:p>
          <a:p>
            <a:pPr algn="ctr"/>
            <a:r>
              <a:rPr lang="fr-CA" sz="1600" dirty="0">
                <a:solidFill>
                  <a:srgbClr val="FA4098"/>
                </a:solidFill>
                <a:cs typeface="Courier New" panose="02070309020205020404" pitchFamily="49" charset="0"/>
              </a:rPr>
              <a:t>i</a:t>
            </a:r>
            <a:r>
              <a:rPr lang="fr-CA" sz="1600" dirty="0">
                <a:solidFill>
                  <a:srgbClr val="7385D1"/>
                </a:solidFill>
                <a:cs typeface="Courier New" panose="02070309020205020404" pitchFamily="49" charset="0"/>
              </a:rPr>
              <a:t> passe à </a:t>
            </a:r>
            <a:r>
              <a:rPr lang="fr-CA" sz="1600" dirty="0">
                <a:solidFill>
                  <a:srgbClr val="FA4098"/>
                </a:solidFill>
                <a:cs typeface="Courier New" panose="02070309020205020404" pitchFamily="49" charset="0"/>
              </a:rPr>
              <a:t>3</a:t>
            </a:r>
            <a:r>
              <a:rPr lang="fr-CA" sz="1600" dirty="0">
                <a:solidFill>
                  <a:srgbClr val="7385D1"/>
                </a:solidFill>
                <a:cs typeface="Courier New" panose="02070309020205020404" pitchFamily="49" charset="0"/>
              </a:rPr>
              <a:t>.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3ABE406B-01AD-B40C-B4E0-A62ACBDD9D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2555" y="5045166"/>
            <a:ext cx="1407425" cy="899188"/>
          </a:xfrm>
          <a:prstGeom prst="rect">
            <a:avLst/>
          </a:prstGeom>
          <a:ln w="12700">
            <a:solidFill>
              <a:srgbClr val="7385D1"/>
            </a:solidFill>
          </a:ln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774AEA76-B589-A386-C4E2-D0558C7374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37532" y="5045166"/>
            <a:ext cx="1429307" cy="899188"/>
          </a:xfrm>
          <a:prstGeom prst="rect">
            <a:avLst/>
          </a:prstGeom>
          <a:ln w="19050">
            <a:solidFill>
              <a:srgbClr val="7385D1"/>
            </a:solidFill>
          </a:ln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F93469D1-E64D-80C7-EDB3-2E352258F0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6026" y="1114959"/>
            <a:ext cx="4496427" cy="178142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39382089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7882D43-4B51-4A36-9784-7D48C5E0B0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Exemple 1</a:t>
            </a:r>
          </a:p>
          <a:p>
            <a:pPr lvl="2"/>
            <a:r>
              <a:rPr lang="fr-CA" dirty="0"/>
              <a:t> Cette boucle fait </a:t>
            </a:r>
            <a:r>
              <a:rPr lang="fr-CA" b="1" dirty="0"/>
              <a:t>4 itérations</a:t>
            </a:r>
            <a:r>
              <a:rPr lang="fr-CA" dirty="0"/>
              <a:t> (4 répétitions)</a:t>
            </a:r>
            <a:endParaRPr lang="fr-CA" b="1" dirty="0"/>
          </a:p>
          <a:p>
            <a:pPr lvl="2"/>
            <a:r>
              <a:rPr lang="fr-CA" dirty="0"/>
              <a:t> À chaque itération, on incrémente la variable « </a:t>
            </a:r>
            <a:r>
              <a:rPr lang="fr-CA" dirty="0">
                <a:solidFill>
                  <a:srgbClr val="FA4098"/>
                </a:solidFill>
              </a:rPr>
              <a:t>valeur</a:t>
            </a:r>
            <a:r>
              <a:rPr lang="fr-CA" dirty="0"/>
              <a:t> » avec la valeur de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La </a:t>
            </a:r>
            <a:r>
              <a:rPr lang="fr-CA" dirty="0">
                <a:solidFill>
                  <a:srgbClr val="FA4098"/>
                </a:solidFill>
              </a:rPr>
              <a:t>valeur</a:t>
            </a:r>
            <a:r>
              <a:rPr lang="fr-CA" dirty="0"/>
              <a:t> finale est : 10 +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 +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/>
              <a:t> +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/>
              <a:t> +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/>
              <a:t> (Donc 20)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383B732E-2148-462B-993E-952447F63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7A33F61-3F18-7775-26B0-E96023D262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5943" y="3006954"/>
            <a:ext cx="3192329" cy="233285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FA36B28-6463-04D9-DF88-9C2BB56AE4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778" y="3015386"/>
            <a:ext cx="6544588" cy="232442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1004882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Exemple 2</a:t>
            </a:r>
          </a:p>
          <a:p>
            <a:pPr lvl="2"/>
            <a:r>
              <a:rPr lang="fr-CA" dirty="0"/>
              <a:t> Cette boucle fait </a:t>
            </a:r>
            <a:r>
              <a:rPr lang="fr-CA" b="1" dirty="0"/>
              <a:t>9 itérations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On se sert de la variable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à chaque itération pour ajouter du texte.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sp>
        <p:nvSpPr>
          <p:cNvPr id="12" name="Flèche : bas 11">
            <a:extLst>
              <a:ext uri="{FF2B5EF4-FFF2-40B4-BE49-F238E27FC236}">
                <a16:creationId xmlns:a16="http://schemas.microsoft.com/office/drawing/2014/main" id="{4A1B3A3F-CCA2-4E47-8429-59F9A3A7907A}"/>
              </a:ext>
            </a:extLst>
          </p:cNvPr>
          <p:cNvSpPr/>
          <p:nvPr/>
        </p:nvSpPr>
        <p:spPr>
          <a:xfrm>
            <a:off x="5876350" y="5462222"/>
            <a:ext cx="435696" cy="476704"/>
          </a:xfrm>
          <a:prstGeom prst="downArrow">
            <a:avLst/>
          </a:prstGeom>
          <a:solidFill>
            <a:srgbClr val="797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fr-CA" b="1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EDC4CC3-2AD5-DD2C-D368-5A68760231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8114" y="2907035"/>
            <a:ext cx="6392167" cy="206721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48A7B2C-0749-4B10-A6C9-51CEA5976AC9}"/>
              </a:ext>
            </a:extLst>
          </p:cNvPr>
          <p:cNvSpPr/>
          <p:nvPr/>
        </p:nvSpPr>
        <p:spPr>
          <a:xfrm>
            <a:off x="7184026" y="4068280"/>
            <a:ext cx="240429" cy="339249"/>
          </a:xfrm>
          <a:prstGeom prst="rect">
            <a:avLst/>
          </a:prstGeom>
          <a:noFill/>
          <a:ln w="1270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A4CE361-E1E2-5E27-4C3C-7C2857040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4721" y="5087244"/>
            <a:ext cx="3238952" cy="40010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F89AFF06-DBF1-6640-737E-DF5A667F14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9219" y="6061989"/>
            <a:ext cx="5229955" cy="34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7432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Boucles</a:t>
            </a:r>
          </a:p>
          <a:p>
            <a:pPr lvl="1"/>
            <a:r>
              <a:rPr lang="fr-CA"/>
              <a:t> Exemple 3</a:t>
            </a:r>
          </a:p>
          <a:p>
            <a:pPr lvl="2"/>
            <a:r>
              <a:rPr lang="fr-CA"/>
              <a:t> Cette boucle fait </a:t>
            </a:r>
            <a:r>
              <a:rPr lang="fr-CA" b="1"/>
              <a:t>3 itérations</a:t>
            </a:r>
            <a:r>
              <a:rPr lang="fr-CA"/>
              <a:t>. Elle ajoute donc la </a:t>
            </a:r>
            <a:r>
              <a:rPr lang="fr-CA" b="1"/>
              <a:t>classe</a:t>
            </a:r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image </a:t>
            </a:r>
            <a:r>
              <a:rPr lang="fr-CA"/>
              <a:t>à 3 </a:t>
            </a:r>
            <a:r>
              <a:rPr lang="fr-CA" b="1"/>
              <a:t>éléments HTML</a:t>
            </a:r>
            <a:r>
              <a:rPr lang="fr-CA"/>
              <a:t>.</a:t>
            </a:r>
          </a:p>
          <a:p>
            <a:pPr marL="457200" lvl="1" indent="0">
              <a:buNone/>
            </a:pPr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sp>
        <p:nvSpPr>
          <p:cNvPr id="11" name="Flèche : bas 10">
            <a:extLst>
              <a:ext uri="{FF2B5EF4-FFF2-40B4-BE49-F238E27FC236}">
                <a16:creationId xmlns:a16="http://schemas.microsoft.com/office/drawing/2014/main" id="{2C3570A4-461F-400D-B183-204D609E514E}"/>
              </a:ext>
            </a:extLst>
          </p:cNvPr>
          <p:cNvSpPr/>
          <p:nvPr/>
        </p:nvSpPr>
        <p:spPr>
          <a:xfrm>
            <a:off x="4279198" y="5347762"/>
            <a:ext cx="384242" cy="420407"/>
          </a:xfrm>
          <a:prstGeom prst="down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fr-CA" b="1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B4500018-CC50-4CC1-BC52-A96DA3BFA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0227" y="853785"/>
            <a:ext cx="3119105" cy="104789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772D225D-88D5-3060-B8CB-C2FBF85788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599" y="4487607"/>
            <a:ext cx="7595197" cy="858362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F750C38-4B3E-D26D-8B67-05E72BEA73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243" y="5816864"/>
            <a:ext cx="9011908" cy="866896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A22A2AB-14E3-5E72-B703-D0B5BB2C35D6}"/>
              </a:ext>
            </a:extLst>
          </p:cNvPr>
          <p:cNvSpPr/>
          <p:nvPr/>
        </p:nvSpPr>
        <p:spPr>
          <a:xfrm>
            <a:off x="4061563" y="5860834"/>
            <a:ext cx="785645" cy="778955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F0E1E90A-CB6D-9DDE-9BBB-5B647861115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3665" y="2421242"/>
            <a:ext cx="7621064" cy="1762371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39BD1E20-B169-45CB-A14B-D9AE995D820F}"/>
              </a:ext>
            </a:extLst>
          </p:cNvPr>
          <p:cNvSpPr/>
          <p:nvPr/>
        </p:nvSpPr>
        <p:spPr>
          <a:xfrm>
            <a:off x="6672191" y="3302427"/>
            <a:ext cx="238069" cy="304800"/>
          </a:xfrm>
          <a:prstGeom prst="rect">
            <a:avLst/>
          </a:prstGeom>
          <a:noFill/>
          <a:ln w="1270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8066054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Construire une boucle </a:t>
            </a:r>
            <a:r>
              <a:rPr lang="en-CA" dirty="0"/>
              <a:t>🔨</a:t>
            </a:r>
            <a:endParaRPr lang="fr-CA" dirty="0"/>
          </a:p>
          <a:p>
            <a:pPr lvl="2"/>
            <a:r>
              <a:rPr lang="fr-CA" dirty="0"/>
              <a:t> Commencez par analyser un </a:t>
            </a:r>
            <a:r>
              <a:rPr lang="fr-CA" b="1" dirty="0"/>
              <a:t>code répétitif </a:t>
            </a:r>
            <a:r>
              <a:rPr lang="fr-CA" dirty="0"/>
              <a:t>et trouvez les </a:t>
            </a:r>
            <a:r>
              <a:rPr lang="fr-CA" b="1" dirty="0"/>
              <a:t>différences</a:t>
            </a:r>
            <a:r>
              <a:rPr lang="fr-CA" dirty="0"/>
              <a:t>.</a:t>
            </a:r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La seule chose qui varie dans ces </a:t>
            </a:r>
            <a:r>
              <a:rPr lang="fr-CA" b="1" dirty="0"/>
              <a:t>3 instructions</a:t>
            </a:r>
            <a:r>
              <a:rPr lang="fr-CA" dirty="0"/>
              <a:t>, c’est le </a:t>
            </a:r>
            <a:r>
              <a:rPr lang="fr-CA" dirty="0">
                <a:solidFill>
                  <a:srgbClr val="FA4098"/>
                </a:solidFill>
              </a:rPr>
              <a:t>numéro</a:t>
            </a:r>
            <a:r>
              <a:rPr lang="fr-CA" dirty="0"/>
              <a:t> à la fin de la </a:t>
            </a:r>
            <a:r>
              <a:rPr lang="fr-CA" b="1" dirty="0">
                <a:solidFill>
                  <a:srgbClr val="FA4098"/>
                </a:solidFill>
              </a:rPr>
              <a:t>classe</a:t>
            </a:r>
            <a:r>
              <a:rPr lang="fr-CA" dirty="0"/>
              <a:t>...</a:t>
            </a:r>
          </a:p>
          <a:p>
            <a:pPr lvl="3"/>
            <a:r>
              <a:rPr lang="fr-CA" dirty="0"/>
              <a:t> On a donc besoin d’une </a:t>
            </a:r>
            <a:r>
              <a:rPr lang="fr-CA" b="1" dirty="0"/>
              <a:t>boucle</a:t>
            </a:r>
            <a:r>
              <a:rPr lang="fr-CA" dirty="0"/>
              <a:t> où la variable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vaudra...</a:t>
            </a:r>
          </a:p>
          <a:p>
            <a:pPr lvl="4"/>
            <a:r>
              <a:rPr lang="fr-CA" b="1" dirty="0"/>
              <a:t>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 pour la première itération</a:t>
            </a:r>
          </a:p>
          <a:p>
            <a:pPr lvl="4"/>
            <a:r>
              <a:rPr lang="fr-CA" b="1" dirty="0"/>
              <a:t>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/>
              <a:t> pour la deuxième itération</a:t>
            </a:r>
          </a:p>
          <a:p>
            <a:pPr lvl="4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/>
              <a:t> pour la troisième itération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10078DE-87FE-03B7-A16C-09503EA7BC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224" y="2545956"/>
            <a:ext cx="7643308" cy="1643952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52E6462-C735-41F1-8D18-CA8C46C6DF8D}"/>
              </a:ext>
            </a:extLst>
          </p:cNvPr>
          <p:cNvSpPr/>
          <p:nvPr/>
        </p:nvSpPr>
        <p:spPr>
          <a:xfrm>
            <a:off x="6453343" y="2581468"/>
            <a:ext cx="176784" cy="305114"/>
          </a:xfrm>
          <a:prstGeom prst="rect">
            <a:avLst/>
          </a:prstGeom>
          <a:noFill/>
          <a:ln w="19050">
            <a:solidFill>
              <a:srgbClr val="FA4098">
                <a:alpha val="5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CE5911-FFA1-4C55-83C3-EA3ABFA276FC}"/>
              </a:ext>
            </a:extLst>
          </p:cNvPr>
          <p:cNvSpPr/>
          <p:nvPr/>
        </p:nvSpPr>
        <p:spPr>
          <a:xfrm>
            <a:off x="6453343" y="3195656"/>
            <a:ext cx="176784" cy="305114"/>
          </a:xfrm>
          <a:prstGeom prst="rect">
            <a:avLst/>
          </a:prstGeom>
          <a:noFill/>
          <a:ln w="19050">
            <a:solidFill>
              <a:srgbClr val="FA4098">
                <a:alpha val="5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2464DB3-7E30-4C1B-B076-A71B3543CCEB}"/>
              </a:ext>
            </a:extLst>
          </p:cNvPr>
          <p:cNvSpPr/>
          <p:nvPr/>
        </p:nvSpPr>
        <p:spPr>
          <a:xfrm>
            <a:off x="6462710" y="3809355"/>
            <a:ext cx="176784" cy="305114"/>
          </a:xfrm>
          <a:prstGeom prst="rect">
            <a:avLst/>
          </a:prstGeom>
          <a:noFill/>
          <a:ln w="19050">
            <a:solidFill>
              <a:srgbClr val="FA4098">
                <a:alpha val="54902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1756230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Construire une boucle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4EE899F-568D-46F2-945D-DC42D6820B88}"/>
              </a:ext>
            </a:extLst>
          </p:cNvPr>
          <p:cNvSpPr txBox="1"/>
          <p:nvPr/>
        </p:nvSpPr>
        <p:spPr>
          <a:xfrm>
            <a:off x="1283403" y="2362765"/>
            <a:ext cx="488469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97CDE"/>
                </a:solidFill>
              </a:rPr>
              <a:t>On a besoin d’une </a:t>
            </a:r>
            <a:r>
              <a:rPr lang="fr-CA" b="1" dirty="0">
                <a:solidFill>
                  <a:srgbClr val="797CDE"/>
                </a:solidFill>
              </a:rPr>
              <a:t>boucle</a:t>
            </a:r>
            <a:r>
              <a:rPr lang="fr-CA" dirty="0">
                <a:solidFill>
                  <a:srgbClr val="797CDE"/>
                </a:solidFill>
              </a:rPr>
              <a:t> où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97CDE"/>
                </a:solidFill>
              </a:rPr>
              <a:t> vaudra...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97CDE"/>
                </a:solidFill>
              </a:rPr>
              <a:t> pour la première itération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97CDE"/>
                </a:solidFill>
              </a:rPr>
              <a:t> pour la deuxième itération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fr-CA" b="1" dirty="0">
                <a:solidFill>
                  <a:srgbClr val="7385D1"/>
                </a:solidFill>
              </a:rPr>
              <a:t> </a:t>
            </a:r>
            <a:r>
              <a:rPr lang="fr-CA" dirty="0">
                <a:solidFill>
                  <a:srgbClr val="FA4098"/>
                </a:solidFill>
              </a:rPr>
              <a:t>3</a:t>
            </a:r>
            <a:r>
              <a:rPr lang="fr-CA" dirty="0">
                <a:solidFill>
                  <a:srgbClr val="797CDE"/>
                </a:solidFill>
              </a:rPr>
              <a:t> pour la troisième itération</a:t>
            </a:r>
          </a:p>
          <a:p>
            <a:endParaRPr lang="fr-CA" dirty="0">
              <a:solidFill>
                <a:srgbClr val="797CDE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E3D949C0-85FE-4ECC-A5E8-B91E6D9184A6}"/>
              </a:ext>
            </a:extLst>
          </p:cNvPr>
          <p:cNvSpPr txBox="1"/>
          <p:nvPr/>
        </p:nvSpPr>
        <p:spPr>
          <a:xfrm>
            <a:off x="1283403" y="3996037"/>
            <a:ext cx="90175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fr-CA" dirty="0">
                <a:solidFill>
                  <a:srgbClr val="797CDE"/>
                </a:solidFill>
              </a:rPr>
              <a:t>Il reste à intégrer le code et à se servir de la variable </a:t>
            </a:r>
            <a:r>
              <a:rPr lang="fr-CA" b="1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9073D1"/>
                </a:solidFill>
              </a:rPr>
              <a:t> </a:t>
            </a:r>
            <a:r>
              <a:rPr lang="fr-CA" dirty="0">
                <a:solidFill>
                  <a:srgbClr val="797CDE"/>
                </a:solidFill>
              </a:rPr>
              <a:t>pour remplacer la partie qui doit varier d’itération en itération</a:t>
            </a:r>
          </a:p>
          <a:p>
            <a:endParaRPr lang="fr-CA" dirty="0">
              <a:solidFill>
                <a:srgbClr val="9073D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0F3E9CE-0797-07C8-BF53-FF2BD751F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9756" y="1724677"/>
            <a:ext cx="2078155" cy="1898863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CD69D1E5-063C-8A87-1CB6-B3DB31A93019}"/>
              </a:ext>
            </a:extLst>
          </p:cNvPr>
          <p:cNvSpPr/>
          <p:nvPr/>
        </p:nvSpPr>
        <p:spPr>
          <a:xfrm>
            <a:off x="7063887" y="5726290"/>
            <a:ext cx="238069" cy="304800"/>
          </a:xfrm>
          <a:prstGeom prst="rect">
            <a:avLst/>
          </a:prstGeom>
          <a:noFill/>
          <a:ln w="1270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7121D4D9-F3FF-A8CB-54DE-66D5982AB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147" y="4796596"/>
            <a:ext cx="7563906" cy="180047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15239082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572"/>
            <a:ext cx="10512000" cy="5707428"/>
          </a:xfrm>
        </p:spPr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Construire une boucle</a:t>
            </a:r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1"/>
            <a:endParaRPr lang="fr-CA" dirty="0"/>
          </a:p>
          <a:p>
            <a:pPr lvl="2"/>
            <a:endParaRPr lang="fr-CA" dirty="0"/>
          </a:p>
          <a:p>
            <a:pPr lvl="2"/>
            <a:r>
              <a:rPr lang="fr-CA" dirty="0"/>
              <a:t> Si jamais on ajoute 2 images supplémentaires avec les classes « </a:t>
            </a:r>
            <a:r>
              <a:rPr lang="fr-CA" b="1" dirty="0"/>
              <a:t>daenerys</a:t>
            </a:r>
            <a:r>
              <a:rPr lang="fr-CA" b="1" dirty="0">
                <a:solidFill>
                  <a:srgbClr val="FA4098"/>
                </a:solidFill>
              </a:rPr>
              <a:t>4</a:t>
            </a:r>
            <a:r>
              <a:rPr lang="fr-CA" dirty="0"/>
              <a:t> » et « </a:t>
            </a:r>
            <a:r>
              <a:rPr lang="fr-CA" b="1" dirty="0"/>
              <a:t>daenerys</a:t>
            </a:r>
            <a:r>
              <a:rPr lang="fr-CA" b="1" dirty="0">
                <a:solidFill>
                  <a:srgbClr val="FA4098"/>
                </a:solidFill>
              </a:rPr>
              <a:t>5</a:t>
            </a:r>
            <a:r>
              <a:rPr lang="fr-CA" dirty="0"/>
              <a:t> », il suffira de changer la </a:t>
            </a:r>
            <a:r>
              <a:rPr lang="fr-CA" b="1" dirty="0"/>
              <a:t>condition d’exécution</a:t>
            </a:r>
            <a:r>
              <a:rPr lang="fr-CA" dirty="0"/>
              <a:t> pour </a:t>
            </a:r>
            <a:r>
              <a:rPr lang="fr-CA" b="1" dirty="0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 &lt; 6</a:t>
            </a:r>
          </a:p>
          <a:p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sp>
        <p:nvSpPr>
          <p:cNvPr id="6" name="Flèche : bas 5">
            <a:extLst>
              <a:ext uri="{FF2B5EF4-FFF2-40B4-BE49-F238E27FC236}">
                <a16:creationId xmlns:a16="http://schemas.microsoft.com/office/drawing/2014/main" id="{F810415D-79B5-4A1B-9989-17265A542C5D}"/>
              </a:ext>
            </a:extLst>
          </p:cNvPr>
          <p:cNvSpPr/>
          <p:nvPr/>
        </p:nvSpPr>
        <p:spPr>
          <a:xfrm>
            <a:off x="5710051" y="3546164"/>
            <a:ext cx="768290" cy="321518"/>
          </a:xfrm>
          <a:prstGeom prst="downArrow">
            <a:avLst/>
          </a:prstGeom>
          <a:solidFill>
            <a:srgbClr val="797C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endParaRPr lang="fr-CA" b="1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8C136478-5908-44BA-4D3D-0F3864215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302" y="3984846"/>
            <a:ext cx="7293396" cy="1736085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ED41ADB-909E-91D1-FB22-027C1F446243}"/>
              </a:ext>
            </a:extLst>
          </p:cNvPr>
          <p:cNvSpPr/>
          <p:nvPr/>
        </p:nvSpPr>
        <p:spPr>
          <a:xfrm>
            <a:off x="6690845" y="4827622"/>
            <a:ext cx="172065" cy="256788"/>
          </a:xfrm>
          <a:prstGeom prst="rect">
            <a:avLst/>
          </a:prstGeom>
          <a:noFill/>
          <a:ln w="1270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0FC99AF-B83F-5484-7EF1-4048959F7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335" y="2038816"/>
            <a:ext cx="6445330" cy="138628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16278885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4BA6A0E4-71E7-4D40-A931-66A2C89DE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0572"/>
            <a:ext cx="10512000" cy="5026393"/>
          </a:xfrm>
        </p:spPr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Les dangers de l’</a:t>
            </a:r>
            <a:r>
              <a:rPr lang="fr-CA" dirty="0">
                <a:solidFill>
                  <a:srgbClr val="FA4098"/>
                </a:solidFill>
              </a:rPr>
              <a:t>infini </a:t>
            </a:r>
            <a:r>
              <a:rPr lang="en-CA" dirty="0">
                <a:solidFill>
                  <a:srgbClr val="FA4098"/>
                </a:solidFill>
              </a:rPr>
              <a:t>🌌</a:t>
            </a:r>
            <a:endParaRPr lang="fr-CA" dirty="0">
              <a:solidFill>
                <a:srgbClr val="FA4098"/>
              </a:solidFill>
            </a:endParaRPr>
          </a:p>
          <a:p>
            <a:pPr lvl="2"/>
            <a:r>
              <a:rPr lang="fr-CA" dirty="0"/>
              <a:t> Attention ! Les boucles peuvent </a:t>
            </a:r>
            <a:r>
              <a:rPr lang="fr-CA" b="1" dirty="0"/>
              <a:t>figer la page Web</a:t>
            </a:r>
            <a:r>
              <a:rPr lang="fr-CA" dirty="0"/>
              <a:t> si elles s’exécutent à l’infini.</a:t>
            </a:r>
            <a:endParaRPr lang="fr-CA" b="1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lvl="2"/>
            <a:endParaRPr lang="fr-CA" dirty="0"/>
          </a:p>
          <a:p>
            <a:pPr marL="457200" lvl="1" indent="0">
              <a:buNone/>
            </a:pPr>
            <a:endParaRPr lang="fr-CA" dirty="0"/>
          </a:p>
          <a:p>
            <a:pPr lvl="1"/>
            <a:r>
              <a:rPr lang="fr-CA" dirty="0"/>
              <a:t> Comme on a oublié de faire évoluer la valeur de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dans la boucle,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/>
              <a:t> aura toujours la valeur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/>
              <a:t> et </a:t>
            </a:r>
            <a:r>
              <a:rPr lang="fr-CA" dirty="0">
                <a:solidFill>
                  <a:srgbClr val="FA4098"/>
                </a:solidFill>
              </a:rPr>
              <a:t>i &lt; 4</a:t>
            </a:r>
            <a:r>
              <a:rPr lang="fr-CA" dirty="0"/>
              <a:t> sera toujours </a:t>
            </a:r>
            <a:r>
              <a:rPr lang="fr-CA" dirty="0">
                <a:solidFill>
                  <a:srgbClr val="FA4098"/>
                </a:solidFill>
              </a:rPr>
              <a:t>true</a:t>
            </a:r>
            <a:r>
              <a:rPr lang="fr-CA" dirty="0"/>
              <a:t>.</a:t>
            </a:r>
          </a:p>
          <a:p>
            <a:pPr lvl="4"/>
            <a:endParaRPr lang="fr-CA" dirty="0"/>
          </a:p>
          <a:p>
            <a:pPr marL="457200" lvl="1" indent="0">
              <a:buNone/>
            </a:pPr>
            <a:endParaRPr lang="fr-CA" dirty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364451B-9412-4D04-85DA-5958B6F3CF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Boucles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E6C72D9-3D78-3274-0E48-3C2F33C0C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2373" y="2486120"/>
            <a:ext cx="5587254" cy="166525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25008893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D5D0768-50E5-2449-E583-4880EE734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Exemple 4</a:t>
            </a:r>
          </a:p>
          <a:p>
            <a:pPr lvl="2"/>
            <a:r>
              <a:rPr lang="fr-CA" dirty="0"/>
              <a:t> On peut très bien utiliser des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 dans des boucles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/>
              <a:t>, et des boucles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/>
              <a:t> dans des </a:t>
            </a:r>
            <a:r>
              <a:rPr lang="fr-CA" dirty="0">
                <a:solidFill>
                  <a:srgbClr val="FA4098"/>
                </a:solidFill>
              </a:rPr>
              <a:t>if</a:t>
            </a:r>
            <a:r>
              <a:rPr lang="fr-CA" dirty="0"/>
              <a:t>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B67341EA-397E-3622-F7DD-C363C1280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9AD21A3D-C88F-76E3-583A-8B200B18E3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7798" y="2698972"/>
            <a:ext cx="3352069" cy="283831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8340513-048B-B9C5-D064-5DE1127000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8473" y="2698972"/>
            <a:ext cx="5574522" cy="2838310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239163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68D2896A-8442-4EFA-A8AF-F875F90969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Le DOM permet de changer le style d’un élément, mais également :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Ajouter une classe</a:t>
            </a:r>
          </a:p>
          <a:p>
            <a:pPr lvl="1"/>
            <a:r>
              <a:rPr lang="fr-CA" dirty="0"/>
              <a:t> Retirer une classe</a:t>
            </a:r>
          </a:p>
          <a:p>
            <a:pPr lvl="1"/>
            <a:r>
              <a:rPr lang="fr-CA" dirty="0"/>
              <a:t> Vérifier si un élément possède une classe</a:t>
            </a:r>
          </a:p>
          <a:p>
            <a:pPr lvl="1"/>
            <a:endParaRPr lang="fr-CA" dirty="0"/>
          </a:p>
          <a:p>
            <a:pPr lvl="1"/>
            <a:r>
              <a:rPr lang="fr-CA" dirty="0"/>
              <a:t> Ajouter un attribut</a:t>
            </a:r>
          </a:p>
          <a:p>
            <a:pPr lvl="1"/>
            <a:r>
              <a:rPr lang="fr-CA" dirty="0"/>
              <a:t> Retirer un attribut</a:t>
            </a:r>
          </a:p>
          <a:p>
            <a:pPr lvl="1"/>
            <a:r>
              <a:rPr lang="fr-CA" dirty="0"/>
              <a:t> Modifier un attribut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0E8407D-94A4-4A2D-963B-1BD50DC17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</p:spTree>
    <p:extLst>
      <p:ext uri="{BB962C8B-B14F-4D97-AF65-F5344CB8AC3E}">
        <p14:creationId xmlns:p14="http://schemas.microsoft.com/office/powerpoint/2010/main" val="18821280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FBF448E5-EBE8-CD8A-29D1-92C7EA0E8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dirty="0"/>
              <a:t> Boucles</a:t>
            </a:r>
          </a:p>
          <a:p>
            <a:pPr lvl="1"/>
            <a:r>
              <a:rPr lang="fr-CA" dirty="0"/>
              <a:t> Exemple 5</a:t>
            </a:r>
          </a:p>
          <a:p>
            <a:pPr lvl="2"/>
            <a:r>
              <a:rPr lang="fr-CA" dirty="0"/>
              <a:t> Les conditions de boucle peuvent être aussi sophistiquées que nécessaire.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259955A3-8599-C899-F9FF-550440A3BB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1DC2E90-6FA8-4891-569F-A6666DF473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4982" y="2606714"/>
            <a:ext cx="3021514" cy="212164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BC31C3F-370F-AE1D-3D7C-492D29FEA988}"/>
              </a:ext>
            </a:extLst>
          </p:cNvPr>
          <p:cNvSpPr txBox="1"/>
          <p:nvPr/>
        </p:nvSpPr>
        <p:spPr>
          <a:xfrm>
            <a:off x="1456944" y="4913376"/>
            <a:ext cx="91805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À chaque itération,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85D1"/>
                </a:solidFill>
              </a:rPr>
              <a:t> augmente de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85D1"/>
                </a:solidFill>
              </a:rPr>
              <a:t> et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85D1"/>
                </a:solidFill>
              </a:rPr>
              <a:t> diminue de </a:t>
            </a:r>
            <a:r>
              <a:rPr lang="fr-CA" dirty="0">
                <a:solidFill>
                  <a:srgbClr val="FA4098"/>
                </a:solidFill>
              </a:rPr>
              <a:t>2</a:t>
            </a:r>
            <a:r>
              <a:rPr lang="fr-CA" dirty="0">
                <a:solidFill>
                  <a:srgbClr val="7385D1"/>
                </a:solidFill>
              </a:rPr>
              <a:t>.</a:t>
            </a:r>
          </a:p>
          <a:p>
            <a:r>
              <a:rPr lang="fr-CA" dirty="0">
                <a:solidFill>
                  <a:srgbClr val="7385D1"/>
                </a:solidFill>
              </a:rPr>
              <a:t>• À cause de la condition, dès que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85D1"/>
                </a:solidFill>
              </a:rPr>
              <a:t> atteindra </a:t>
            </a:r>
            <a:r>
              <a:rPr lang="fr-CA" dirty="0">
                <a:solidFill>
                  <a:srgbClr val="FA4098"/>
                </a:solidFill>
              </a:rPr>
              <a:t>5 ou plus</a:t>
            </a:r>
            <a:r>
              <a:rPr lang="fr-CA" dirty="0">
                <a:solidFill>
                  <a:srgbClr val="7385D1"/>
                </a:solidFill>
              </a:rPr>
              <a:t> OU dès que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85D1"/>
                </a:solidFill>
              </a:rPr>
              <a:t> atteindra </a:t>
            </a:r>
            <a:r>
              <a:rPr lang="fr-CA" dirty="0">
                <a:solidFill>
                  <a:srgbClr val="FA4098"/>
                </a:solidFill>
              </a:rPr>
              <a:t>5 ou moins</a:t>
            </a:r>
            <a:r>
              <a:rPr lang="fr-CA" dirty="0">
                <a:solidFill>
                  <a:srgbClr val="7385D1"/>
                </a:solidFill>
              </a:rPr>
              <a:t>, la boucle s’arrêtera.</a:t>
            </a:r>
          </a:p>
          <a:p>
            <a:r>
              <a:rPr lang="fr-CA" dirty="0">
                <a:solidFill>
                  <a:srgbClr val="7385D1"/>
                </a:solidFill>
              </a:rPr>
              <a:t>• Comme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85D1"/>
                </a:solidFill>
              </a:rPr>
              <a:t> diminue plus rapidement que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85D1"/>
                </a:solidFill>
              </a:rPr>
              <a:t> augmente, la boucle s’arrête alors que </a:t>
            </a:r>
            <a:r>
              <a:rPr lang="fr-CA" dirty="0">
                <a:solidFill>
                  <a:srgbClr val="FA4098"/>
                </a:solidFill>
              </a:rPr>
              <a:t>x</a:t>
            </a:r>
            <a:r>
              <a:rPr lang="fr-CA" dirty="0">
                <a:solidFill>
                  <a:srgbClr val="7385D1"/>
                </a:solidFill>
              </a:rPr>
              <a:t> respecte encore la condition, mais </a:t>
            </a:r>
            <a:r>
              <a:rPr lang="fr-CA" dirty="0">
                <a:solidFill>
                  <a:srgbClr val="FA4098"/>
                </a:solidFill>
              </a:rPr>
              <a:t>y</a:t>
            </a:r>
            <a:r>
              <a:rPr lang="fr-CA" dirty="0">
                <a:solidFill>
                  <a:srgbClr val="7385D1"/>
                </a:solidFill>
              </a:rPr>
              <a:t> vaut </a:t>
            </a:r>
            <a:r>
              <a:rPr lang="fr-CA" dirty="0">
                <a:solidFill>
                  <a:srgbClr val="FA4098"/>
                </a:solidFill>
              </a:rPr>
              <a:t>4</a:t>
            </a:r>
            <a:r>
              <a:rPr lang="fr-CA" dirty="0">
                <a:solidFill>
                  <a:srgbClr val="7385D1"/>
                </a:solidFill>
              </a:rPr>
              <a:t> et ne respecte plus la condition.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3F1D1D2E-ACD2-904F-01A7-D59B3C38F8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750" y="2492029"/>
            <a:ext cx="5410955" cy="2343477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</p:spTree>
    <p:extLst>
      <p:ext uri="{BB962C8B-B14F-4D97-AF65-F5344CB8AC3E}">
        <p14:creationId xmlns:p14="http://schemas.microsoft.com/office/powerpoint/2010/main" val="38679012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6A98855-7C55-49E0-0E13-ADA25D38E4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58928"/>
            <a:ext cx="10512000" cy="5026393"/>
          </a:xfrm>
        </p:spPr>
        <p:txBody>
          <a:bodyPr/>
          <a:lstStyle/>
          <a:p>
            <a:r>
              <a:rPr lang="fr-CA" dirty="0"/>
              <a:t> Autre type de boucles</a:t>
            </a:r>
          </a:p>
          <a:p>
            <a:pPr lvl="1"/>
            <a:r>
              <a:rPr lang="fr-CA" dirty="0"/>
              <a:t> </a:t>
            </a:r>
            <a:r>
              <a:rPr lang="fr-CA" dirty="0">
                <a:solidFill>
                  <a:srgbClr val="FA4098"/>
                </a:solidFill>
              </a:rPr>
              <a:t>do</a:t>
            </a:r>
            <a:r>
              <a:rPr lang="fr-CA" dirty="0"/>
              <a:t> ... </a:t>
            </a:r>
            <a:r>
              <a:rPr lang="fr-CA" dirty="0">
                <a:solidFill>
                  <a:srgbClr val="FA4098"/>
                </a:solidFill>
              </a:rPr>
              <a:t>while</a:t>
            </a:r>
          </a:p>
          <a:p>
            <a:pPr lvl="2"/>
            <a:r>
              <a:rPr lang="fr-CA" dirty="0"/>
              <a:t> Très similaire à une boucle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/>
              <a:t>, mais la condition est vérifiée </a:t>
            </a:r>
            <a:r>
              <a:rPr lang="fr-CA" b="1" dirty="0"/>
              <a:t>APRÈS</a:t>
            </a:r>
            <a:r>
              <a:rPr lang="fr-CA" dirty="0"/>
              <a:t> chaque itération. (Plutôt qu’avant) Cela signifie qu’il y aura forcément </a:t>
            </a:r>
            <a:r>
              <a:rPr lang="fr-CA" b="1" dirty="0"/>
              <a:t>au moins une itération</a:t>
            </a:r>
            <a:r>
              <a:rPr lang="fr-CA" dirty="0"/>
              <a:t>.</a:t>
            </a:r>
          </a:p>
          <a:p>
            <a:pPr lvl="2"/>
            <a:r>
              <a:rPr lang="fr-CA" dirty="0"/>
              <a:t> Avec une boucle </a:t>
            </a:r>
            <a:r>
              <a:rPr lang="fr-CA" dirty="0">
                <a:solidFill>
                  <a:srgbClr val="FA4098"/>
                </a:solidFill>
              </a:rPr>
              <a:t>while</a:t>
            </a:r>
            <a:r>
              <a:rPr lang="fr-CA" dirty="0"/>
              <a:t>, si la </a:t>
            </a:r>
            <a:r>
              <a:rPr lang="fr-CA" b="1" dirty="0"/>
              <a:t>condition</a:t>
            </a:r>
            <a:r>
              <a:rPr lang="fr-CA" dirty="0"/>
              <a:t> était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/>
              <a:t> initialement, elle n’effectuerait tout simplement aucune itération.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C988DAA-C0F2-B0E6-1D42-4D0918970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Boucles	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15A32F8C-2F63-8228-5907-487373E82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2424" y="3563312"/>
            <a:ext cx="2553056" cy="135273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9C61DD2-3458-8026-0D47-EEB1E07EB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534" y="5158596"/>
            <a:ext cx="2438740" cy="1438476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CB29E281-7D83-5202-2BE4-790A67B5757E}"/>
              </a:ext>
            </a:extLst>
          </p:cNvPr>
          <p:cNvSpPr/>
          <p:nvPr/>
        </p:nvSpPr>
        <p:spPr>
          <a:xfrm>
            <a:off x="7906236" y="3945086"/>
            <a:ext cx="633984" cy="640080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593F6E0C-C388-6B1C-C6C5-594F50AEBE36}"/>
              </a:ext>
            </a:extLst>
          </p:cNvPr>
          <p:cNvSpPr/>
          <p:nvPr/>
        </p:nvSpPr>
        <p:spPr>
          <a:xfrm>
            <a:off x="7906236" y="5578150"/>
            <a:ext cx="633984" cy="640080"/>
          </a:xfrm>
          <a:prstGeom prst="rightArrow">
            <a:avLst/>
          </a:prstGeom>
          <a:solidFill>
            <a:srgbClr val="7385D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53FD07F0-74C5-42CC-7ACB-EB6B3F3C79FE}"/>
              </a:ext>
            </a:extLst>
          </p:cNvPr>
          <p:cNvSpPr txBox="1"/>
          <p:nvPr/>
        </p:nvSpPr>
        <p:spPr>
          <a:xfrm>
            <a:off x="389939" y="3715512"/>
            <a:ext cx="3354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Comme </a:t>
            </a:r>
            <a:r>
              <a:rPr lang="fr-CA" dirty="0">
                <a:solidFill>
                  <a:srgbClr val="FA4098"/>
                </a:solidFill>
              </a:rPr>
              <a:t>i</a:t>
            </a:r>
            <a:r>
              <a:rPr lang="fr-CA" dirty="0">
                <a:solidFill>
                  <a:srgbClr val="7385D1"/>
                </a:solidFill>
              </a:rPr>
              <a:t> vaut </a:t>
            </a:r>
            <a:r>
              <a:rPr lang="fr-CA" dirty="0">
                <a:solidFill>
                  <a:srgbClr val="FA4098"/>
                </a:solidFill>
              </a:rPr>
              <a:t>1</a:t>
            </a:r>
            <a:r>
              <a:rPr lang="fr-CA" dirty="0">
                <a:solidFill>
                  <a:srgbClr val="7385D1"/>
                </a:solidFill>
              </a:rPr>
              <a:t>, et que </a:t>
            </a:r>
            <a:r>
              <a:rPr lang="fr-CA" dirty="0">
                <a:solidFill>
                  <a:srgbClr val="FA4098"/>
                </a:solidFill>
              </a:rPr>
              <a:t>1 &lt; 1</a:t>
            </a:r>
            <a:r>
              <a:rPr lang="fr-CA" dirty="0">
                <a:solidFill>
                  <a:srgbClr val="7385D1"/>
                </a:solidFill>
              </a:rPr>
              <a:t> est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>
                <a:solidFill>
                  <a:srgbClr val="7385D1"/>
                </a:solidFill>
              </a:rPr>
              <a:t>, on ne rentre même pas dans la boucle !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4E81A98-797F-E3F7-8C45-086283C90115}"/>
              </a:ext>
            </a:extLst>
          </p:cNvPr>
          <p:cNvSpPr txBox="1"/>
          <p:nvPr/>
        </p:nvSpPr>
        <p:spPr>
          <a:xfrm>
            <a:off x="389938" y="5327583"/>
            <a:ext cx="3329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85D1"/>
                </a:solidFill>
              </a:rPr>
              <a:t>• </a:t>
            </a:r>
            <a:r>
              <a:rPr lang="fr-CA" dirty="0">
                <a:solidFill>
                  <a:srgbClr val="FA4098"/>
                </a:solidFill>
              </a:rPr>
              <a:t>i &lt; 1 </a:t>
            </a:r>
            <a:r>
              <a:rPr lang="fr-CA" dirty="0">
                <a:solidFill>
                  <a:srgbClr val="7385D1"/>
                </a:solidFill>
              </a:rPr>
              <a:t>est encore </a:t>
            </a:r>
            <a:r>
              <a:rPr lang="fr-CA" dirty="0">
                <a:solidFill>
                  <a:srgbClr val="FA4098"/>
                </a:solidFill>
              </a:rPr>
              <a:t>false</a:t>
            </a:r>
            <a:r>
              <a:rPr lang="fr-CA" dirty="0">
                <a:solidFill>
                  <a:srgbClr val="7385D1"/>
                </a:solidFill>
              </a:rPr>
              <a:t>, mais on vérifie seulement la condition </a:t>
            </a:r>
            <a:r>
              <a:rPr lang="fr-CA" b="1" dirty="0">
                <a:solidFill>
                  <a:srgbClr val="7385D1"/>
                </a:solidFill>
              </a:rPr>
              <a:t>APRÈS</a:t>
            </a:r>
            <a:r>
              <a:rPr lang="fr-CA" dirty="0">
                <a:solidFill>
                  <a:srgbClr val="7385D1"/>
                </a:solidFill>
              </a:rPr>
              <a:t> que la première itération soit complétée.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D86D186-A84E-3D83-D805-2A51639056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4550" y="3370636"/>
            <a:ext cx="3354550" cy="1567704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712325D-73D5-AE47-E0E4-0CB178F07E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9983" y="5006714"/>
            <a:ext cx="3603683" cy="1742239"/>
          </a:xfrm>
          <a:prstGeom prst="rect">
            <a:avLst/>
          </a:prstGeom>
          <a:ln w="28575">
            <a:solidFill>
              <a:srgbClr val="7385D1"/>
            </a:solidFill>
          </a:ln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B8D86A4-2FE5-075B-7EFD-396978016B3E}"/>
              </a:ext>
            </a:extLst>
          </p:cNvPr>
          <p:cNvSpPr/>
          <p:nvPr/>
        </p:nvSpPr>
        <p:spPr>
          <a:xfrm>
            <a:off x="4181083" y="5578150"/>
            <a:ext cx="3394651" cy="1099830"/>
          </a:xfrm>
          <a:prstGeom prst="rect">
            <a:avLst/>
          </a:prstGeom>
          <a:noFill/>
          <a:ln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B754DD06-B117-CB11-B70B-E31035092EA7}"/>
              </a:ext>
            </a:extLst>
          </p:cNvPr>
          <p:cNvSpPr txBox="1"/>
          <p:nvPr/>
        </p:nvSpPr>
        <p:spPr>
          <a:xfrm>
            <a:off x="5642393" y="6389412"/>
            <a:ext cx="27553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200" b="1" dirty="0">
                <a:solidFill>
                  <a:srgbClr val="FA4098"/>
                </a:solidFill>
              </a:rPr>
              <a:t>← Condition placée à la fin</a:t>
            </a:r>
          </a:p>
        </p:txBody>
      </p:sp>
    </p:spTree>
    <p:extLst>
      <p:ext uri="{BB962C8B-B14F-4D97-AF65-F5344CB8AC3E}">
        <p14:creationId xmlns:p14="http://schemas.microsoft.com/office/powerpoint/2010/main" val="5827541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D03BAAD-C4D2-4BC0-B677-D5D88871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</a:t>
            </a:r>
            <a:r>
              <a:rPr lang="fr-CA" b="1">
                <a:solidFill>
                  <a:srgbClr val="FA4098"/>
                </a:solidFill>
              </a:rPr>
              <a:t>Classes</a:t>
            </a:r>
            <a:r>
              <a:rPr lang="fr-CA"/>
              <a:t> des éléments HTML</a:t>
            </a:r>
          </a:p>
          <a:p>
            <a:pPr lvl="1"/>
            <a:r>
              <a:rPr lang="fr-CA"/>
              <a:t> Les éléments </a:t>
            </a:r>
            <a:r>
              <a:rPr lang="fr-CA" b="1"/>
              <a:t>HTML</a:t>
            </a:r>
            <a:r>
              <a:rPr lang="fr-CA"/>
              <a:t> possèdent parfois une </a:t>
            </a:r>
            <a:r>
              <a:rPr lang="fr-CA" u="sng"/>
              <a:t>ou plusieurs</a:t>
            </a:r>
            <a:r>
              <a:rPr lang="fr-CA"/>
              <a:t> </a:t>
            </a:r>
            <a:r>
              <a:rPr lang="fr-CA">
                <a:solidFill>
                  <a:srgbClr val="FA4098"/>
                </a:solidFill>
              </a:rPr>
              <a:t>classes</a:t>
            </a:r>
          </a:p>
          <a:p>
            <a:pPr marL="914400" lvl="2" indent="0">
              <a:buNone/>
            </a:pP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&lt;div 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spongebob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... &lt;/div&gt;</a:t>
            </a:r>
          </a:p>
          <a:p>
            <a:pPr marL="914400" lvl="2" indent="0">
              <a:buNone/>
            </a:pP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&lt;div 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spongebob patrick</a:t>
            </a:r>
            <a:r>
              <a:rPr lang="fr-CA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&gt; ... &lt;/div&gt;</a:t>
            </a:r>
          </a:p>
          <a:p>
            <a:pPr lvl="3"/>
            <a:r>
              <a:rPr lang="fr-CA"/>
              <a:t> Notez que lorsqu’un élément HTML a plus d’une classe, elles sont séparées par des </a:t>
            </a:r>
            <a:r>
              <a:rPr lang="fr-CA" b="1">
                <a:solidFill>
                  <a:srgbClr val="FA4098"/>
                </a:solidFill>
              </a:rPr>
              <a:t>espaces</a:t>
            </a:r>
            <a:r>
              <a:rPr lang="fr-CA"/>
              <a:t>.</a:t>
            </a:r>
          </a:p>
          <a:p>
            <a:pPr lvl="3"/>
            <a:endParaRPr lang="fr-CA"/>
          </a:p>
          <a:p>
            <a:pPr lvl="1"/>
            <a:r>
              <a:rPr lang="fr-CA"/>
              <a:t> Les </a:t>
            </a:r>
            <a:r>
              <a:rPr lang="fr-CA">
                <a:solidFill>
                  <a:srgbClr val="FA4098"/>
                </a:solidFill>
              </a:rPr>
              <a:t>classes</a:t>
            </a:r>
            <a:r>
              <a:rPr lang="fr-CA"/>
              <a:t> permettent d’appliquer un groupe de styles à plusieurs éléments.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BB8203-1AE8-4270-A2AB-7D02E836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9EBE2729-A605-4322-A045-86E60FF1AE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73" y="4376089"/>
            <a:ext cx="4944165" cy="1105054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A46F772-968F-460F-B31D-59CD0DD06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2464" y="4261773"/>
            <a:ext cx="5058481" cy="1333686"/>
          </a:xfrm>
          <a:prstGeom prst="rect">
            <a:avLst/>
          </a:prstGeom>
          <a:ln w="38100">
            <a:solidFill>
              <a:srgbClr val="739CD1"/>
            </a:solidFill>
          </a:ln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D0B86F36-0398-48F6-8713-71C8B0759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1435" y="5882597"/>
            <a:ext cx="2905530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010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D03BAAD-C4D2-4BC0-B677-D5D88871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 b="1"/>
              <a:t> Ajouter</a:t>
            </a:r>
            <a:r>
              <a:rPr lang="fr-CA"/>
              <a:t> une classe :</a:t>
            </a:r>
          </a:p>
          <a:p>
            <a:pPr marL="457200" lvl="1" indent="0">
              <a:buNone/>
            </a:pP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nouvelle_classe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fr-CA" sz="32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BB8203-1AE8-4270-A2AB-7D02E836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sp>
        <p:nvSpPr>
          <p:cNvPr id="21" name="Flèche : bas 20">
            <a:extLst>
              <a:ext uri="{FF2B5EF4-FFF2-40B4-BE49-F238E27FC236}">
                <a16:creationId xmlns:a16="http://schemas.microsoft.com/office/drawing/2014/main" id="{D40B0097-35E4-4895-809A-97D40C49C490}"/>
              </a:ext>
            </a:extLst>
          </p:cNvPr>
          <p:cNvSpPr/>
          <p:nvPr/>
        </p:nvSpPr>
        <p:spPr>
          <a:xfrm>
            <a:off x="5624807" y="4525742"/>
            <a:ext cx="938784" cy="542058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048D5A1-C0E8-46F0-9154-BBE06E21F3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353" y="2209630"/>
            <a:ext cx="5677692" cy="1219370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DD6E2A0-530E-5B16-A0F4-748A5F71D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02931" y="3997356"/>
            <a:ext cx="5982535" cy="400106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93973AFE-28EB-CC7C-75F0-6FE61239E9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98114" y="5196080"/>
            <a:ext cx="6392167" cy="35247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7FFF430-2135-461F-8246-D24E322079DF}"/>
              </a:ext>
            </a:extLst>
          </p:cNvPr>
          <p:cNvSpPr/>
          <p:nvPr/>
        </p:nvSpPr>
        <p:spPr>
          <a:xfrm>
            <a:off x="4915868" y="5231454"/>
            <a:ext cx="533956" cy="267138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614215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D03BAAD-C4D2-4BC0-B677-D5D88871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 b="1"/>
              <a:t> Supprimer </a:t>
            </a:r>
            <a:r>
              <a:rPr lang="fr-CA"/>
              <a:t>une classe : </a:t>
            </a:r>
          </a:p>
          <a:p>
            <a:pPr marL="457200" lvl="1" indent="0">
              <a:buNone/>
            </a:pP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remove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ancienne_classe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fr-CA" sz="10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fr-CA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fr-CA">
              <a:cs typeface="Courier New" panose="02070309020205020404" pitchFamily="49" charset="0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BB8203-1AE8-4270-A2AB-7D02E836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sp>
        <p:nvSpPr>
          <p:cNvPr id="4" name="Flèche : bas 3">
            <a:extLst>
              <a:ext uri="{FF2B5EF4-FFF2-40B4-BE49-F238E27FC236}">
                <a16:creationId xmlns:a16="http://schemas.microsoft.com/office/drawing/2014/main" id="{13D1331A-26CE-1EBA-008F-7AA77A2AF9F5}"/>
              </a:ext>
            </a:extLst>
          </p:cNvPr>
          <p:cNvSpPr/>
          <p:nvPr/>
        </p:nvSpPr>
        <p:spPr>
          <a:xfrm>
            <a:off x="5624807" y="4373342"/>
            <a:ext cx="938784" cy="542058"/>
          </a:xfrm>
          <a:prstGeom prst="down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D25A4A4-D5B2-88B7-90EB-746A8B1C2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4732" y="5054292"/>
            <a:ext cx="5982535" cy="400106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4E65EAD-8626-2505-29CA-A7B3468CD1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9916" y="3873940"/>
            <a:ext cx="6392167" cy="35247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5875AF-41CC-10B7-ED42-F4CBDAE67A5A}"/>
              </a:ext>
            </a:extLst>
          </p:cNvPr>
          <p:cNvSpPr/>
          <p:nvPr/>
        </p:nvSpPr>
        <p:spPr>
          <a:xfrm>
            <a:off x="4917670" y="3909314"/>
            <a:ext cx="533956" cy="267138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1E0D1C9-A11B-6FFF-75D5-66F9D12AC4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4732" y="2381751"/>
            <a:ext cx="5982535" cy="1190791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3926126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D03BAAD-C4D2-4BC0-B677-D5D8887169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CA">
                <a:cs typeface="Courier New" panose="02070309020205020404" pitchFamily="49" charset="0"/>
              </a:rPr>
              <a:t> « </a:t>
            </a:r>
            <a:r>
              <a:rPr lang="fr-CA" b="1">
                <a:cs typeface="Courier New" panose="02070309020205020404" pitchFamily="49" charset="0"/>
              </a:rPr>
              <a:t>Basculer</a:t>
            </a:r>
            <a:r>
              <a:rPr lang="fr-CA">
                <a:cs typeface="Courier New" panose="02070309020205020404" pitchFamily="49" charset="0"/>
              </a:rPr>
              <a:t> » la présence d’une classe dans un élément</a:t>
            </a:r>
          </a:p>
          <a:p>
            <a:pPr lvl="1"/>
            <a:r>
              <a:rPr lang="fr-CA" sz="1800">
                <a:cs typeface="Courier New" panose="02070309020205020404" pitchFamily="49" charset="0"/>
              </a:rPr>
              <a:t> Donc si elle est présente, la </a:t>
            </a:r>
            <a:r>
              <a:rPr lang="fr-CA" sz="1800" u="sng">
                <a:cs typeface="Courier New" panose="02070309020205020404" pitchFamily="49" charset="0"/>
              </a:rPr>
              <a:t>retire</a:t>
            </a:r>
            <a:r>
              <a:rPr lang="fr-CA" sz="1800">
                <a:cs typeface="Courier New" panose="02070309020205020404" pitchFamily="49" charset="0"/>
              </a:rPr>
              <a:t>. Si elle est absente, </a:t>
            </a:r>
            <a:r>
              <a:rPr lang="fr-CA" sz="1800" u="sng">
                <a:cs typeface="Courier New" panose="02070309020205020404" pitchFamily="49" charset="0"/>
              </a:rPr>
              <a:t>l’ajoute</a:t>
            </a:r>
            <a:r>
              <a:rPr lang="fr-CA" sz="1800">
                <a:cs typeface="Courier New" panose="02070309020205020404" pitchFamily="49" charset="0"/>
              </a:rPr>
              <a:t>.</a:t>
            </a:r>
          </a:p>
          <a:p>
            <a:pPr lvl="1"/>
            <a:r>
              <a:rPr lang="fr-CA" sz="1800">
                <a:cs typeface="Courier New" panose="02070309020205020404" pitchFamily="49" charset="0"/>
              </a:rPr>
              <a:t> Syntaxe : 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toggle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classe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fr-CA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BBB8203-1AE8-4270-A2AB-7D02E83605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sp>
        <p:nvSpPr>
          <p:cNvPr id="4" name="Flèche : droite 3">
            <a:extLst>
              <a:ext uri="{FF2B5EF4-FFF2-40B4-BE49-F238E27FC236}">
                <a16:creationId xmlns:a16="http://schemas.microsoft.com/office/drawing/2014/main" id="{9030C097-5521-45FD-A2CC-69AD760B0D88}"/>
              </a:ext>
            </a:extLst>
          </p:cNvPr>
          <p:cNvSpPr/>
          <p:nvPr/>
        </p:nvSpPr>
        <p:spPr>
          <a:xfrm>
            <a:off x="5595845" y="4141771"/>
            <a:ext cx="603504" cy="457200"/>
          </a:xfrm>
          <a:prstGeom prst="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Flèche : droite 16">
            <a:extLst>
              <a:ext uri="{FF2B5EF4-FFF2-40B4-BE49-F238E27FC236}">
                <a16:creationId xmlns:a16="http://schemas.microsoft.com/office/drawing/2014/main" id="{F5753A0B-CF82-491F-8F71-EE7A096F6D00}"/>
              </a:ext>
            </a:extLst>
          </p:cNvPr>
          <p:cNvSpPr/>
          <p:nvPr/>
        </p:nvSpPr>
        <p:spPr>
          <a:xfrm>
            <a:off x="5634648" y="5212107"/>
            <a:ext cx="603504" cy="457200"/>
          </a:xfrm>
          <a:prstGeom prst="rightArrow">
            <a:avLst/>
          </a:prstGeom>
          <a:solidFill>
            <a:srgbClr val="739C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AC22153-42E2-40A9-B5D0-920B197784F5}"/>
              </a:ext>
            </a:extLst>
          </p:cNvPr>
          <p:cNvSpPr txBox="1"/>
          <p:nvPr/>
        </p:nvSpPr>
        <p:spPr>
          <a:xfrm>
            <a:off x="4341520" y="4742245"/>
            <a:ext cx="3066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CA" b="1">
                <a:solidFill>
                  <a:srgbClr val="739CD1"/>
                </a:solidFill>
              </a:rPr>
              <a:t>OU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DE80C4B-4613-A7AC-4ACF-47F2C4539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8144" y="2588503"/>
            <a:ext cx="5973009" cy="1228896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74D7A83-CCEF-2377-7DE9-452DB0D79C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185" y="5342409"/>
            <a:ext cx="4599432" cy="253620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D49BDFE-BE5B-E34D-1A96-3DD251076E98}"/>
              </a:ext>
            </a:extLst>
          </p:cNvPr>
          <p:cNvSpPr/>
          <p:nvPr/>
        </p:nvSpPr>
        <p:spPr>
          <a:xfrm>
            <a:off x="2154914" y="5353858"/>
            <a:ext cx="384204" cy="217787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4FD07158-925E-8A3B-FEFC-7EAC7E8C4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947" y="4265314"/>
            <a:ext cx="4486670" cy="30006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F9F0CA65-C7E8-E799-AA39-DACF85A295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058" y="4265314"/>
            <a:ext cx="4599432" cy="253620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7405985A-5EE0-5057-A8C3-B8122D5E61F3}"/>
              </a:ext>
            </a:extLst>
          </p:cNvPr>
          <p:cNvSpPr/>
          <p:nvPr/>
        </p:nvSpPr>
        <p:spPr>
          <a:xfrm>
            <a:off x="7919787" y="4276763"/>
            <a:ext cx="384204" cy="217787"/>
          </a:xfrm>
          <a:prstGeom prst="rect">
            <a:avLst/>
          </a:prstGeom>
          <a:noFill/>
          <a:ln w="19050">
            <a:solidFill>
              <a:srgbClr val="FA4098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E23EC187-222F-8009-8328-5F9A2C9EE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5058" y="5295965"/>
            <a:ext cx="4486670" cy="30006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8093029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D687E85F-5EB8-47CD-B516-75FF5DBF28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CA"/>
              <a:t> « </a:t>
            </a:r>
            <a:r>
              <a:rPr lang="fr-CA" b="1"/>
              <a:t>Vérifier</a:t>
            </a:r>
            <a:r>
              <a:rPr lang="fr-CA"/>
              <a:t> » si un élément </a:t>
            </a:r>
            <a:r>
              <a:rPr lang="fr-CA" b="1">
                <a:solidFill>
                  <a:srgbClr val="FA4098"/>
                </a:solidFill>
              </a:rPr>
              <a:t>possède</a:t>
            </a:r>
            <a:r>
              <a:rPr lang="fr-CA">
                <a:solidFill>
                  <a:srgbClr val="FA4098"/>
                </a:solidFill>
              </a:rPr>
              <a:t> une classe</a:t>
            </a:r>
          </a:p>
          <a:p>
            <a:pPr lvl="1"/>
            <a:r>
              <a:rPr lang="fr-CA"/>
              <a:t> 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("nom_classe")</a:t>
            </a:r>
          </a:p>
          <a:p>
            <a:pPr lvl="1"/>
            <a:r>
              <a:rPr lang="fr-CA"/>
              <a:t> Si l’élément possède la classe, le résultat est « </a:t>
            </a:r>
            <a:r>
              <a:rPr lang="fr-CA" b="1">
                <a:solidFill>
                  <a:schemeClr val="tx1"/>
                </a:solidFill>
              </a:rPr>
              <a:t>true</a:t>
            </a:r>
            <a:r>
              <a:rPr lang="fr-CA"/>
              <a:t> », sinon «</a:t>
            </a:r>
            <a:r>
              <a:rPr lang="fr-CA" b="1">
                <a:solidFill>
                  <a:schemeClr val="tx1"/>
                </a:solidFill>
              </a:rPr>
              <a:t> false </a:t>
            </a:r>
            <a:r>
              <a:rPr lang="fr-CA"/>
              <a:t>».</a:t>
            </a:r>
          </a:p>
          <a:p>
            <a:pPr lvl="2"/>
            <a:r>
              <a:rPr lang="fr-CA"/>
              <a:t> Exemple</a:t>
            </a:r>
          </a:p>
          <a:p>
            <a:pPr lvl="1"/>
            <a:endParaRPr lang="fr-CA"/>
          </a:p>
          <a:p>
            <a:pPr lvl="1"/>
            <a:endParaRPr lang="fr-CA"/>
          </a:p>
          <a:p>
            <a:pPr marL="914400" lvl="2" indent="0">
              <a:buNone/>
            </a:pPr>
            <a:endParaRPr lang="fr-CA" sz="18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document.querySelector(".phrase").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("poisson");  </a:t>
            </a:r>
          </a:p>
          <a:p>
            <a:pPr marL="914400" lvl="2" indent="0">
              <a:buNone/>
            </a:pPr>
            <a:r>
              <a:rPr lang="fr-CA"/>
              <a:t>// </a:t>
            </a:r>
            <a:r>
              <a:rPr lang="fr-CA" b="1">
                <a:solidFill>
                  <a:srgbClr val="FA4098"/>
                </a:solidFill>
              </a:rPr>
              <a:t>a</a:t>
            </a:r>
            <a:r>
              <a:rPr lang="fr-CA"/>
              <a:t> contient « </a:t>
            </a:r>
            <a:r>
              <a:rPr lang="fr-CA" b="1"/>
              <a:t>true</a:t>
            </a:r>
            <a:r>
              <a:rPr lang="fr-CA"/>
              <a:t> », car l’élément possède la classe </a:t>
            </a:r>
            <a:r>
              <a:rPr lang="fr-CA">
                <a:solidFill>
                  <a:srgbClr val="FA4098"/>
                </a:solidFill>
              </a:rPr>
              <a:t>poisson</a:t>
            </a:r>
            <a:r>
              <a:rPr lang="fr-CA"/>
              <a:t>.</a:t>
            </a:r>
          </a:p>
          <a:p>
            <a:pPr marL="914400" lvl="2" indent="0">
              <a:buNone/>
            </a:pPr>
            <a:endParaRPr lang="fr-CA" sz="1800" b="1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914400" lvl="2" indent="0">
              <a:buNone/>
            </a:pP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 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document.querySelector(".phrase").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6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6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("chat");</a:t>
            </a:r>
            <a:r>
              <a:rPr lang="fr-CA" sz="1600"/>
              <a:t> </a:t>
            </a:r>
            <a:r>
              <a:rPr lang="fr-CA" sz="1400"/>
              <a:t>   </a:t>
            </a:r>
          </a:p>
          <a:p>
            <a:pPr marL="914400" lvl="2" indent="0">
              <a:buNone/>
            </a:pPr>
            <a:r>
              <a:rPr lang="fr-CA"/>
              <a:t>// </a:t>
            </a:r>
            <a:r>
              <a:rPr lang="fr-CA" b="1">
                <a:solidFill>
                  <a:srgbClr val="FA4098"/>
                </a:solidFill>
              </a:rPr>
              <a:t>b</a:t>
            </a:r>
            <a:r>
              <a:rPr lang="fr-CA"/>
              <a:t> contient « </a:t>
            </a:r>
            <a:r>
              <a:rPr lang="fr-CA" b="1"/>
              <a:t>false</a:t>
            </a:r>
            <a:r>
              <a:rPr lang="fr-CA"/>
              <a:t> », car l’élément ne possède pas la classe </a:t>
            </a:r>
            <a:r>
              <a:rPr lang="fr-CA">
                <a:solidFill>
                  <a:srgbClr val="FA4098"/>
                </a:solidFill>
              </a:rPr>
              <a:t>chat</a:t>
            </a:r>
            <a:r>
              <a:rPr lang="fr-CA"/>
              <a:t>.</a:t>
            </a:r>
          </a:p>
          <a:p>
            <a:pPr marL="914400" lvl="2" indent="0">
              <a:buNone/>
            </a:pPr>
            <a:endParaRPr lang="fr-CA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A9CD8053-9D31-4B25-B899-E2CE0CFF2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FA975E-0724-C266-B379-A44C66970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982" y="3019368"/>
            <a:ext cx="10288436" cy="409632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4103809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921FFBD-C9B0-4F92-B63A-372DCB6B0F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0000" y="1132284"/>
            <a:ext cx="10512000" cy="5026393"/>
          </a:xfrm>
        </p:spPr>
        <p:txBody>
          <a:bodyPr/>
          <a:lstStyle/>
          <a:p>
            <a:r>
              <a:rPr lang="fr-CA"/>
              <a:t> « </a:t>
            </a:r>
            <a:r>
              <a:rPr lang="fr-CA" b="1"/>
              <a:t>Vérifier</a:t>
            </a:r>
            <a:r>
              <a:rPr lang="fr-CA"/>
              <a:t> » si un élément </a:t>
            </a:r>
            <a:r>
              <a:rPr lang="fr-CA" b="1">
                <a:solidFill>
                  <a:srgbClr val="FA4098"/>
                </a:solidFill>
              </a:rPr>
              <a:t>possède</a:t>
            </a:r>
            <a:r>
              <a:rPr lang="fr-CA">
                <a:solidFill>
                  <a:srgbClr val="FA4098"/>
                </a:solidFill>
              </a:rPr>
              <a:t> une classe</a:t>
            </a:r>
          </a:p>
          <a:p>
            <a:pPr lvl="1"/>
            <a:r>
              <a:rPr lang="fr-CA"/>
              <a:t> 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document.querySelector(".classe").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classList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fr-CA" sz="1800" b="1">
                <a:solidFill>
                  <a:srgbClr val="FA4098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contains</a:t>
            </a:r>
            <a:r>
              <a:rPr lang="fr-CA" sz="1800" b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("nom_classe")</a:t>
            </a:r>
          </a:p>
          <a:p>
            <a:pPr lvl="1"/>
            <a:r>
              <a:rPr lang="fr-CA"/>
              <a:t> Exemple de fonction qui exploite classList.</a:t>
            </a:r>
            <a:r>
              <a:rPr lang="fr-CA">
                <a:solidFill>
                  <a:srgbClr val="FA4098"/>
                </a:solidFill>
              </a:rPr>
              <a:t>contains()</a:t>
            </a:r>
            <a:r>
              <a:rPr lang="fr-CA"/>
              <a:t> :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179AA0E-DEDB-43ED-A0BC-A0FB8C777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/>
              <a:t>DOM avec classes et attributs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949EEEA-ACDD-4F3F-80DE-418EB674A579}"/>
              </a:ext>
            </a:extLst>
          </p:cNvPr>
          <p:cNvSpPr txBox="1"/>
          <p:nvPr/>
        </p:nvSpPr>
        <p:spPr>
          <a:xfrm>
            <a:off x="1110719" y="3407070"/>
            <a:ext cx="9966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739CD1"/>
                </a:solidFill>
              </a:rPr>
              <a:t>Si </a:t>
            </a:r>
            <a:r>
              <a:rPr lang="fr-CA">
                <a:solidFill>
                  <a:srgbClr val="739CD1"/>
                </a:solidFill>
              </a:rPr>
              <a:t>l’élément </a:t>
            </a:r>
            <a:r>
              <a:rPr lang="fr-CA" dirty="0">
                <a:solidFill>
                  <a:srgbClr val="FA4098"/>
                </a:solidFill>
              </a:rPr>
              <a:t>.</a:t>
            </a:r>
            <a:r>
              <a:rPr lang="fr-CA">
                <a:solidFill>
                  <a:srgbClr val="FA4098"/>
                </a:solidFill>
              </a:rPr>
              <a:t>texte</a:t>
            </a:r>
            <a:r>
              <a:rPr lang="fr-CA">
                <a:solidFill>
                  <a:srgbClr val="739CD1"/>
                </a:solidFill>
              </a:rPr>
              <a:t> </a:t>
            </a:r>
            <a:r>
              <a:rPr lang="fr-CA" dirty="0">
                <a:solidFill>
                  <a:srgbClr val="739CD1"/>
                </a:solidFill>
              </a:rPr>
              <a:t>possède la classe </a:t>
            </a:r>
            <a:r>
              <a:rPr lang="fr-CA" i="1" dirty="0"/>
              <a:t>sobre</a:t>
            </a:r>
            <a:r>
              <a:rPr lang="fr-CA" dirty="0">
                <a:solidFill>
                  <a:srgbClr val="739CD1"/>
                </a:solidFill>
              </a:rPr>
              <a:t>, son texte devient "Je possède la classe sobre </a:t>
            </a:r>
            <a:r>
              <a:rPr lang="en-CA" dirty="0">
                <a:solidFill>
                  <a:srgbClr val="739CD1"/>
                </a:solidFill>
              </a:rPr>
              <a:t>😏</a:t>
            </a:r>
            <a:r>
              <a:rPr lang="fr-CA" dirty="0">
                <a:solidFill>
                  <a:srgbClr val="739CD1"/>
                </a:solidFill>
              </a:rPr>
              <a:t>". </a:t>
            </a:r>
            <a:r>
              <a:rPr lang="fr-CA">
                <a:solidFill>
                  <a:srgbClr val="739CD1"/>
                </a:solidFill>
              </a:rPr>
              <a:t>Sinon, son texte devient "Je ne possède pas la classe sobre </a:t>
            </a:r>
            <a:r>
              <a:rPr lang="en-CA" dirty="0">
                <a:solidFill>
                  <a:srgbClr val="739CD1"/>
                </a:solidFill>
              </a:rPr>
              <a:t>😭</a:t>
            </a:r>
            <a:r>
              <a:rPr lang="fr-CA" dirty="0">
                <a:solidFill>
                  <a:srgbClr val="739CD1"/>
                </a:solidFill>
              </a:rPr>
              <a:t>".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8424B1F-E662-CA07-7F21-2B488291B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564" y="2775291"/>
            <a:ext cx="6249272" cy="352474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546A29B-4E11-FF0E-9A4A-701195EE12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894" y="4216411"/>
            <a:ext cx="8640609" cy="2460349"/>
          </a:xfrm>
          <a:prstGeom prst="rect">
            <a:avLst/>
          </a:prstGeom>
          <a:ln w="28575">
            <a:solidFill>
              <a:srgbClr val="739CD1"/>
            </a:solidFill>
          </a:ln>
        </p:spPr>
      </p:pic>
    </p:spTree>
    <p:extLst>
      <p:ext uri="{BB962C8B-B14F-4D97-AF65-F5344CB8AC3E}">
        <p14:creationId xmlns:p14="http://schemas.microsoft.com/office/powerpoint/2010/main" val="37485092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BB6C25E90EF841B03A4ACF3E770C99" ma:contentTypeVersion="4" ma:contentTypeDescription="Crée un document." ma:contentTypeScope="" ma:versionID="eef614af57a58a4319398c000e70e693">
  <xsd:schema xmlns:xsd="http://www.w3.org/2001/XMLSchema" xmlns:xs="http://www.w3.org/2001/XMLSchema" xmlns:p="http://schemas.microsoft.com/office/2006/metadata/properties" xmlns:ns2="f58e85c7-fc25-4ada-adcf-b475e6768b6a" targetNamespace="http://schemas.microsoft.com/office/2006/metadata/properties" ma:root="true" ma:fieldsID="18b248599a21bd7404ad934027204094" ns2:_="">
    <xsd:import namespace="f58e85c7-fc25-4ada-adcf-b475e6768b6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8e85c7-fc25-4ada-adcf-b475e6768b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1D0934C-BB7F-4ED6-A97A-F3ED052FE7A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5A9B577-DDDF-49AB-AB05-33889B9DF39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32FB75-322D-4814-BC2F-A0EEC6FCEC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8e85c7-fc25-4ada-adcf-b475e6768b6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14499</TotalTime>
  <Words>1899</Words>
  <Application>Microsoft Office PowerPoint</Application>
  <PresentationFormat>Widescreen</PresentationFormat>
  <Paragraphs>298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Thème Office</vt:lpstr>
      <vt:lpstr>Semaine 7</vt:lpstr>
      <vt:lpstr>Menu du jour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DOM avec classes et attributs</vt:lpstr>
      <vt:lpstr>Astuce avec DOM </vt:lpstr>
      <vt:lpstr>Astuce avec DOM</vt:lpstr>
      <vt:lpstr>Boucles</vt:lpstr>
      <vt:lpstr>Boucles</vt:lpstr>
      <vt:lpstr>Boucles</vt:lpstr>
      <vt:lpstr>Boucles</vt:lpstr>
      <vt:lpstr>Boucles</vt:lpstr>
      <vt:lpstr>Boucles</vt:lpstr>
      <vt:lpstr>Boucles</vt:lpstr>
      <vt:lpstr>Boucles</vt:lpstr>
      <vt:lpstr>Boucles</vt:lpstr>
      <vt:lpstr>Boucles</vt:lpstr>
      <vt:lpstr>Boucles</vt:lpstr>
      <vt:lpstr>Boucles</vt:lpstr>
      <vt:lpstr>Boucles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</dc:creator>
  <cp:lastModifiedBy>Maxime Pelletier</cp:lastModifiedBy>
  <cp:revision>3044</cp:revision>
  <dcterms:created xsi:type="dcterms:W3CDTF">2021-06-05T18:50:42Z</dcterms:created>
  <dcterms:modified xsi:type="dcterms:W3CDTF">2024-07-22T19:44:08Z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0x010100ECBB6C25E90EF841B03A4ACF3E770C99</vt:lpwstr>
  </property>
</Properties>
</file>