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9" r:id="rId6"/>
    <p:sldId id="260" r:id="rId7"/>
    <p:sldId id="291" r:id="rId8"/>
    <p:sldId id="261" r:id="rId9"/>
    <p:sldId id="266" r:id="rId10"/>
    <p:sldId id="286" r:id="rId11"/>
    <p:sldId id="287" r:id="rId12"/>
    <p:sldId id="288" r:id="rId13"/>
    <p:sldId id="289" r:id="rId14"/>
    <p:sldId id="290" r:id="rId15"/>
    <p:sldId id="304" r:id="rId16"/>
    <p:sldId id="305" r:id="rId17"/>
    <p:sldId id="313" r:id="rId18"/>
    <p:sldId id="314" r:id="rId19"/>
    <p:sldId id="292" r:id="rId20"/>
    <p:sldId id="293" r:id="rId21"/>
    <p:sldId id="316" r:id="rId22"/>
    <p:sldId id="296" r:id="rId23"/>
    <p:sldId id="295" r:id="rId24"/>
    <p:sldId id="297" r:id="rId25"/>
    <p:sldId id="323" r:id="rId26"/>
    <p:sldId id="324" r:id="rId27"/>
    <p:sldId id="317" r:id="rId28"/>
    <p:sldId id="318" r:id="rId29"/>
    <p:sldId id="325" r:id="rId30"/>
    <p:sldId id="319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073D1"/>
    <a:srgbClr val="FA4098"/>
    <a:srgbClr val="7385D1"/>
    <a:srgbClr val="739CD1"/>
    <a:srgbClr val="73B3D1"/>
    <a:srgbClr val="797CDE"/>
    <a:srgbClr val="B177BF"/>
    <a:srgbClr val="000000"/>
    <a:srgbClr val="BF779D"/>
    <a:srgbClr val="FA48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DF978F7-B15A-AE36-EAEF-7D682BEBA3C0}" v="22" dt="2024-07-22T19:51:13.21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4984" autoAdjust="0"/>
    <p:restoredTop sz="95226" autoAdjust="0"/>
  </p:normalViewPr>
  <p:slideViewPr>
    <p:cSldViewPr snapToGrid="0">
      <p:cViewPr varScale="1">
        <p:scale>
          <a:sx n="86" d="100"/>
          <a:sy n="86" d="100"/>
        </p:scale>
        <p:origin x="98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xime Pelletier" userId="S::maxime.pelletier@cegepmontpetit.ca::650e0294-d15e-434d-b499-540e3bfc0ffb" providerId="AD" clId="Web-{CDF978F7-B15A-AE36-EAEF-7D682BEBA3C0}"/>
    <pc:docChg chg="modSld">
      <pc:chgData name="Maxime Pelletier" userId="S::maxime.pelletier@cegepmontpetit.ca::650e0294-d15e-434d-b499-540e3bfc0ffb" providerId="AD" clId="Web-{CDF978F7-B15A-AE36-EAEF-7D682BEBA3C0}" dt="2024-07-22T19:51:13.215" v="20" actId="20577"/>
      <pc:docMkLst>
        <pc:docMk/>
      </pc:docMkLst>
      <pc:sldChg chg="modSp">
        <pc:chgData name="Maxime Pelletier" userId="S::maxime.pelletier@cegepmontpetit.ca::650e0294-d15e-434d-b499-540e3bfc0ffb" providerId="AD" clId="Web-{CDF978F7-B15A-AE36-EAEF-7D682BEBA3C0}" dt="2024-07-22T19:51:13.215" v="20" actId="20577"/>
        <pc:sldMkLst>
          <pc:docMk/>
          <pc:sldMk cId="3391325725" sldId="316"/>
        </pc:sldMkLst>
        <pc:spChg chg="mod">
          <ac:chgData name="Maxime Pelletier" userId="S::maxime.pelletier@cegepmontpetit.ca::650e0294-d15e-434d-b499-540e3bfc0ffb" providerId="AD" clId="Web-{CDF978F7-B15A-AE36-EAEF-7D682BEBA3C0}" dt="2024-07-22T19:51:13.215" v="20" actId="20577"/>
          <ac:spMkLst>
            <pc:docMk/>
            <pc:sldMk cId="3391325725" sldId="316"/>
            <ac:spMk id="2" creationId="{16BA42F2-30AC-47F9-9BC8-81B4CF62852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76E42FB-D061-48BA-903E-AFF7EF71A837}"/>
              </a:ext>
            </a:extLst>
          </p:cNvPr>
          <p:cNvSpPr/>
          <p:nvPr userDrawn="1"/>
        </p:nvSpPr>
        <p:spPr>
          <a:xfrm>
            <a:off x="0" y="2301139"/>
            <a:ext cx="12192000" cy="1208824"/>
          </a:xfrm>
          <a:prstGeom prst="rect">
            <a:avLst/>
          </a:prstGeom>
          <a:solidFill>
            <a:srgbClr val="73B3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sz="1800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E3DEB06-7C55-4A88-98CA-A7C7CC9553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301139"/>
            <a:ext cx="12192000" cy="1208824"/>
          </a:xfrm>
          <a:noFill/>
        </p:spPr>
        <p:txBody>
          <a:bodyPr anchor="b">
            <a:normAutofit/>
          </a:bodyPr>
          <a:lstStyle>
            <a:lvl1pPr algn="ctr">
              <a:defRPr sz="6000" b="1">
                <a:solidFill>
                  <a:schemeClr val="bg1"/>
                </a:solidFill>
                <a:latin typeface="+mj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8E8436A-24DF-47BF-A4ED-DF71FDEF02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1" y="3602038"/>
            <a:ext cx="12192000" cy="431011"/>
          </a:xfrm>
          <a:solidFill>
            <a:srgbClr val="73B3D1"/>
          </a:solidFill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E2DB9B7-CCEC-4820-965B-F911976D9690}"/>
              </a:ext>
            </a:extLst>
          </p:cNvPr>
          <p:cNvSpPr txBox="1"/>
          <p:nvPr userDrawn="1"/>
        </p:nvSpPr>
        <p:spPr>
          <a:xfrm>
            <a:off x="4610097" y="4119689"/>
            <a:ext cx="2971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b="1" dirty="0">
                <a:solidFill>
                  <a:srgbClr val="73B3D1"/>
                </a:solidFill>
              </a:rPr>
              <a:t>Intro. à la programmation</a:t>
            </a:r>
          </a:p>
        </p:txBody>
      </p:sp>
    </p:spTree>
    <p:extLst>
      <p:ext uri="{BB962C8B-B14F-4D97-AF65-F5344CB8AC3E}">
        <p14:creationId xmlns:p14="http://schemas.microsoft.com/office/powerpoint/2010/main" val="3880024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067BF9C4-08FF-48BA-ACF1-CA268AE923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00" y="2474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73B3D1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73B3D1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73B3D1"/>
                </a:solidFill>
              </a:defRPr>
            </a:lvl3pPr>
            <a:lvl4pPr>
              <a:defRPr>
                <a:solidFill>
                  <a:srgbClr val="73B3D1"/>
                </a:solidFill>
              </a:defRPr>
            </a:lvl4pPr>
            <a:lvl5pPr>
              <a:defRPr>
                <a:solidFill>
                  <a:srgbClr val="73B3D1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87176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8831C0DA-CDEB-46FB-8048-815015FFBA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550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739CD1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739CD1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739CD1"/>
                </a:solidFill>
              </a:defRPr>
            </a:lvl3pPr>
            <a:lvl4pPr>
              <a:defRPr>
                <a:solidFill>
                  <a:srgbClr val="739CD1"/>
                </a:solidFill>
              </a:defRPr>
            </a:lvl4pPr>
            <a:lvl5pPr>
              <a:defRPr>
                <a:solidFill>
                  <a:srgbClr val="739CD1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90445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i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EC7367DB-54B0-4E4B-9E49-482FCD217CE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00" y="2550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7385D1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7385D1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7385D1"/>
                </a:solidFill>
              </a:defRPr>
            </a:lvl3pPr>
            <a:lvl4pPr>
              <a:defRPr>
                <a:solidFill>
                  <a:srgbClr val="7385D1"/>
                </a:solidFill>
              </a:defRPr>
            </a:lvl4pPr>
            <a:lvl5pPr>
              <a:defRPr>
                <a:solidFill>
                  <a:srgbClr val="7385D1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58016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o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F732488C-42DD-45B2-BC5F-796AED45A6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355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9073D1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9073D1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9073D1"/>
                </a:solidFill>
              </a:defRPr>
            </a:lvl3pPr>
            <a:lvl4pPr>
              <a:defRPr>
                <a:solidFill>
                  <a:srgbClr val="9073D1"/>
                </a:solidFill>
              </a:defRPr>
            </a:lvl4pPr>
            <a:lvl5pPr>
              <a:defRPr>
                <a:solidFill>
                  <a:srgbClr val="9073D1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34003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gen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35806CBB-B0BC-460C-8CB1-5648902E326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3363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B177BF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B177BF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B177BF"/>
                </a:solidFill>
              </a:defRPr>
            </a:lvl3pPr>
            <a:lvl4pPr>
              <a:defRPr>
                <a:solidFill>
                  <a:srgbClr val="B177BF"/>
                </a:solidFill>
              </a:defRPr>
            </a:lvl4pPr>
            <a:lvl5pPr>
              <a:defRPr>
                <a:solidFill>
                  <a:srgbClr val="B177BF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523923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01F50723-364E-4E6E-BF7D-4DBDB67451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00" y="2355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BF779D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BF779D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BF779D"/>
                </a:solidFill>
              </a:defRPr>
            </a:lvl3pPr>
            <a:lvl4pPr>
              <a:defRPr>
                <a:solidFill>
                  <a:srgbClr val="BF779D"/>
                </a:solidFill>
              </a:defRPr>
            </a:lvl4pPr>
            <a:lvl5pPr>
              <a:defRPr>
                <a:solidFill>
                  <a:srgbClr val="BF779D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598691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806D8F19-2F8F-4068-852D-9F283AA45A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420C911-4971-431E-9C8F-E9DEAC1A95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20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A1EA3A6-5F28-4AC1-8DF1-3C5689D032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A36C02-C10D-4F70-ADA5-0F3523AD6F2E}" type="datetimeFigureOut">
              <a:rPr lang="fr-CA" smtClean="0"/>
              <a:t>2024-07-22</a:t>
            </a:fld>
            <a:endParaRPr lang="fr-CA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2F1293-9D7D-422C-8191-3FEAB10289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DA5EFF0-A580-491E-A7BD-3EF42D0545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CBE6A3-4AEF-4734-8AB8-E4DE745DFB5E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494001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47A1CE-E74F-4ED4-BD88-F5E5E811F2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/>
              <a:t>Semaine 8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6FD0B83-54B8-4E49-8084-D8400451C4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fr-CA" dirty="0"/>
              <a:t>Tableaux</a:t>
            </a:r>
          </a:p>
        </p:txBody>
      </p:sp>
    </p:spTree>
    <p:extLst>
      <p:ext uri="{BB962C8B-B14F-4D97-AF65-F5344CB8AC3E}">
        <p14:creationId xmlns:p14="http://schemas.microsoft.com/office/powerpoint/2010/main" val="35836202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B6E71E9-0F01-4A7A-9D4D-01014A4F04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Obtenir la </a:t>
            </a:r>
            <a:r>
              <a:rPr lang="fr-CA" b="1" dirty="0"/>
              <a:t>taille d’un </a:t>
            </a:r>
            <a:r>
              <a:rPr lang="fr-CA" b="1" dirty="0">
                <a:solidFill>
                  <a:srgbClr val="FA4098"/>
                </a:solidFill>
              </a:rPr>
              <a:t>tableau</a:t>
            </a:r>
          </a:p>
          <a:p>
            <a:pPr lvl="1"/>
            <a:r>
              <a:rPr lang="fr-CA" dirty="0"/>
              <a:t> Syntaxe</a:t>
            </a:r>
          </a:p>
          <a:p>
            <a:pPr marL="457200" lvl="1" indent="0">
              <a:buNone/>
            </a:pPr>
            <a:endParaRPr lang="fr-CA" dirty="0"/>
          </a:p>
          <a:p>
            <a:pPr lvl="1"/>
            <a:r>
              <a:rPr lang="fr-CA" dirty="0"/>
              <a:t> Exemple :</a:t>
            </a:r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marL="0" indent="0">
              <a:buNone/>
            </a:pPr>
            <a:endParaRPr lang="fr-CA" dirty="0"/>
          </a:p>
          <a:p>
            <a:pPr marL="457200" lvl="1" indent="0">
              <a:buNone/>
            </a:pPr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80E8407D-94A4-4A2D-963B-1BD50DC17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Tableaux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BE0066D-A255-4465-8973-8403278900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6153" y="1816576"/>
            <a:ext cx="2719693" cy="395592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84BB74EE-6AE1-4410-BDD4-15F5BFA3D0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8007" y="2979832"/>
            <a:ext cx="7872385" cy="68393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91603926-E582-E1EC-8D47-6BA63255F3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2144" y="4431432"/>
            <a:ext cx="8821381" cy="743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3271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B6E71E9-0F01-4A7A-9D4D-01014A4F04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Utiliser les données d’un </a:t>
            </a:r>
            <a:r>
              <a:rPr lang="fr-CA" b="1" dirty="0">
                <a:solidFill>
                  <a:srgbClr val="FA4098"/>
                </a:solidFill>
              </a:rPr>
              <a:t>tableau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80E8407D-94A4-4A2D-963B-1BD50DC17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Tableaux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0E84B38-B10A-4124-A412-B48F416388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1" y="1802201"/>
            <a:ext cx="6554115" cy="1705213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ED77097-31ED-B730-4994-8DCA2EC43C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900" y="3827623"/>
            <a:ext cx="11350200" cy="1666084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</p:spTree>
    <p:extLst>
      <p:ext uri="{BB962C8B-B14F-4D97-AF65-F5344CB8AC3E}">
        <p14:creationId xmlns:p14="http://schemas.microsoft.com/office/powerpoint/2010/main" val="20703827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EF1C9B-240C-4734-A543-E6A6954280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push</a:t>
            </a:r>
            <a:r>
              <a:rPr lang="fr-CA">
                <a:solidFill>
                  <a:srgbClr val="FA4098"/>
                </a:solidFill>
              </a:rPr>
              <a:t>() </a:t>
            </a:r>
            <a:r>
              <a:rPr lang="fr-CA"/>
              <a:t>➕</a:t>
            </a:r>
            <a:endParaRPr lang="fr-CA" dirty="0"/>
          </a:p>
          <a:p>
            <a:pPr lvl="1"/>
            <a:r>
              <a:rPr lang="fr-CA" dirty="0"/>
              <a:t> Permet d’ajouter un élément à la fin d’un tableau</a:t>
            </a:r>
          </a:p>
          <a:p>
            <a:pPr marL="914400" lvl="2" indent="0">
              <a:buNone/>
            </a:pP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let </a:t>
            </a:r>
            <a:r>
              <a:rPr lang="fr-CA" sz="1800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couleurs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[</a:t>
            </a:r>
            <a:r>
              <a:rPr lang="fr-CA" sz="1800" b="1" dirty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"Bleu"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fr-CA" sz="1800" b="1" dirty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"Rouge"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fr-CA" sz="1800" b="1" dirty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"Jaune"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fr-CA" sz="1800" b="1" dirty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"Vert"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];</a:t>
            </a:r>
          </a:p>
          <a:p>
            <a:pPr marL="914400" lvl="2" indent="0">
              <a:buNone/>
            </a:pP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 marL="914400" lvl="2" indent="0">
              <a:buNone/>
            </a:pP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fr-CA" sz="1800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couleurs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.push(</a:t>
            </a:r>
            <a:r>
              <a:rPr lang="fr-CA" sz="1800" b="1" dirty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"Violet"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pPr marL="914400" lvl="2" indent="0">
              <a:buNone/>
            </a:pPr>
            <a:r>
              <a:rPr lang="fr-CA" sz="1800" b="1" dirty="0">
                <a:solidFill>
                  <a:schemeClr val="bg1">
                    <a:lumMod val="6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// couleurs vaut ["Bleu", "Rouge", "Jaune", "Vert", "Violet"]</a:t>
            </a:r>
          </a:p>
          <a:p>
            <a:pPr marL="914400" lvl="2" indent="0">
              <a:buNone/>
            </a:pPr>
            <a:r>
              <a:rPr lang="fr-CA" sz="1800" b="1" dirty="0">
                <a:solidFill>
                  <a:schemeClr val="bg1">
                    <a:lumMod val="6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// couleurs.length vaut maintenant 5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C3F4D4C2-42DB-40B0-AA65-02D81BC18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Push et Pop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001BB68-31CB-4B7C-8AE4-17AC3909E522}"/>
              </a:ext>
            </a:extLst>
          </p:cNvPr>
          <p:cNvSpPr txBox="1"/>
          <p:nvPr/>
        </p:nvSpPr>
        <p:spPr>
          <a:xfrm>
            <a:off x="344910" y="4311134"/>
            <a:ext cx="1149858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fr-CA" sz="1800" b="1" dirty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"Bleu"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fr-CA" sz="1800" b="1" dirty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"Rouge"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fr-CA" sz="1800" b="1" dirty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"Jaune"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fr-CA" sz="1800" b="1" dirty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"Vert"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</a:p>
          <a:p>
            <a:pPr algn="ctr"/>
            <a:endParaRPr lang="fr-CA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/>
            <a:endParaRPr lang="fr-CA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/>
            <a:endParaRPr lang="fr-CA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/>
            <a:r>
              <a:rPr lang="fr-CA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fr-CA" sz="1800" b="1" dirty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"Bleu"</a:t>
            </a:r>
            <a:r>
              <a:rPr lang="fr-CA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lang="fr-CA" sz="1800" b="1" dirty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"Rouge"</a:t>
            </a:r>
            <a:r>
              <a:rPr lang="fr-CA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lang="fr-CA" sz="1800" b="1" dirty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"Jaune"</a:t>
            </a:r>
            <a:r>
              <a:rPr lang="fr-CA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lang="fr-CA" sz="1800" b="1" dirty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"Vert"</a:t>
            </a:r>
            <a:r>
              <a:rPr lang="fr-CA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lang="fr-CA" sz="1800" b="1" dirty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"Violet"</a:t>
            </a:r>
            <a:r>
              <a:rPr lang="fr-CA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  <a:endParaRPr lang="fr-CA" dirty="0"/>
          </a:p>
        </p:txBody>
      </p:sp>
      <p:sp>
        <p:nvSpPr>
          <p:cNvPr id="2" name="Flèche : bas 1">
            <a:extLst>
              <a:ext uri="{FF2B5EF4-FFF2-40B4-BE49-F238E27FC236}">
                <a16:creationId xmlns:a16="http://schemas.microsoft.com/office/drawing/2014/main" id="{C302682F-2EF8-4699-9445-850010B1E4EA}"/>
              </a:ext>
            </a:extLst>
          </p:cNvPr>
          <p:cNvSpPr/>
          <p:nvPr/>
        </p:nvSpPr>
        <p:spPr>
          <a:xfrm>
            <a:off x="5786352" y="4802828"/>
            <a:ext cx="615696" cy="487680"/>
          </a:xfrm>
          <a:prstGeom prst="downArrow">
            <a:avLst/>
          </a:prstGeom>
          <a:solidFill>
            <a:srgbClr val="739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6309284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0A982EF-B7C0-4A91-AAC1-B9550D1034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pop() </a:t>
            </a:r>
            <a:r>
              <a:rPr lang="fr-CA" dirty="0"/>
              <a:t>🗑️</a:t>
            </a:r>
          </a:p>
          <a:p>
            <a:pPr lvl="1"/>
            <a:r>
              <a:rPr lang="fr-CA" dirty="0"/>
              <a:t> Permet entre autres* de retirer un élément à la fin du tableau</a:t>
            </a:r>
          </a:p>
          <a:p>
            <a:pPr marL="914400" lvl="2" indent="0">
              <a:buNone/>
            </a:pPr>
            <a:r>
              <a:rPr lang="fr-CA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let </a:t>
            </a:r>
            <a:r>
              <a:rPr lang="fr-CA" sz="2000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notes</a:t>
            </a:r>
            <a:r>
              <a:rPr lang="fr-CA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[</a:t>
            </a:r>
            <a:r>
              <a:rPr lang="fr-CA" b="1" dirty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68</a:t>
            </a:r>
            <a:r>
              <a:rPr lang="fr-CA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fr-CA" sz="2000" b="1" dirty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71</a:t>
            </a:r>
            <a:r>
              <a:rPr lang="fr-CA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fr-CA" sz="2000" b="1" dirty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93</a:t>
            </a:r>
            <a:r>
              <a:rPr lang="fr-CA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fr-CA" sz="2000" b="1" dirty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78</a:t>
            </a:r>
            <a:r>
              <a:rPr lang="fr-CA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];</a:t>
            </a:r>
          </a:p>
          <a:p>
            <a:pPr marL="914400" lvl="2" indent="0">
              <a:buNone/>
            </a:pPr>
            <a:r>
              <a:rPr lang="fr-CA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 marL="914400" lvl="2" indent="0">
              <a:buNone/>
            </a:pPr>
            <a:r>
              <a:rPr lang="fr-CA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fr-CA" sz="2000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notes</a:t>
            </a:r>
            <a:r>
              <a:rPr lang="fr-CA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.pop();</a:t>
            </a:r>
          </a:p>
          <a:p>
            <a:pPr marL="914400" lvl="2" indent="0">
              <a:buNone/>
            </a:pPr>
            <a:r>
              <a:rPr lang="fr-CA" sz="2000" b="1" dirty="0">
                <a:solidFill>
                  <a:schemeClr val="bg1">
                    <a:lumMod val="6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// notes vaut [68, 71, 93]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C3F4D4C2-42DB-40B0-AA65-02D81BC18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Push et Pop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AFEB34C-2669-4926-9566-7D84123104DC}"/>
              </a:ext>
            </a:extLst>
          </p:cNvPr>
          <p:cNvSpPr txBox="1"/>
          <p:nvPr/>
        </p:nvSpPr>
        <p:spPr>
          <a:xfrm>
            <a:off x="3657567" y="4116062"/>
            <a:ext cx="487326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fr-CA" b="1" dirty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68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fr-CA" sz="1800" b="1" dirty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71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fr-CA" sz="1800" b="1" dirty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93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fr-CA" sz="1800" b="1" dirty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78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] </a:t>
            </a:r>
          </a:p>
          <a:p>
            <a:pPr algn="ctr"/>
            <a:endParaRPr lang="fr-CA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/>
            <a:endParaRPr lang="fr-CA" sz="18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/>
            <a:endParaRPr lang="fr-CA" sz="18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/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fr-CA" b="1" dirty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68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fr-CA" sz="1800" b="1" dirty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71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fr-CA" sz="1800" b="1" dirty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93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  <a:endParaRPr lang="fr-CA" dirty="0"/>
          </a:p>
        </p:txBody>
      </p:sp>
      <p:sp>
        <p:nvSpPr>
          <p:cNvPr id="6" name="Flèche : bas 5">
            <a:extLst>
              <a:ext uri="{FF2B5EF4-FFF2-40B4-BE49-F238E27FC236}">
                <a16:creationId xmlns:a16="http://schemas.microsoft.com/office/drawing/2014/main" id="{6D1A8B78-B7BE-438C-9252-0A3D6D64E734}"/>
              </a:ext>
            </a:extLst>
          </p:cNvPr>
          <p:cNvSpPr/>
          <p:nvPr/>
        </p:nvSpPr>
        <p:spPr>
          <a:xfrm>
            <a:off x="5786352" y="4610886"/>
            <a:ext cx="615696" cy="487680"/>
          </a:xfrm>
          <a:prstGeom prst="downArrow">
            <a:avLst/>
          </a:prstGeom>
          <a:solidFill>
            <a:srgbClr val="739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2D94E3EE-3B46-1CD8-D218-151E958ED338}"/>
              </a:ext>
            </a:extLst>
          </p:cNvPr>
          <p:cNvSpPr txBox="1"/>
          <p:nvPr/>
        </p:nvSpPr>
        <p:spPr>
          <a:xfrm>
            <a:off x="0" y="6550223"/>
            <a:ext cx="119347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>
                <a:solidFill>
                  <a:srgbClr val="739CD1"/>
                </a:solidFill>
              </a:rPr>
              <a:t>*pop() permet aussi de récupérer l’élément retiré dans une variable, mais nous l’utiliserons seulement pour en retirer dans ce cours.</a:t>
            </a:r>
          </a:p>
        </p:txBody>
      </p:sp>
    </p:spTree>
    <p:extLst>
      <p:ext uri="{BB962C8B-B14F-4D97-AF65-F5344CB8AC3E}">
        <p14:creationId xmlns:p14="http://schemas.microsoft.com/office/powerpoint/2010/main" val="9587529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48AD38C4-312E-4E09-9859-DEBFDBE180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splice()</a:t>
            </a:r>
          </a:p>
          <a:p>
            <a:pPr lvl="1"/>
            <a:r>
              <a:rPr lang="fr-CA" dirty="0"/>
              <a:t> Permet entre autres* de retirer des éléments dans un </a:t>
            </a:r>
            <a:r>
              <a:rPr lang="fr-CA" b="1" dirty="0"/>
              <a:t>tableau</a:t>
            </a:r>
          </a:p>
          <a:p>
            <a:pPr lvl="2"/>
            <a:r>
              <a:rPr lang="fr-CA" dirty="0"/>
              <a:t> Pas juste à la fin comme </a:t>
            </a:r>
            <a:r>
              <a:rPr lang="fr-CA" dirty="0">
                <a:solidFill>
                  <a:srgbClr val="FA4098"/>
                </a:solidFill>
              </a:rPr>
              <a:t>pop() </a:t>
            </a:r>
            <a:r>
              <a:rPr lang="fr-CA" dirty="0"/>
              <a:t>!</a:t>
            </a:r>
          </a:p>
          <a:p>
            <a:pPr lvl="1"/>
            <a:r>
              <a:rPr lang="fr-CA" dirty="0"/>
              <a:t> Syntaxe pour </a:t>
            </a:r>
            <a:r>
              <a:rPr lang="fr-CA" b="1" dirty="0"/>
              <a:t>retirer</a:t>
            </a:r>
            <a:r>
              <a:rPr lang="fr-CA" dirty="0"/>
              <a:t> des éléments</a:t>
            </a:r>
          </a:p>
          <a:p>
            <a:pPr marL="0" indent="0" algn="ctr">
              <a:buNone/>
            </a:pPr>
            <a:r>
              <a:rPr lang="fr-CA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monTableau.</a:t>
            </a:r>
            <a:r>
              <a:rPr lang="fr-CA" b="1" dirty="0" err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splice</a:t>
            </a:r>
            <a:r>
              <a:rPr lang="fr-CA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index</a:t>
            </a:r>
            <a:r>
              <a:rPr lang="fr-CA" b="1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nbRetirer</a:t>
            </a:r>
            <a:r>
              <a:rPr lang="fr-CA" b="1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 algn="ctr">
              <a:buNone/>
            </a:pPr>
            <a:endParaRPr lang="fr-CA" dirty="0"/>
          </a:p>
          <a:p>
            <a:pPr lvl="1"/>
            <a:r>
              <a:rPr lang="fr-CA" dirty="0"/>
              <a:t> Exemple :</a:t>
            </a:r>
          </a:p>
          <a:p>
            <a:pPr marL="914400" lvl="2" indent="0">
              <a:buNone/>
            </a:pP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let </a:t>
            </a:r>
            <a:r>
              <a:rPr lang="fr-CA" sz="1600" b="1" dirty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couleurs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["Bleu", "Rouge", "Jaune", "Vert", "Orange", "Violet"];</a:t>
            </a:r>
          </a:p>
          <a:p>
            <a:pPr marL="914400" lvl="2" indent="0">
              <a:buNone/>
            </a:pPr>
            <a:r>
              <a:rPr lang="fr-CA" sz="1600" b="1" dirty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couleurs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fr-CA" sz="1600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splice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fr-CA" sz="1600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fr-CA" sz="1600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pPr marL="914400" lvl="2" indent="0">
              <a:buNone/>
            </a:pPr>
            <a:r>
              <a:rPr lang="fr-CA" sz="1600" b="1" dirty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// couleurs vaut maintenant ["Jaune", "Vert", "Orange", "Violet"]</a:t>
            </a:r>
          </a:p>
          <a:p>
            <a:pPr marL="914400" lvl="2" indent="0">
              <a:buNone/>
            </a:pPr>
            <a:endParaRPr lang="fr-CA" dirty="0"/>
          </a:p>
          <a:p>
            <a:pPr lvl="2"/>
            <a:r>
              <a:rPr lang="fr-CA" dirty="0"/>
              <a:t> L’élément à l’</a:t>
            </a:r>
            <a:r>
              <a:rPr lang="fr-CA" dirty="0">
                <a:solidFill>
                  <a:srgbClr val="FA4098"/>
                </a:solidFill>
              </a:rPr>
              <a:t>index</a:t>
            </a:r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0</a:t>
            </a:r>
            <a:r>
              <a:rPr lang="fr-CA" dirty="0"/>
              <a:t> est le premier à être retiré et est inclus dans le nombre total d’éléments à retirer.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65F729F3-756E-4481-B6E0-C5186C398E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Splice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05EF230-8430-4582-B37C-104154F76EAA}"/>
              </a:ext>
            </a:extLst>
          </p:cNvPr>
          <p:cNvSpPr txBox="1"/>
          <p:nvPr/>
        </p:nvSpPr>
        <p:spPr>
          <a:xfrm>
            <a:off x="4590288" y="3438216"/>
            <a:ext cx="25237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600" dirty="0">
                <a:solidFill>
                  <a:srgbClr val="FA4098"/>
                </a:solidFill>
              </a:rPr>
              <a:t>Premier élément à retirer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B5C0376-9958-445B-938D-7D0717B02490}"/>
              </a:ext>
            </a:extLst>
          </p:cNvPr>
          <p:cNvSpPr txBox="1"/>
          <p:nvPr/>
        </p:nvSpPr>
        <p:spPr>
          <a:xfrm>
            <a:off x="7245096" y="3441264"/>
            <a:ext cx="35326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600" dirty="0">
                <a:solidFill>
                  <a:srgbClr val="FA4098"/>
                </a:solidFill>
              </a:rPr>
              <a:t>Combien d’élément on retire au total ?</a:t>
            </a:r>
          </a:p>
        </p:txBody>
      </p: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726DDD18-5129-4BCB-84E5-DFEE9B808A22}"/>
              </a:ext>
            </a:extLst>
          </p:cNvPr>
          <p:cNvCxnSpPr>
            <a:cxnSpLocks/>
          </p:cNvCxnSpPr>
          <p:nvPr/>
        </p:nvCxnSpPr>
        <p:spPr>
          <a:xfrm flipV="1">
            <a:off x="6022848" y="3171449"/>
            <a:ext cx="603504" cy="266767"/>
          </a:xfrm>
          <a:prstGeom prst="straightConnector1">
            <a:avLst/>
          </a:prstGeom>
          <a:ln w="3810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72FA1D5A-AC41-4563-9C37-66F46958C64E}"/>
              </a:ext>
            </a:extLst>
          </p:cNvPr>
          <p:cNvCxnSpPr>
            <a:cxnSpLocks/>
          </p:cNvCxnSpPr>
          <p:nvPr/>
        </p:nvCxnSpPr>
        <p:spPr>
          <a:xfrm flipH="1" flipV="1">
            <a:off x="8638032" y="3171449"/>
            <a:ext cx="128016" cy="333751"/>
          </a:xfrm>
          <a:prstGeom prst="straightConnector1">
            <a:avLst/>
          </a:prstGeom>
          <a:ln w="3810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ZoneTexte 5">
            <a:extLst>
              <a:ext uri="{FF2B5EF4-FFF2-40B4-BE49-F238E27FC236}">
                <a16:creationId xmlns:a16="http://schemas.microsoft.com/office/drawing/2014/main" id="{646E1B78-6A4C-4E0A-962D-1FB9D97141F3}"/>
              </a:ext>
            </a:extLst>
          </p:cNvPr>
          <p:cNvSpPr txBox="1"/>
          <p:nvPr/>
        </p:nvSpPr>
        <p:spPr>
          <a:xfrm>
            <a:off x="0" y="6550223"/>
            <a:ext cx="119347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>
                <a:solidFill>
                  <a:srgbClr val="739CD1"/>
                </a:solidFill>
              </a:rPr>
              <a:t>*</a:t>
            </a:r>
            <a:r>
              <a:rPr lang="fr-CA" sz="1400" dirty="0" err="1">
                <a:solidFill>
                  <a:srgbClr val="739CD1"/>
                </a:solidFill>
              </a:rPr>
              <a:t>splice</a:t>
            </a:r>
            <a:r>
              <a:rPr lang="fr-CA" sz="1400" dirty="0">
                <a:solidFill>
                  <a:srgbClr val="739CD1"/>
                </a:solidFill>
              </a:rPr>
              <a:t>() permet aussi d’ajouter des éléments, mais nous l’utiliserons seulement pour en retirer dans ce cours.</a:t>
            </a:r>
          </a:p>
        </p:txBody>
      </p:sp>
    </p:spTree>
    <p:extLst>
      <p:ext uri="{BB962C8B-B14F-4D97-AF65-F5344CB8AC3E}">
        <p14:creationId xmlns:p14="http://schemas.microsoft.com/office/powerpoint/2010/main" val="26774888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48AD38C4-312E-4E09-9859-DEBFDBE180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splice()</a:t>
            </a:r>
          </a:p>
          <a:p>
            <a:pPr lvl="1"/>
            <a:r>
              <a:rPr lang="fr-CA"/>
              <a:t> Autre </a:t>
            </a:r>
            <a:r>
              <a:rPr lang="fr-CA" dirty="0"/>
              <a:t>Exemple :</a:t>
            </a:r>
          </a:p>
          <a:p>
            <a:pPr marL="914400" lvl="2" indent="0">
              <a:buNone/>
            </a:pP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let </a:t>
            </a:r>
            <a:r>
              <a:rPr lang="fr-CA" sz="1600" b="1" dirty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couleurs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["Bleu", "Rouge", "Jaune", "Vert", "Orange", "Violet"];</a:t>
            </a:r>
          </a:p>
          <a:p>
            <a:pPr marL="914400" lvl="2" indent="0">
              <a:buNone/>
            </a:pPr>
            <a:r>
              <a:rPr lang="fr-CA" sz="1600" b="1" dirty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couleurs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fr-CA" sz="1600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splice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(2, 1);</a:t>
            </a:r>
          </a:p>
          <a:p>
            <a:pPr marL="914400" lvl="2" indent="0">
              <a:buNone/>
            </a:pPr>
            <a:r>
              <a:rPr lang="fr-CA" sz="1600" b="1" dirty="0">
                <a:solidFill>
                  <a:schemeClr val="bg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// couleurs vaut maintenant ["Bleu", "Rouge", "Vert", "Orange", "Violet"]</a:t>
            </a:r>
          </a:p>
          <a:p>
            <a:pPr marL="914400" lvl="2" indent="0">
              <a:buNone/>
            </a:pPr>
            <a:endParaRPr lang="fr-CA" sz="1600" b="1" dirty="0">
              <a:solidFill>
                <a:schemeClr val="bg1">
                  <a:lumMod val="50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fr-CA" sz="2000" dirty="0">
                <a:cs typeface="Courier New" panose="02070309020205020404" pitchFamily="49" charset="0"/>
              </a:rPr>
              <a:t> </a:t>
            </a:r>
            <a:r>
              <a:rPr lang="fr-CA" sz="2000" b="1" dirty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"Jaune"</a:t>
            </a:r>
            <a:r>
              <a:rPr lang="fr-CA" sz="2000" dirty="0">
                <a:cs typeface="Courier New" panose="02070309020205020404" pitchFamily="49" charset="0"/>
              </a:rPr>
              <a:t> était l’élément à l’index</a:t>
            </a:r>
            <a:r>
              <a:rPr lang="fr-CA" sz="2000" dirty="0">
                <a:solidFill>
                  <a:srgbClr val="FA4098"/>
                </a:solidFill>
                <a:cs typeface="Courier New" panose="02070309020205020404" pitchFamily="49" charset="0"/>
              </a:rPr>
              <a:t> 2</a:t>
            </a:r>
            <a:r>
              <a:rPr lang="fr-CA" sz="2000" dirty="0">
                <a:cs typeface="Courier New" panose="02070309020205020404" pitchFamily="49" charset="0"/>
              </a:rPr>
              <a:t> </a:t>
            </a:r>
            <a:r>
              <a:rPr lang="fr-CA" sz="2000">
                <a:cs typeface="Courier New" panose="02070309020205020404" pitchFamily="49" charset="0"/>
              </a:rPr>
              <a:t>et seulement </a:t>
            </a:r>
            <a:r>
              <a:rPr lang="fr-CA" sz="2000">
                <a:solidFill>
                  <a:srgbClr val="FA4098"/>
                </a:solidFill>
                <a:cs typeface="Courier New" panose="02070309020205020404" pitchFamily="49" charset="0"/>
              </a:rPr>
              <a:t>1</a:t>
            </a:r>
            <a:r>
              <a:rPr lang="fr-CA" sz="2000">
                <a:cs typeface="Courier New" panose="02070309020205020404" pitchFamily="49" charset="0"/>
              </a:rPr>
              <a:t> élément </a:t>
            </a:r>
            <a:r>
              <a:rPr lang="fr-CA" sz="2000" dirty="0">
                <a:cs typeface="Courier New" panose="02070309020205020404" pitchFamily="49" charset="0"/>
              </a:rPr>
              <a:t>devait être retiré, au total.</a:t>
            </a:r>
          </a:p>
          <a:p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65F729F3-756E-4481-B6E0-C5186C398E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Splice</a:t>
            </a:r>
          </a:p>
        </p:txBody>
      </p:sp>
    </p:spTree>
    <p:extLst>
      <p:ext uri="{BB962C8B-B14F-4D97-AF65-F5344CB8AC3E}">
        <p14:creationId xmlns:p14="http://schemas.microsoft.com/office/powerpoint/2010/main" val="3028573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6BA42F2-30AC-47F9-9BC8-81B4CF6285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A" dirty="0"/>
              <a:t> Les </a:t>
            </a:r>
            <a:r>
              <a:rPr lang="fr-CA" b="1" dirty="0"/>
              <a:t>boucles</a:t>
            </a:r>
            <a:r>
              <a:rPr lang="fr-CA" dirty="0"/>
              <a:t> et les </a:t>
            </a:r>
            <a:r>
              <a:rPr lang="fr-CA" b="1" dirty="0"/>
              <a:t>tableaux</a:t>
            </a:r>
            <a:r>
              <a:rPr lang="fr-CA" dirty="0"/>
              <a:t> sont « meilleurs amis ».</a:t>
            </a:r>
          </a:p>
          <a:p>
            <a:pPr lvl="1"/>
            <a:r>
              <a:rPr lang="fr-CA" dirty="0"/>
              <a:t>  Pourquoi ? 🙄</a:t>
            </a:r>
          </a:p>
          <a:p>
            <a:pPr lvl="1"/>
            <a:endParaRPr lang="fr-CA" dirty="0"/>
          </a:p>
          <a:p>
            <a:pPr lvl="1"/>
            <a:r>
              <a:rPr lang="fr-CA" sz="2300" dirty="0"/>
              <a:t> Tentons de calculer la somme de </a:t>
            </a:r>
            <a:r>
              <a:rPr lang="fr-CA" sz="2300" b="1" dirty="0"/>
              <a:t>tous les éléments</a:t>
            </a:r>
            <a:r>
              <a:rPr lang="fr-CA" sz="2300" dirty="0"/>
              <a:t> d’un </a:t>
            </a:r>
            <a:r>
              <a:rPr lang="fr-CA" sz="2300" b="1" dirty="0">
                <a:solidFill>
                  <a:srgbClr val="FA4098"/>
                </a:solidFill>
              </a:rPr>
              <a:t>tableau</a:t>
            </a:r>
            <a:r>
              <a:rPr lang="fr-CA" sz="2300" dirty="0"/>
              <a:t> sans boucle :</a:t>
            </a:r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marL="457200" lvl="1" indent="0">
              <a:buNone/>
            </a:pPr>
            <a:endParaRPr lang="fr-CA" dirty="0"/>
          </a:p>
          <a:p>
            <a:pPr lvl="1"/>
            <a:r>
              <a:rPr lang="fr-CA" dirty="0"/>
              <a:t> Tentons à nouveau, mais avec une </a:t>
            </a:r>
            <a:r>
              <a:rPr lang="fr-CA" b="1" dirty="0">
                <a:solidFill>
                  <a:srgbClr val="FA4098"/>
                </a:solidFill>
              </a:rPr>
              <a:t>boucle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0D6EA1B8-984F-4384-8240-8CBD711239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Boucles et tableaux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323A11D-F139-4FC9-98F8-3577074407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60276" y="931286"/>
            <a:ext cx="1990390" cy="1293754"/>
          </a:xfrm>
          <a:prstGeom prst="rect">
            <a:avLst/>
          </a:prstGeom>
          <a:ln w="38100">
            <a:solidFill>
              <a:srgbClr val="7385D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8E11CD3-7E2A-46E9-8B94-01CEE1A230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6028" y="1082584"/>
            <a:ext cx="573667" cy="617985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066004E7-53F7-42BA-BAE3-9205FAF35494}"/>
              </a:ext>
            </a:extLst>
          </p:cNvPr>
          <p:cNvSpPr txBox="1"/>
          <p:nvPr/>
        </p:nvSpPr>
        <p:spPr>
          <a:xfrm>
            <a:off x="8003541" y="3295856"/>
            <a:ext cx="3383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000" dirty="0">
                <a:solidFill>
                  <a:srgbClr val="7385D1"/>
                </a:solidFill>
              </a:rPr>
              <a:t>Imaginez s’il y avait eu </a:t>
            </a:r>
            <a:r>
              <a:rPr lang="fr-CA" sz="2000" dirty="0">
                <a:solidFill>
                  <a:srgbClr val="FA4098"/>
                </a:solidFill>
              </a:rPr>
              <a:t>50</a:t>
            </a:r>
            <a:r>
              <a:rPr lang="fr-CA" sz="2000" dirty="0">
                <a:solidFill>
                  <a:srgbClr val="7385D1"/>
                </a:solidFill>
              </a:rPr>
              <a:t> prix à additionner !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D275B994-CF70-40D4-9D01-9CE0060C9411}"/>
              </a:ext>
            </a:extLst>
          </p:cNvPr>
          <p:cNvSpPr txBox="1"/>
          <p:nvPr/>
        </p:nvSpPr>
        <p:spPr>
          <a:xfrm>
            <a:off x="6909052" y="5207144"/>
            <a:ext cx="42272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000">
                <a:solidFill>
                  <a:srgbClr val="7385D1"/>
                </a:solidFill>
              </a:rPr>
              <a:t>Avant même d’entrer </a:t>
            </a:r>
            <a:r>
              <a:rPr lang="fr-CA" sz="2000" dirty="0">
                <a:solidFill>
                  <a:srgbClr val="7385D1"/>
                </a:solidFill>
              </a:rPr>
              <a:t>dans les détails, on dirait déjà qu’il y a beaucoup moins de </a:t>
            </a:r>
            <a:r>
              <a:rPr lang="fr-CA" sz="2000" u="sng" dirty="0">
                <a:solidFill>
                  <a:srgbClr val="7385D1"/>
                </a:solidFill>
              </a:rPr>
              <a:t>code répétitif</a:t>
            </a:r>
            <a:r>
              <a:rPr lang="fr-CA" sz="2000" dirty="0">
                <a:solidFill>
                  <a:srgbClr val="7385D1"/>
                </a:solidFill>
              </a:rPr>
              <a:t> !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F8E8902-FB03-4F5F-822F-80791A498E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3100994"/>
            <a:ext cx="7058606" cy="944917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18873180-570E-4EE8-AFD2-4B2D737EB80F}"/>
              </a:ext>
            </a:extLst>
          </p:cNvPr>
          <p:cNvSpPr/>
          <p:nvPr/>
        </p:nvSpPr>
        <p:spPr>
          <a:xfrm>
            <a:off x="2615184" y="3706367"/>
            <a:ext cx="5208381" cy="282373"/>
          </a:xfrm>
          <a:prstGeom prst="rect">
            <a:avLst/>
          </a:prstGeom>
          <a:noFill/>
          <a:ln w="19050">
            <a:solidFill>
              <a:srgbClr val="FA4098">
                <a:alpha val="50000"/>
              </a:srgb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0693149A-C127-2F77-496B-75CB0746E1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5273" y="4777714"/>
            <a:ext cx="4227201" cy="1981289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1E94A54F-888B-4E2D-BE38-13A27CB9FFFE}"/>
              </a:ext>
            </a:extLst>
          </p:cNvPr>
          <p:cNvSpPr/>
          <p:nvPr/>
        </p:nvSpPr>
        <p:spPr>
          <a:xfrm>
            <a:off x="2242781" y="5734974"/>
            <a:ext cx="2480141" cy="988518"/>
          </a:xfrm>
          <a:prstGeom prst="rect">
            <a:avLst/>
          </a:prstGeom>
          <a:noFill/>
          <a:ln w="19050">
            <a:solidFill>
              <a:srgbClr val="FA4098">
                <a:alpha val="50000"/>
              </a:srgb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42734218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6BA42F2-30AC-47F9-9BC8-81B4CF6285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</a:t>
            </a:r>
            <a:r>
              <a:rPr lang="fr-CA" b="1" dirty="0"/>
              <a:t>Parcourir un </a:t>
            </a:r>
            <a:r>
              <a:rPr lang="fr-CA" b="1" dirty="0">
                <a:solidFill>
                  <a:srgbClr val="FA4098"/>
                </a:solidFill>
              </a:rPr>
              <a:t>tableau</a:t>
            </a:r>
            <a:r>
              <a:rPr lang="fr-CA" b="1" dirty="0"/>
              <a:t> </a:t>
            </a:r>
            <a:r>
              <a:rPr lang="fr-CA" dirty="0"/>
              <a:t>à l’aide d’une </a:t>
            </a:r>
            <a:r>
              <a:rPr lang="fr-CA" b="1" dirty="0">
                <a:solidFill>
                  <a:srgbClr val="FA4098"/>
                </a:solidFill>
              </a:rPr>
              <a:t>boucle</a:t>
            </a:r>
          </a:p>
          <a:p>
            <a:pPr lvl="1"/>
            <a:r>
              <a:rPr lang="fr-CA" dirty="0"/>
              <a:t> Dans de nombreuses situations, il faut </a:t>
            </a:r>
            <a:r>
              <a:rPr lang="fr-CA" b="1" dirty="0"/>
              <a:t>parcourir un tableau en entier</a:t>
            </a:r>
            <a:r>
              <a:rPr lang="fr-CA" dirty="0"/>
              <a:t>...</a:t>
            </a:r>
          </a:p>
          <a:p>
            <a:pPr lvl="2"/>
            <a:r>
              <a:rPr lang="fr-CA" sz="1800" dirty="0"/>
              <a:t> Afficher tous les éléments</a:t>
            </a:r>
          </a:p>
          <a:p>
            <a:pPr lvl="2"/>
            <a:r>
              <a:rPr lang="fr-CA" sz="1800" dirty="0"/>
              <a:t> Calculer la somme ou la moyenne</a:t>
            </a:r>
          </a:p>
          <a:p>
            <a:pPr lvl="2"/>
            <a:r>
              <a:rPr lang="fr-CA" sz="1800" dirty="0"/>
              <a:t> Trouver le maximum / minimum</a:t>
            </a:r>
          </a:p>
          <a:p>
            <a:pPr lvl="2"/>
            <a:r>
              <a:rPr lang="fr-CA" sz="1800" dirty="0"/>
              <a:t> Trier les éléments par ordre croissant / alphabétique</a:t>
            </a:r>
          </a:p>
          <a:p>
            <a:pPr lvl="2"/>
            <a:r>
              <a:rPr lang="fr-CA" sz="1800" dirty="0"/>
              <a:t> etc.</a:t>
            </a:r>
          </a:p>
          <a:p>
            <a:pPr lvl="2"/>
            <a:endParaRPr lang="fr-CA" dirty="0"/>
          </a:p>
          <a:p>
            <a:pPr lvl="1"/>
            <a:r>
              <a:rPr lang="fr-CA" dirty="0"/>
              <a:t> Une </a:t>
            </a:r>
            <a:r>
              <a:rPr lang="fr-CA" b="1" dirty="0">
                <a:solidFill>
                  <a:srgbClr val="FA4098"/>
                </a:solidFill>
              </a:rPr>
              <a:t>boucle</a:t>
            </a:r>
            <a:r>
              <a:rPr lang="fr-CA" dirty="0"/>
              <a:t> qui sert à parcourir un </a:t>
            </a:r>
            <a:r>
              <a:rPr lang="fr-CA" b="1" dirty="0">
                <a:solidFill>
                  <a:srgbClr val="FA4098"/>
                </a:solidFill>
              </a:rPr>
              <a:t>tableau</a:t>
            </a:r>
            <a:r>
              <a:rPr lang="fr-CA" dirty="0"/>
              <a:t> ressemblera souvent à ceci :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0D6EA1B8-984F-4384-8240-8CBD711239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Boucles et tableaux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192B0B1-5CF0-442B-96E1-10FCFE60F06E}"/>
              </a:ext>
            </a:extLst>
          </p:cNvPr>
          <p:cNvSpPr txBox="1"/>
          <p:nvPr/>
        </p:nvSpPr>
        <p:spPr>
          <a:xfrm>
            <a:off x="2264865" y="4428842"/>
            <a:ext cx="3419471" cy="646331"/>
          </a:xfrm>
          <a:prstGeom prst="rect">
            <a:avLst/>
          </a:prstGeom>
          <a:solidFill>
            <a:srgbClr val="7385D1">
              <a:alpha val="20000"/>
            </a:srgbClr>
          </a:solidFill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FA4098"/>
                </a:solidFill>
              </a:rPr>
              <a:t>monTableau</a:t>
            </a:r>
            <a:r>
              <a:rPr lang="fr-CA" dirty="0">
                <a:solidFill>
                  <a:srgbClr val="7385D1"/>
                </a:solidFill>
              </a:rPr>
              <a:t> est une variable qui contient un tableau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04DCCE49-887B-4B2E-816A-B6FE40E4EBCE}"/>
              </a:ext>
            </a:extLst>
          </p:cNvPr>
          <p:cNvSpPr txBox="1"/>
          <p:nvPr/>
        </p:nvSpPr>
        <p:spPr>
          <a:xfrm>
            <a:off x="299619" y="6054557"/>
            <a:ext cx="5257801" cy="369332"/>
          </a:xfrm>
          <a:prstGeom prst="rect">
            <a:avLst/>
          </a:prstGeom>
          <a:solidFill>
            <a:srgbClr val="7385D1">
              <a:alpha val="20000"/>
            </a:srgbClr>
          </a:solidFill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FA4098"/>
                </a:solidFill>
              </a:rPr>
              <a:t>i </a:t>
            </a:r>
            <a:r>
              <a:rPr lang="fr-CA" dirty="0">
                <a:solidFill>
                  <a:srgbClr val="7385D1"/>
                </a:solidFill>
              </a:rPr>
              <a:t>commence à </a:t>
            </a:r>
            <a:r>
              <a:rPr lang="fr-CA" dirty="0">
                <a:solidFill>
                  <a:srgbClr val="FA4098"/>
                </a:solidFill>
              </a:rPr>
              <a:t>0</a:t>
            </a:r>
            <a:r>
              <a:rPr lang="fr-CA" dirty="0">
                <a:solidFill>
                  <a:srgbClr val="7385D1"/>
                </a:solidFill>
              </a:rPr>
              <a:t> … et ira jusqu’à </a:t>
            </a:r>
            <a:r>
              <a:rPr lang="fr-CA" dirty="0" err="1">
                <a:solidFill>
                  <a:srgbClr val="FA4098"/>
                </a:solidFill>
              </a:rPr>
              <a:t>monTableau.length</a:t>
            </a:r>
            <a:r>
              <a:rPr lang="fr-CA" dirty="0">
                <a:solidFill>
                  <a:srgbClr val="FA4098"/>
                </a:solidFill>
              </a:rPr>
              <a:t> </a:t>
            </a:r>
            <a:r>
              <a:rPr lang="fr-CA" dirty="0">
                <a:solidFill>
                  <a:srgbClr val="7385D1"/>
                </a:solidFill>
              </a:rPr>
              <a:t>…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4CF1FDCA-4203-AAA3-8B08-8F88519DCE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6825" y="4536489"/>
            <a:ext cx="5792780" cy="1930927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80F7D9B2-0514-4CA0-AFBF-FABCD0FF0E0B}"/>
              </a:ext>
            </a:extLst>
          </p:cNvPr>
          <p:cNvCxnSpPr>
            <a:cxnSpLocks/>
          </p:cNvCxnSpPr>
          <p:nvPr/>
        </p:nvCxnSpPr>
        <p:spPr>
          <a:xfrm>
            <a:off x="5468996" y="4745583"/>
            <a:ext cx="1837326" cy="483365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avec flèche 20">
            <a:extLst>
              <a:ext uri="{FF2B5EF4-FFF2-40B4-BE49-F238E27FC236}">
                <a16:creationId xmlns:a16="http://schemas.microsoft.com/office/drawing/2014/main" id="{17211D99-D1A8-92A9-5407-84C4CA801E41}"/>
              </a:ext>
            </a:extLst>
          </p:cNvPr>
          <p:cNvCxnSpPr>
            <a:cxnSpLocks/>
          </p:cNvCxnSpPr>
          <p:nvPr/>
        </p:nvCxnSpPr>
        <p:spPr>
          <a:xfrm flipV="1">
            <a:off x="5468996" y="6012170"/>
            <a:ext cx="1020581" cy="204207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71555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6BA42F2-30AC-47F9-9BC8-81B4CF6285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50572"/>
            <a:ext cx="10512000" cy="564037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/>
              <a:t> </a:t>
            </a:r>
            <a:r>
              <a:rPr lang="fr-CA" b="1" dirty="0"/>
              <a:t>Parcourir un </a:t>
            </a:r>
            <a:r>
              <a:rPr lang="fr-CA" b="1" dirty="0">
                <a:solidFill>
                  <a:srgbClr val="FA4098"/>
                </a:solidFill>
              </a:rPr>
              <a:t>tableau</a:t>
            </a:r>
            <a:r>
              <a:rPr lang="fr-CA" b="1" dirty="0"/>
              <a:t> </a:t>
            </a:r>
            <a:r>
              <a:rPr lang="fr-CA" dirty="0"/>
              <a:t>à l’aide d’une </a:t>
            </a:r>
            <a:r>
              <a:rPr lang="fr-CA" b="1" dirty="0">
                <a:solidFill>
                  <a:srgbClr val="FA4098"/>
                </a:solidFill>
              </a:rPr>
              <a:t>boucle</a:t>
            </a:r>
            <a:endParaRPr lang="fr-CA" b="1">
              <a:solidFill>
                <a:srgbClr val="FA4098"/>
              </a:solidFill>
              <a:cs typeface="Calibri" panose="020F0502020204030204"/>
            </a:endParaRPr>
          </a:p>
          <a:p>
            <a:endParaRPr lang="fr-CA" b="1" dirty="0">
              <a:solidFill>
                <a:srgbClr val="FA4098"/>
              </a:solidFill>
            </a:endParaRPr>
          </a:p>
          <a:p>
            <a:endParaRPr lang="fr-CA" b="1" dirty="0">
              <a:solidFill>
                <a:srgbClr val="FA4098"/>
              </a:solidFill>
            </a:endParaRPr>
          </a:p>
          <a:p>
            <a:endParaRPr lang="fr-CA" b="1" dirty="0">
              <a:solidFill>
                <a:srgbClr val="FA4098"/>
              </a:solidFill>
            </a:endParaRPr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monTableau</a:t>
            </a:r>
            <a:r>
              <a:rPr lang="fr-CA" dirty="0"/>
              <a:t> est le nom de la variable qui contient un tableau.</a:t>
            </a:r>
          </a:p>
          <a:p>
            <a:pPr lvl="2"/>
            <a:r>
              <a:rPr lang="fr-CA" dirty="0"/>
              <a:t> ex.</a:t>
            </a:r>
          </a:p>
          <a:p>
            <a:pPr lvl="2"/>
            <a:endParaRPr lang="fr-CA" dirty="0"/>
          </a:p>
          <a:p>
            <a:pPr lvl="1"/>
            <a:r>
              <a:rPr lang="fr-CA" dirty="0"/>
              <a:t> L’objectif est de parcourir </a:t>
            </a:r>
            <a:r>
              <a:rPr lang="fr-CA" sz="1800" dirty="0" err="1">
                <a:solidFill>
                  <a:schemeClr val="tx1"/>
                </a:solidFill>
                <a:latin typeface="Consolas" panose="020B0609020204030204" pitchFamily="49" charset="0"/>
              </a:rPr>
              <a:t>monTableau</a:t>
            </a:r>
            <a:r>
              <a:rPr lang="fr-CA" sz="1800" dirty="0">
                <a:solidFill>
                  <a:schemeClr val="tx1"/>
                </a:solidFill>
                <a:latin typeface="Consolas" panose="020B0609020204030204" pitchFamily="49" charset="0"/>
              </a:rPr>
              <a:t>[</a:t>
            </a:r>
            <a:r>
              <a:rPr lang="fr-CA" sz="1800" dirty="0">
                <a:solidFill>
                  <a:srgbClr val="FA4098"/>
                </a:solidFill>
                <a:latin typeface="Consolas" panose="020B0609020204030204" pitchFamily="49" charset="0"/>
              </a:rPr>
              <a:t>0</a:t>
            </a:r>
            <a:r>
              <a:rPr lang="fr-CA" sz="1800" dirty="0">
                <a:solidFill>
                  <a:schemeClr val="tx1"/>
                </a:solidFill>
                <a:latin typeface="Consolas" panose="020B0609020204030204" pitchFamily="49" charset="0"/>
              </a:rPr>
              <a:t>]</a:t>
            </a:r>
            <a:r>
              <a:rPr lang="fr-CA" dirty="0"/>
              <a:t>, </a:t>
            </a:r>
            <a:r>
              <a:rPr lang="fr-CA" sz="1800" dirty="0" err="1">
                <a:solidFill>
                  <a:schemeClr val="tx1"/>
                </a:solidFill>
                <a:latin typeface="Consolas" panose="020B0609020204030204" pitchFamily="49" charset="0"/>
              </a:rPr>
              <a:t>monTableau</a:t>
            </a:r>
            <a:r>
              <a:rPr lang="fr-CA" sz="1800" dirty="0">
                <a:solidFill>
                  <a:schemeClr val="tx1"/>
                </a:solidFill>
                <a:latin typeface="Consolas" panose="020B0609020204030204" pitchFamily="49" charset="0"/>
              </a:rPr>
              <a:t>[</a:t>
            </a:r>
            <a:r>
              <a:rPr lang="fr-CA" sz="1800" dirty="0">
                <a:solidFill>
                  <a:srgbClr val="FA4098"/>
                </a:solidFill>
                <a:latin typeface="Consolas" panose="020B0609020204030204" pitchFamily="49" charset="0"/>
              </a:rPr>
              <a:t>1</a:t>
            </a:r>
            <a:r>
              <a:rPr lang="fr-CA" sz="1800" dirty="0">
                <a:solidFill>
                  <a:schemeClr val="tx1"/>
                </a:solidFill>
                <a:latin typeface="Consolas" panose="020B0609020204030204" pitchFamily="49" charset="0"/>
              </a:rPr>
              <a:t>]</a:t>
            </a:r>
            <a:r>
              <a:rPr lang="fr-CA" dirty="0"/>
              <a:t> et </a:t>
            </a:r>
            <a:r>
              <a:rPr lang="fr-CA" sz="1800" dirty="0" err="1">
                <a:solidFill>
                  <a:schemeClr val="tx1"/>
                </a:solidFill>
                <a:latin typeface="Consolas" panose="020B0609020204030204" pitchFamily="49" charset="0"/>
              </a:rPr>
              <a:t>monTableau</a:t>
            </a:r>
            <a:r>
              <a:rPr lang="fr-CA" sz="1800" dirty="0">
                <a:solidFill>
                  <a:schemeClr val="tx1"/>
                </a:solidFill>
                <a:latin typeface="Consolas" panose="020B0609020204030204" pitchFamily="49" charset="0"/>
              </a:rPr>
              <a:t>[</a:t>
            </a:r>
            <a:r>
              <a:rPr lang="fr-CA" sz="1800" dirty="0">
                <a:solidFill>
                  <a:srgbClr val="FA4098"/>
                </a:solidFill>
                <a:latin typeface="Consolas" panose="020B0609020204030204" pitchFamily="49" charset="0"/>
              </a:rPr>
              <a:t>2</a:t>
            </a:r>
            <a:r>
              <a:rPr lang="fr-CA" sz="1800" dirty="0">
                <a:solidFill>
                  <a:schemeClr val="tx1"/>
                </a:solidFill>
                <a:latin typeface="Consolas" panose="020B0609020204030204" pitchFamily="49" charset="0"/>
              </a:rPr>
              <a:t>]</a:t>
            </a:r>
            <a:endParaRPr lang="fr-CA" dirty="0">
              <a:solidFill>
                <a:schemeClr val="tx1"/>
              </a:solidFill>
              <a:latin typeface="Consolas" panose="020B0609020204030204" pitchFamily="49" charset="0"/>
            </a:endParaRPr>
          </a:p>
          <a:p>
            <a:pPr lvl="2"/>
            <a:r>
              <a:rPr lang="fr-CA" dirty="0"/>
              <a:t> On a donc besoin que </a:t>
            </a:r>
            <a:r>
              <a:rPr lang="fr-CA" dirty="0">
                <a:solidFill>
                  <a:srgbClr val="FA4098"/>
                </a:solidFill>
              </a:rPr>
              <a:t>i</a:t>
            </a:r>
            <a:r>
              <a:rPr lang="fr-CA" dirty="0"/>
              <a:t> commence à </a:t>
            </a:r>
            <a:r>
              <a:rPr lang="fr-CA" dirty="0">
                <a:solidFill>
                  <a:srgbClr val="FA4098"/>
                </a:solidFill>
              </a:rPr>
              <a:t>0</a:t>
            </a:r>
            <a:r>
              <a:rPr lang="fr-CA" dirty="0"/>
              <a:t>, se rende jusqu’à </a:t>
            </a:r>
            <a:r>
              <a:rPr lang="fr-CA" dirty="0">
                <a:solidFill>
                  <a:srgbClr val="FA4098"/>
                </a:solidFill>
              </a:rPr>
              <a:t>2</a:t>
            </a:r>
            <a:r>
              <a:rPr lang="fr-CA" dirty="0"/>
              <a:t> et augmente de </a:t>
            </a:r>
            <a:r>
              <a:rPr lang="fr-CA" dirty="0">
                <a:solidFill>
                  <a:srgbClr val="FA4098"/>
                </a:solidFill>
              </a:rPr>
              <a:t>1</a:t>
            </a:r>
            <a:r>
              <a:rPr lang="fr-CA" dirty="0"/>
              <a:t> à chaque répétition de boucle. </a:t>
            </a:r>
          </a:p>
          <a:p>
            <a:pPr lvl="2"/>
            <a:r>
              <a:rPr lang="fr-CA" dirty="0"/>
              <a:t>Donc </a:t>
            </a:r>
            <a:r>
              <a:rPr lang="fr-CA" dirty="0">
                <a:solidFill>
                  <a:srgbClr val="FA4098"/>
                </a:solidFill>
              </a:rPr>
              <a:t>i</a:t>
            </a:r>
            <a:r>
              <a:rPr lang="fr-CA" dirty="0"/>
              <a:t> vaudra </a:t>
            </a:r>
            <a:r>
              <a:rPr lang="fr-CA" dirty="0">
                <a:solidFill>
                  <a:srgbClr val="FA4098"/>
                </a:solidFill>
              </a:rPr>
              <a:t>0</a:t>
            </a:r>
            <a:r>
              <a:rPr lang="fr-CA" dirty="0"/>
              <a:t> … puis </a:t>
            </a:r>
            <a:r>
              <a:rPr lang="fr-CA" dirty="0">
                <a:solidFill>
                  <a:srgbClr val="FA4098"/>
                </a:solidFill>
              </a:rPr>
              <a:t>1</a:t>
            </a:r>
            <a:r>
              <a:rPr lang="fr-CA" dirty="0"/>
              <a:t> … puis </a:t>
            </a:r>
            <a:r>
              <a:rPr lang="fr-CA" dirty="0">
                <a:solidFill>
                  <a:srgbClr val="FA4098"/>
                </a:solidFill>
              </a:rPr>
              <a:t>2</a:t>
            </a:r>
            <a:r>
              <a:rPr lang="fr-CA" dirty="0"/>
              <a:t> … puis </a:t>
            </a:r>
            <a:r>
              <a:rPr lang="fr-CA" b="1" dirty="0"/>
              <a:t>fin de la boucle</a:t>
            </a:r>
            <a:r>
              <a:rPr lang="fr-CA" dirty="0"/>
              <a:t> !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0D6EA1B8-984F-4384-8240-8CBD711239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Boucles et tableaux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66C5352-FBC9-48C3-B892-497D18DB38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8827" y="4290354"/>
            <a:ext cx="4439270" cy="476316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5FA7850A-8069-1EAC-DFA4-DCF5D7572F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6688" y="1763878"/>
            <a:ext cx="5792780" cy="1930927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</p:spTree>
    <p:extLst>
      <p:ext uri="{BB962C8B-B14F-4D97-AF65-F5344CB8AC3E}">
        <p14:creationId xmlns:p14="http://schemas.microsoft.com/office/powerpoint/2010/main" val="33913257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6BA42F2-30AC-47F9-9BC8-81B4CF6285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Exemple 1</a:t>
            </a:r>
          </a:p>
          <a:p>
            <a:pPr lvl="1"/>
            <a:r>
              <a:rPr lang="fr-CA" dirty="0"/>
              <a:t> Afficher toutes les données d’un tableau dans la console</a:t>
            </a:r>
          </a:p>
          <a:p>
            <a:pPr lvl="2"/>
            <a:r>
              <a:rPr lang="fr-CA" dirty="0"/>
              <a:t> À chaque itération, on affiche la valeur de </a:t>
            </a:r>
            <a:r>
              <a:rPr lang="fr-CA" dirty="0">
                <a:solidFill>
                  <a:schemeClr val="tx1"/>
                </a:solidFill>
                <a:latin typeface="Consolas" panose="020B0609020204030204" pitchFamily="49" charset="0"/>
              </a:rPr>
              <a:t>lettres[</a:t>
            </a:r>
            <a:r>
              <a:rPr lang="fr-CA" dirty="0">
                <a:solidFill>
                  <a:srgbClr val="FA4098"/>
                </a:solidFill>
                <a:latin typeface="Consolas" panose="020B0609020204030204" pitchFamily="49" charset="0"/>
              </a:rPr>
              <a:t>i</a:t>
            </a:r>
            <a:r>
              <a:rPr lang="fr-CA" dirty="0">
                <a:solidFill>
                  <a:schemeClr val="tx1"/>
                </a:solidFill>
                <a:latin typeface="Consolas" panose="020B0609020204030204" pitchFamily="49" charset="0"/>
              </a:rPr>
              <a:t>]</a:t>
            </a:r>
            <a:r>
              <a:rPr lang="fr-CA" dirty="0"/>
              <a:t> dans la </a:t>
            </a:r>
            <a:r>
              <a:rPr lang="fr-CA" b="1" dirty="0"/>
              <a:t>console</a:t>
            </a:r>
            <a:r>
              <a:rPr lang="fr-CA" dirty="0"/>
              <a:t>.</a:t>
            </a:r>
            <a:endParaRPr lang="fr-CA" b="1" dirty="0">
              <a:solidFill>
                <a:srgbClr val="FA4098"/>
              </a:solidFill>
            </a:endParaRP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0D6EA1B8-984F-4384-8240-8CBD711239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Boucles et tableaux</a:t>
            </a:r>
          </a:p>
        </p:txBody>
      </p:sp>
      <p:sp>
        <p:nvSpPr>
          <p:cNvPr id="11" name="Flèche : droite 10">
            <a:extLst>
              <a:ext uri="{FF2B5EF4-FFF2-40B4-BE49-F238E27FC236}">
                <a16:creationId xmlns:a16="http://schemas.microsoft.com/office/drawing/2014/main" id="{EC6A70C8-677C-45DD-9D67-DFC6BC2C400D}"/>
              </a:ext>
            </a:extLst>
          </p:cNvPr>
          <p:cNvSpPr/>
          <p:nvPr/>
        </p:nvSpPr>
        <p:spPr>
          <a:xfrm>
            <a:off x="6790445" y="3878123"/>
            <a:ext cx="664464" cy="573024"/>
          </a:xfrm>
          <a:prstGeom prst="rightArrow">
            <a:avLst/>
          </a:prstGeom>
          <a:solidFill>
            <a:srgbClr val="7385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A39D356-D731-DFD1-D8A2-46B96238DF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0376" y="2835712"/>
            <a:ext cx="2953162" cy="2657846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04CDA1A0-7F54-9E4C-D8A7-D1CAE9DB7C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2935" y="2610593"/>
            <a:ext cx="4892043" cy="2970720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9BE068B1-F7D5-6E1E-4EDD-72EDE2131FEA}"/>
              </a:ext>
            </a:extLst>
          </p:cNvPr>
          <p:cNvSpPr txBox="1"/>
          <p:nvPr/>
        </p:nvSpPr>
        <p:spPr>
          <a:xfrm>
            <a:off x="621116" y="5889186"/>
            <a:ext cx="109461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000" dirty="0">
                <a:solidFill>
                  <a:srgbClr val="7385D1"/>
                </a:solidFill>
              </a:rPr>
              <a:t>Pourquoi on met </a:t>
            </a:r>
            <a:r>
              <a:rPr lang="fr-CA" sz="1600" dirty="0">
                <a:latin typeface="Consolas" panose="020B0609020204030204" pitchFamily="49" charset="0"/>
              </a:rPr>
              <a:t>i &lt; lettres.length</a:t>
            </a:r>
            <a:r>
              <a:rPr lang="fr-CA" sz="2000" dirty="0">
                <a:solidFill>
                  <a:srgbClr val="7385D1"/>
                </a:solidFill>
              </a:rPr>
              <a:t> plutôt que </a:t>
            </a:r>
            <a:r>
              <a:rPr lang="fr-CA" sz="1600" dirty="0">
                <a:latin typeface="Consolas" panose="020B0609020204030204" pitchFamily="49" charset="0"/>
              </a:rPr>
              <a:t>i &lt; </a:t>
            </a:r>
            <a:r>
              <a:rPr lang="fr-CA" sz="1600" dirty="0">
                <a:solidFill>
                  <a:srgbClr val="FA4098"/>
                </a:solidFill>
                <a:latin typeface="Consolas" panose="020B0609020204030204" pitchFamily="49" charset="0"/>
              </a:rPr>
              <a:t>5</a:t>
            </a:r>
            <a:r>
              <a:rPr lang="fr-CA" sz="1600" dirty="0">
                <a:latin typeface="Consolas" panose="020B0609020204030204" pitchFamily="49" charset="0"/>
              </a:rPr>
              <a:t> </a:t>
            </a:r>
            <a:r>
              <a:rPr lang="fr-CA" sz="2000" dirty="0">
                <a:solidFill>
                  <a:srgbClr val="7385D1"/>
                </a:solidFill>
              </a:rPr>
              <a:t>? Car </a:t>
            </a:r>
            <a:r>
              <a:rPr lang="fr-CA" sz="1600" dirty="0">
                <a:latin typeface="Consolas" panose="020B0609020204030204" pitchFamily="49" charset="0"/>
              </a:rPr>
              <a:t>lettres.length </a:t>
            </a:r>
            <a:r>
              <a:rPr lang="fr-CA" sz="2000" dirty="0">
                <a:solidFill>
                  <a:srgbClr val="7385D1"/>
                </a:solidFill>
              </a:rPr>
              <a:t>vaut </a:t>
            </a:r>
            <a:r>
              <a:rPr lang="fr-CA" sz="2000" dirty="0">
                <a:solidFill>
                  <a:srgbClr val="FA4098"/>
                </a:solidFill>
              </a:rPr>
              <a:t>5</a:t>
            </a:r>
            <a:r>
              <a:rPr lang="fr-CA" sz="2000" dirty="0">
                <a:solidFill>
                  <a:srgbClr val="7385D1"/>
                </a:solidFill>
              </a:rPr>
              <a:t> ! Pas besoin de compter les </a:t>
            </a:r>
            <a:r>
              <a:rPr lang="fr-CA" sz="2000" b="1" dirty="0">
                <a:solidFill>
                  <a:srgbClr val="7385D1"/>
                </a:solidFill>
              </a:rPr>
              <a:t>index</a:t>
            </a:r>
            <a:r>
              <a:rPr lang="fr-CA" sz="2000" dirty="0">
                <a:solidFill>
                  <a:srgbClr val="7385D1"/>
                </a:solidFill>
              </a:rPr>
              <a:t> du tableau manuellement.</a:t>
            </a:r>
          </a:p>
        </p:txBody>
      </p:sp>
    </p:spTree>
    <p:extLst>
      <p:ext uri="{BB962C8B-B14F-4D97-AF65-F5344CB8AC3E}">
        <p14:creationId xmlns:p14="http://schemas.microsoft.com/office/powerpoint/2010/main" val="18036495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B7C9F40-FC41-479B-9703-FD2B2A1A8F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A" dirty="0"/>
              <a:t> Révision</a:t>
            </a:r>
          </a:p>
          <a:p>
            <a:r>
              <a:rPr lang="fr-CA" dirty="0">
                <a:solidFill>
                  <a:srgbClr val="739CD1"/>
                </a:solidFill>
              </a:rPr>
              <a:t> Tableaux</a:t>
            </a:r>
          </a:p>
          <a:p>
            <a:r>
              <a:rPr lang="fr-CA" dirty="0">
                <a:solidFill>
                  <a:srgbClr val="7385D1"/>
                </a:solidFill>
              </a:rPr>
              <a:t> Boucles et tableaux</a:t>
            </a:r>
          </a:p>
          <a:p>
            <a:r>
              <a:rPr lang="fr-CA" dirty="0">
                <a:solidFill>
                  <a:srgbClr val="9073D1"/>
                </a:solidFill>
              </a:rPr>
              <a:t> Tableaux d’éléments HTML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B95017CD-4398-4A31-BAF2-D2A5CB579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Menu du jour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C9E9406-E6B4-481A-8643-C2BD1E5DFC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7780" y="357829"/>
            <a:ext cx="372636" cy="372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0514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6BA42F2-30AC-47F9-9BC8-81B4CF6285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50572"/>
            <a:ext cx="10512000" cy="5585508"/>
          </a:xfrm>
        </p:spPr>
        <p:txBody>
          <a:bodyPr/>
          <a:lstStyle/>
          <a:p>
            <a:r>
              <a:rPr lang="fr-CA" dirty="0"/>
              <a:t> Exemple 2</a:t>
            </a:r>
          </a:p>
          <a:p>
            <a:pPr lvl="1"/>
            <a:r>
              <a:rPr lang="fr-CA" dirty="0"/>
              <a:t> Somme des éléments d’un tableau</a:t>
            </a:r>
          </a:p>
          <a:p>
            <a:pPr lvl="2"/>
            <a:r>
              <a:rPr lang="fr-CA" dirty="0"/>
              <a:t> 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total</a:t>
            </a:r>
            <a:r>
              <a:rPr lang="fr-CA" dirty="0"/>
              <a:t> : Variable pour stocker la </a:t>
            </a:r>
            <a:r>
              <a:rPr lang="fr-CA" b="1" dirty="0"/>
              <a:t>somme</a:t>
            </a:r>
            <a:r>
              <a:rPr lang="fr-CA" dirty="0"/>
              <a:t> des nombres. On l’initialise à </a:t>
            </a:r>
            <a:r>
              <a:rPr lang="fr-CA" b="1" dirty="0"/>
              <a:t>zéro</a:t>
            </a:r>
            <a:r>
              <a:rPr lang="fr-CA" dirty="0"/>
              <a:t>.</a:t>
            </a:r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r>
              <a:rPr lang="fr-CA" dirty="0"/>
              <a:t> La boucle, avec 4 itérations, fait le calcul suivant : </a:t>
            </a:r>
            <a:r>
              <a:rPr lang="fr-CA" dirty="0">
                <a:solidFill>
                  <a:srgbClr val="FA4098"/>
                </a:solidFill>
              </a:rPr>
              <a:t>0</a:t>
            </a:r>
            <a:r>
              <a:rPr lang="fr-CA" dirty="0"/>
              <a:t> + 10 + 20 + 30 + 40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0D6EA1B8-984F-4384-8240-8CBD711239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Boucles et tableaux</a:t>
            </a:r>
          </a:p>
        </p:txBody>
      </p:sp>
      <p:sp>
        <p:nvSpPr>
          <p:cNvPr id="20" name="Flèche : droite 19">
            <a:extLst>
              <a:ext uri="{FF2B5EF4-FFF2-40B4-BE49-F238E27FC236}">
                <a16:creationId xmlns:a16="http://schemas.microsoft.com/office/drawing/2014/main" id="{7CD53DEA-8AB7-48F7-8DC6-0405BBF94827}"/>
              </a:ext>
            </a:extLst>
          </p:cNvPr>
          <p:cNvSpPr/>
          <p:nvPr/>
        </p:nvSpPr>
        <p:spPr>
          <a:xfrm>
            <a:off x="6094200" y="3647670"/>
            <a:ext cx="737616" cy="591312"/>
          </a:xfrm>
          <a:prstGeom prst="rightArrow">
            <a:avLst/>
          </a:prstGeom>
          <a:solidFill>
            <a:srgbClr val="7385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DD73F1DA-AFD3-450D-8B70-417B08C3F7ED}"/>
              </a:ext>
            </a:extLst>
          </p:cNvPr>
          <p:cNvSpPr txBox="1"/>
          <p:nvPr/>
        </p:nvSpPr>
        <p:spPr>
          <a:xfrm>
            <a:off x="5560541" y="6331744"/>
            <a:ext cx="2682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/>
              <a:t>Valeur initiale de </a:t>
            </a:r>
            <a:r>
              <a:rPr lang="fr-CA" dirty="0">
                <a:latin typeface="Courier New" panose="02070309020205020404" pitchFamily="49" charset="0"/>
                <a:cs typeface="Courier New" panose="02070309020205020404" pitchFamily="49" charset="0"/>
              </a:rPr>
              <a:t>total</a:t>
            </a:r>
          </a:p>
        </p:txBody>
      </p:sp>
      <p:cxnSp>
        <p:nvCxnSpPr>
          <p:cNvPr id="25" name="Connecteur droit avec flèche 24">
            <a:extLst>
              <a:ext uri="{FF2B5EF4-FFF2-40B4-BE49-F238E27FC236}">
                <a16:creationId xmlns:a16="http://schemas.microsoft.com/office/drawing/2014/main" id="{3A38D909-50E4-4B06-ACBE-90402D13544B}"/>
              </a:ext>
            </a:extLst>
          </p:cNvPr>
          <p:cNvCxnSpPr>
            <a:cxnSpLocks/>
          </p:cNvCxnSpPr>
          <p:nvPr/>
        </p:nvCxnSpPr>
        <p:spPr>
          <a:xfrm flipV="1">
            <a:off x="6955536" y="6035040"/>
            <a:ext cx="286512" cy="329184"/>
          </a:xfrm>
          <a:prstGeom prst="straightConnector1">
            <a:avLst/>
          </a:prstGeom>
          <a:ln w="28575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 5">
            <a:extLst>
              <a:ext uri="{FF2B5EF4-FFF2-40B4-BE49-F238E27FC236}">
                <a16:creationId xmlns:a16="http://schemas.microsoft.com/office/drawing/2014/main" id="{CBBB19BE-97BB-0967-38AF-180593CBD7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2674" y="2456653"/>
            <a:ext cx="4047254" cy="3174317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19B632E-A2E7-92D7-C908-748468DC87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6088" y="3329336"/>
            <a:ext cx="2934109" cy="1428949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900C85B4-5BFD-7CF5-CE1F-6945F3253AFB}"/>
              </a:ext>
            </a:extLst>
          </p:cNvPr>
          <p:cNvSpPr txBox="1"/>
          <p:nvPr/>
        </p:nvSpPr>
        <p:spPr>
          <a:xfrm>
            <a:off x="6689546" y="5278607"/>
            <a:ext cx="1278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/>
              <a:t>nombres[</a:t>
            </a:r>
            <a:r>
              <a:rPr lang="fr-CA" sz="1400" dirty="0">
                <a:solidFill>
                  <a:srgbClr val="FA4098"/>
                </a:solidFill>
              </a:rPr>
              <a:t>0</a:t>
            </a:r>
            <a:r>
              <a:rPr lang="fr-CA" sz="1400" dirty="0"/>
              <a:t>]</a:t>
            </a:r>
            <a:endParaRPr lang="fr-CA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18DABE5-3DBB-C1F5-2D02-EFFFD223C0FF}"/>
              </a:ext>
            </a:extLst>
          </p:cNvPr>
          <p:cNvSpPr txBox="1"/>
          <p:nvPr/>
        </p:nvSpPr>
        <p:spPr>
          <a:xfrm>
            <a:off x="7589202" y="6106706"/>
            <a:ext cx="1278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/>
              <a:t>nombres[</a:t>
            </a:r>
            <a:r>
              <a:rPr lang="fr-CA" sz="1400" dirty="0">
                <a:solidFill>
                  <a:srgbClr val="FA4098"/>
                </a:solidFill>
              </a:rPr>
              <a:t>1</a:t>
            </a:r>
            <a:r>
              <a:rPr lang="fr-CA" sz="1400" dirty="0"/>
              <a:t>]</a:t>
            </a:r>
            <a:endParaRPr lang="fr-CA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F20D098-E3A6-9760-F01C-CEE617D681D5}"/>
              </a:ext>
            </a:extLst>
          </p:cNvPr>
          <p:cNvSpPr txBox="1"/>
          <p:nvPr/>
        </p:nvSpPr>
        <p:spPr>
          <a:xfrm>
            <a:off x="7741553" y="5278607"/>
            <a:ext cx="1278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/>
              <a:t>nombres[</a:t>
            </a:r>
            <a:r>
              <a:rPr lang="fr-CA" sz="1400" dirty="0">
                <a:solidFill>
                  <a:srgbClr val="FA4098"/>
                </a:solidFill>
              </a:rPr>
              <a:t>2</a:t>
            </a:r>
            <a:r>
              <a:rPr lang="fr-CA" sz="1400" dirty="0"/>
              <a:t>]</a:t>
            </a:r>
            <a:endParaRPr lang="fr-CA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B52016D-0C7D-5A79-7D9D-B96B1765918D}"/>
              </a:ext>
            </a:extLst>
          </p:cNvPr>
          <p:cNvSpPr txBox="1"/>
          <p:nvPr/>
        </p:nvSpPr>
        <p:spPr>
          <a:xfrm>
            <a:off x="8610630" y="6099794"/>
            <a:ext cx="1278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/>
              <a:t>nombres[</a:t>
            </a:r>
            <a:r>
              <a:rPr lang="fr-CA" sz="1400" dirty="0">
                <a:solidFill>
                  <a:srgbClr val="FA4098"/>
                </a:solidFill>
              </a:rPr>
              <a:t>3</a:t>
            </a:r>
            <a:r>
              <a:rPr lang="fr-CA" sz="1400" dirty="0"/>
              <a:t>]</a:t>
            </a:r>
            <a:endParaRPr lang="fr-CA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DC46FC86-B8CE-255E-918A-F603C1D2704F}"/>
              </a:ext>
            </a:extLst>
          </p:cNvPr>
          <p:cNvCxnSpPr>
            <a:cxnSpLocks/>
          </p:cNvCxnSpPr>
          <p:nvPr/>
        </p:nvCxnSpPr>
        <p:spPr>
          <a:xfrm>
            <a:off x="7460365" y="5583812"/>
            <a:ext cx="143256" cy="170395"/>
          </a:xfrm>
          <a:prstGeom prst="straightConnector1">
            <a:avLst/>
          </a:prstGeom>
          <a:ln w="28575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AE24B111-F965-1C48-A383-EDCF1B77A3A3}"/>
              </a:ext>
            </a:extLst>
          </p:cNvPr>
          <p:cNvCxnSpPr>
            <a:cxnSpLocks/>
          </p:cNvCxnSpPr>
          <p:nvPr/>
        </p:nvCxnSpPr>
        <p:spPr>
          <a:xfrm>
            <a:off x="8504817" y="5583812"/>
            <a:ext cx="143256" cy="170395"/>
          </a:xfrm>
          <a:prstGeom prst="straightConnector1">
            <a:avLst/>
          </a:prstGeom>
          <a:ln w="28575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1557D80F-E8B8-5DC6-93FF-E20A767A0EF5}"/>
              </a:ext>
            </a:extLst>
          </p:cNvPr>
          <p:cNvCxnSpPr>
            <a:cxnSpLocks/>
          </p:cNvCxnSpPr>
          <p:nvPr/>
        </p:nvCxnSpPr>
        <p:spPr>
          <a:xfrm flipV="1">
            <a:off x="8060924" y="6031018"/>
            <a:ext cx="150172" cy="132903"/>
          </a:xfrm>
          <a:prstGeom prst="straightConnector1">
            <a:avLst/>
          </a:prstGeom>
          <a:ln w="28575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avec flèche 22">
            <a:extLst>
              <a:ext uri="{FF2B5EF4-FFF2-40B4-BE49-F238E27FC236}">
                <a16:creationId xmlns:a16="http://schemas.microsoft.com/office/drawing/2014/main" id="{6DBC26EF-ADBB-E6D1-F512-7605555E8B03}"/>
              </a:ext>
            </a:extLst>
          </p:cNvPr>
          <p:cNvCxnSpPr>
            <a:cxnSpLocks/>
          </p:cNvCxnSpPr>
          <p:nvPr/>
        </p:nvCxnSpPr>
        <p:spPr>
          <a:xfrm flipV="1">
            <a:off x="9029972" y="6018538"/>
            <a:ext cx="150172" cy="132903"/>
          </a:xfrm>
          <a:prstGeom prst="straightConnector1">
            <a:avLst/>
          </a:prstGeom>
          <a:ln w="28575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49736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6BA42F2-30AC-47F9-9BC8-81B4CF6285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Exemple 3 🐈</a:t>
            </a:r>
          </a:p>
          <a:p>
            <a:pPr lvl="1"/>
            <a:r>
              <a:rPr lang="fr-CA" sz="2000" dirty="0"/>
              <a:t> Chercher le mot </a:t>
            </a:r>
            <a:r>
              <a:rPr lang="fr-CA" sz="2000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"chat"</a:t>
            </a:r>
            <a:r>
              <a:rPr lang="fr-CA" sz="2000" dirty="0">
                <a:cs typeface="Courier New" panose="02070309020205020404" pitchFamily="49" charset="0"/>
              </a:rPr>
              <a:t> dans un tableau </a:t>
            </a:r>
            <a:r>
              <a:rPr lang="fr-CA" sz="2000" dirty="0"/>
              <a:t>et mettre un message s’il y en a un.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0D6EA1B8-984F-4384-8240-8CBD711239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Boucles et tableaux</a:t>
            </a:r>
          </a:p>
        </p:txBody>
      </p:sp>
      <p:sp>
        <p:nvSpPr>
          <p:cNvPr id="10" name="Flèche : bas 9">
            <a:extLst>
              <a:ext uri="{FF2B5EF4-FFF2-40B4-BE49-F238E27FC236}">
                <a16:creationId xmlns:a16="http://schemas.microsoft.com/office/drawing/2014/main" id="{628CAD37-AA9D-4412-9E0A-2A2A09285669}"/>
              </a:ext>
            </a:extLst>
          </p:cNvPr>
          <p:cNvSpPr/>
          <p:nvPr/>
        </p:nvSpPr>
        <p:spPr>
          <a:xfrm rot="16200000">
            <a:off x="8034916" y="3961812"/>
            <a:ext cx="646176" cy="384048"/>
          </a:xfrm>
          <a:prstGeom prst="downArrow">
            <a:avLst/>
          </a:prstGeom>
          <a:solidFill>
            <a:srgbClr val="7385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FEF0C16-BB46-0EC8-9F07-8C222364A1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542" y="2682509"/>
            <a:ext cx="7641007" cy="2942654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523527AA-8198-84AE-ED22-4A2B915172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6459" y="3342240"/>
            <a:ext cx="3228142" cy="1575539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</p:spTree>
    <p:extLst>
      <p:ext uri="{BB962C8B-B14F-4D97-AF65-F5344CB8AC3E}">
        <p14:creationId xmlns:p14="http://schemas.microsoft.com/office/powerpoint/2010/main" val="20538464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BA5B6666-0980-4AF8-AEB2-70E0B47C14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Exemple 4</a:t>
            </a:r>
          </a:p>
          <a:p>
            <a:pPr lvl="1"/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Augmenter de 5</a:t>
            </a:r>
            <a:r>
              <a:rPr lang="fr-CA" dirty="0"/>
              <a:t> toutes les </a:t>
            </a:r>
            <a:r>
              <a:rPr lang="fr-CA" b="1" dirty="0"/>
              <a:t>valeurs</a:t>
            </a:r>
            <a:r>
              <a:rPr lang="fr-CA" dirty="0"/>
              <a:t> dans le tableau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CA64B0F8-DDE0-5510-54A1-96DC96D685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Boucles et tableaux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482E475-3F0D-FAC2-819B-E98D7411BC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3509" y="2287994"/>
            <a:ext cx="3793866" cy="2441370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70071AA6-ABBE-D8D7-0070-60658A4BB8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7718" y="5229714"/>
            <a:ext cx="3831273" cy="905719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44C0E571-51E8-8E4D-D7BB-8EBA6FCB2429}"/>
              </a:ext>
            </a:extLst>
          </p:cNvPr>
          <p:cNvSpPr txBox="1"/>
          <p:nvPr/>
        </p:nvSpPr>
        <p:spPr>
          <a:xfrm>
            <a:off x="3106986" y="5497907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FA4098"/>
                </a:solidFill>
              </a:rPr>
              <a:t>Résultat :</a:t>
            </a:r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9061C40A-0AAA-FB18-20CB-C3A60F1E2073}"/>
              </a:ext>
            </a:extLst>
          </p:cNvPr>
          <p:cNvCxnSpPr/>
          <p:nvPr/>
        </p:nvCxnSpPr>
        <p:spPr>
          <a:xfrm>
            <a:off x="1997713" y="4939417"/>
            <a:ext cx="9101328" cy="0"/>
          </a:xfrm>
          <a:prstGeom prst="line">
            <a:avLst/>
          </a:prstGeom>
          <a:ln w="19050">
            <a:solidFill>
              <a:srgbClr val="7385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35F07ED0-8447-9DC8-3678-A1AFF0F0F466}"/>
              </a:ext>
            </a:extLst>
          </p:cNvPr>
          <p:cNvSpPr txBox="1"/>
          <p:nvPr/>
        </p:nvSpPr>
        <p:spPr>
          <a:xfrm>
            <a:off x="1052833" y="2732322"/>
            <a:ext cx="54955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85D1"/>
                </a:solidFill>
              </a:rPr>
              <a:t>• Comme </a:t>
            </a:r>
            <a:r>
              <a:rPr lang="fr-CA" dirty="0">
                <a:solidFill>
                  <a:srgbClr val="FA4098"/>
                </a:solidFill>
              </a:rPr>
              <a:t>i</a:t>
            </a:r>
            <a:r>
              <a:rPr lang="fr-CA" dirty="0">
                <a:solidFill>
                  <a:srgbClr val="7385D1"/>
                </a:solidFill>
              </a:rPr>
              <a:t> vaudra </a:t>
            </a:r>
            <a:r>
              <a:rPr lang="fr-CA" dirty="0">
                <a:solidFill>
                  <a:srgbClr val="FA4098"/>
                </a:solidFill>
              </a:rPr>
              <a:t>0</a:t>
            </a:r>
            <a:r>
              <a:rPr lang="fr-CA" dirty="0">
                <a:solidFill>
                  <a:srgbClr val="7385D1"/>
                </a:solidFill>
              </a:rPr>
              <a:t>, puis </a:t>
            </a:r>
            <a:r>
              <a:rPr lang="fr-CA" dirty="0">
                <a:solidFill>
                  <a:srgbClr val="FA4098"/>
                </a:solidFill>
              </a:rPr>
              <a:t>1</a:t>
            </a:r>
            <a:r>
              <a:rPr lang="fr-CA" dirty="0">
                <a:solidFill>
                  <a:srgbClr val="7385D1"/>
                </a:solidFill>
              </a:rPr>
              <a:t>, puis </a:t>
            </a:r>
            <a:r>
              <a:rPr lang="fr-CA" dirty="0">
                <a:solidFill>
                  <a:srgbClr val="FA4098"/>
                </a:solidFill>
              </a:rPr>
              <a:t>2</a:t>
            </a:r>
            <a:r>
              <a:rPr lang="fr-CA" dirty="0">
                <a:solidFill>
                  <a:srgbClr val="7385D1"/>
                </a:solidFill>
              </a:rPr>
              <a:t>, puis </a:t>
            </a:r>
            <a:r>
              <a:rPr lang="fr-CA" dirty="0">
                <a:solidFill>
                  <a:srgbClr val="FA4098"/>
                </a:solidFill>
              </a:rPr>
              <a:t>3</a:t>
            </a:r>
            <a:r>
              <a:rPr lang="fr-CA" dirty="0">
                <a:solidFill>
                  <a:srgbClr val="7385D1"/>
                </a:solidFill>
              </a:rPr>
              <a:t>, c’est comme si on faisait : </a:t>
            </a:r>
          </a:p>
          <a:p>
            <a:r>
              <a:rPr lang="fr-CA" dirty="0">
                <a:solidFill>
                  <a:srgbClr val="7385D1"/>
                </a:solidFill>
              </a:rPr>
              <a:t>    nombres[</a:t>
            </a:r>
            <a:r>
              <a:rPr lang="fr-CA" dirty="0">
                <a:solidFill>
                  <a:srgbClr val="FA4098"/>
                </a:solidFill>
              </a:rPr>
              <a:t>0</a:t>
            </a:r>
            <a:r>
              <a:rPr lang="fr-CA" dirty="0">
                <a:solidFill>
                  <a:srgbClr val="7385D1"/>
                </a:solidFill>
              </a:rPr>
              <a:t>] += 5, puis </a:t>
            </a:r>
          </a:p>
          <a:p>
            <a:r>
              <a:rPr lang="fr-CA" dirty="0">
                <a:solidFill>
                  <a:srgbClr val="7385D1"/>
                </a:solidFill>
              </a:rPr>
              <a:t>    nombres[</a:t>
            </a:r>
            <a:r>
              <a:rPr lang="fr-CA" dirty="0">
                <a:solidFill>
                  <a:srgbClr val="FA4098"/>
                </a:solidFill>
              </a:rPr>
              <a:t>1</a:t>
            </a:r>
            <a:r>
              <a:rPr lang="fr-CA" dirty="0">
                <a:solidFill>
                  <a:srgbClr val="7385D1"/>
                </a:solidFill>
              </a:rPr>
              <a:t>] += 5, puis </a:t>
            </a:r>
          </a:p>
          <a:p>
            <a:r>
              <a:rPr lang="fr-CA" dirty="0">
                <a:solidFill>
                  <a:srgbClr val="7385D1"/>
                </a:solidFill>
              </a:rPr>
              <a:t>    nombres[</a:t>
            </a:r>
            <a:r>
              <a:rPr lang="fr-CA" dirty="0">
                <a:solidFill>
                  <a:srgbClr val="FA4098"/>
                </a:solidFill>
              </a:rPr>
              <a:t>2</a:t>
            </a:r>
            <a:r>
              <a:rPr lang="fr-CA" dirty="0">
                <a:solidFill>
                  <a:srgbClr val="7385D1"/>
                </a:solidFill>
              </a:rPr>
              <a:t>] += 5, puis</a:t>
            </a:r>
          </a:p>
          <a:p>
            <a:r>
              <a:rPr lang="fr-CA" dirty="0">
                <a:solidFill>
                  <a:srgbClr val="7385D1"/>
                </a:solidFill>
              </a:rPr>
              <a:t>    nombres[</a:t>
            </a:r>
            <a:r>
              <a:rPr lang="fr-CA" dirty="0">
                <a:solidFill>
                  <a:srgbClr val="FA4098"/>
                </a:solidFill>
              </a:rPr>
              <a:t>3</a:t>
            </a:r>
            <a:r>
              <a:rPr lang="fr-CA" dirty="0">
                <a:solidFill>
                  <a:srgbClr val="7385D1"/>
                </a:solidFill>
              </a:rPr>
              <a:t>] += 5.</a:t>
            </a:r>
          </a:p>
        </p:txBody>
      </p:sp>
    </p:spTree>
    <p:extLst>
      <p:ext uri="{BB962C8B-B14F-4D97-AF65-F5344CB8AC3E}">
        <p14:creationId xmlns:p14="http://schemas.microsoft.com/office/powerpoint/2010/main" val="8650232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5B11CEAF-136E-4D9E-88CC-D7D17BF38F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Stocker un élément HTML dans une variable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49981F8B-25AE-41FA-B236-0AFF65C968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Rappel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BB28375-D667-77F5-43EE-54ABAF6BEF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244" y="2648268"/>
            <a:ext cx="7144747" cy="2448267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sp>
        <p:nvSpPr>
          <p:cNvPr id="5" name="Flèche : droite 4">
            <a:extLst>
              <a:ext uri="{FF2B5EF4-FFF2-40B4-BE49-F238E27FC236}">
                <a16:creationId xmlns:a16="http://schemas.microsoft.com/office/drawing/2014/main" id="{CA4A5D51-0A47-41D3-9F05-FE4F8B97D99D}"/>
              </a:ext>
            </a:extLst>
          </p:cNvPr>
          <p:cNvSpPr/>
          <p:nvPr/>
        </p:nvSpPr>
        <p:spPr>
          <a:xfrm>
            <a:off x="2070718" y="2648268"/>
            <a:ext cx="636972" cy="502920"/>
          </a:xfrm>
          <a:prstGeom prst="rightArrow">
            <a:avLst/>
          </a:prstGeom>
          <a:solidFill>
            <a:srgbClr val="9073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6022905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031C160D-E650-46A2-B604-B93DC9CBEE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Tableaux avec plusieurs éléments qui ont la même classe</a:t>
            </a:r>
          </a:p>
          <a:p>
            <a:pPr lvl="1"/>
            <a:r>
              <a:rPr lang="fr-CA" dirty="0"/>
              <a:t> Disons qu’on souhaite modifier plusieurs éléments avec la </a:t>
            </a:r>
            <a:r>
              <a:rPr lang="fr-CA" dirty="0">
                <a:solidFill>
                  <a:srgbClr val="FA4098"/>
                </a:solidFill>
              </a:rPr>
              <a:t>même classe </a:t>
            </a:r>
            <a:r>
              <a:rPr lang="fr-CA" dirty="0"/>
              <a:t>:</a:t>
            </a:r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marL="457200" lvl="1" indent="0">
              <a:buNone/>
            </a:pPr>
            <a:endParaRPr lang="fr-CA" dirty="0"/>
          </a:p>
          <a:p>
            <a:pPr lvl="1"/>
            <a:endParaRPr lang="fr-CA" dirty="0"/>
          </a:p>
          <a:p>
            <a:pPr lvl="1"/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Solution</a:t>
            </a:r>
            <a:r>
              <a:rPr lang="fr-CA" dirty="0"/>
              <a:t> : Ranger tous les éléments avec la </a:t>
            </a:r>
            <a:r>
              <a:rPr lang="fr-CA" dirty="0">
                <a:solidFill>
                  <a:srgbClr val="FA4098"/>
                </a:solidFill>
              </a:rPr>
              <a:t>même classe</a:t>
            </a:r>
            <a:r>
              <a:rPr lang="fr-CA" dirty="0"/>
              <a:t> dans un tableau à l’aide de </a:t>
            </a:r>
            <a:r>
              <a:rPr lang="fr-CA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document.</a:t>
            </a:r>
            <a:r>
              <a:rPr lang="fr-CA" sz="2000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querySelectorAll</a:t>
            </a:r>
            <a:r>
              <a:rPr lang="fr-CA" sz="2000" dirty="0"/>
              <a:t> </a:t>
            </a:r>
            <a:r>
              <a:rPr lang="fr-CA" dirty="0"/>
              <a:t>:</a:t>
            </a:r>
          </a:p>
          <a:p>
            <a:pPr marL="457200" lvl="1" indent="0">
              <a:buNone/>
            </a:pPr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1386E5F1-4A9A-43B3-90A2-FCFBB3AD20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Tableaux d’éléments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DC37BBC-3265-4450-AB67-83B6B2FB28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9408" y="2332928"/>
            <a:ext cx="3829584" cy="952633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7CD0BE0D-2BC2-4286-A1BE-868F229E7D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446" y="4888024"/>
            <a:ext cx="6839905" cy="571580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1A7CFE29-2725-F749-4FB6-041A3687A8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8105" y="4518371"/>
            <a:ext cx="4195849" cy="1310886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</p:spTree>
    <p:extLst>
      <p:ext uri="{BB962C8B-B14F-4D97-AF65-F5344CB8AC3E}">
        <p14:creationId xmlns:p14="http://schemas.microsoft.com/office/powerpoint/2010/main" val="13448777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031C160D-E650-46A2-B604-B93DC9CBEE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Tableaux avec plusieurs éléments qui ont la même classe</a:t>
            </a:r>
          </a:p>
          <a:p>
            <a:pPr lvl="1"/>
            <a:r>
              <a:rPr lang="fr-CA" dirty="0"/>
              <a:t> Une fois qu’on a notre </a:t>
            </a:r>
            <a:r>
              <a:rPr lang="fr-CA" dirty="0">
                <a:solidFill>
                  <a:srgbClr val="FA4098"/>
                </a:solidFill>
              </a:rPr>
              <a:t>tableau d’éléments</a:t>
            </a:r>
            <a:r>
              <a:rPr lang="fr-CA" dirty="0"/>
              <a:t>, on peut les modifier en utilisant les </a:t>
            </a:r>
            <a:r>
              <a:rPr lang="fr-CA" dirty="0">
                <a:solidFill>
                  <a:srgbClr val="FA4098"/>
                </a:solidFill>
              </a:rPr>
              <a:t>index</a:t>
            </a:r>
            <a:r>
              <a:rPr lang="fr-CA" dirty="0"/>
              <a:t> [] :</a:t>
            </a:r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marL="457200" lvl="1" indent="0">
              <a:buNone/>
            </a:pPr>
            <a:endParaRPr lang="fr-CA" dirty="0"/>
          </a:p>
          <a:p>
            <a:pPr lvl="1"/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1386E5F1-4A9A-43B3-90A2-FCFBB3AD20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Tableaux d’éléments</a:t>
            </a:r>
          </a:p>
        </p:txBody>
      </p:sp>
      <p:sp>
        <p:nvSpPr>
          <p:cNvPr id="12" name="Flèche : droite 11">
            <a:extLst>
              <a:ext uri="{FF2B5EF4-FFF2-40B4-BE49-F238E27FC236}">
                <a16:creationId xmlns:a16="http://schemas.microsoft.com/office/drawing/2014/main" id="{603D0E9F-9656-81D7-819E-B3E46300FF73}"/>
              </a:ext>
            </a:extLst>
          </p:cNvPr>
          <p:cNvSpPr/>
          <p:nvPr/>
        </p:nvSpPr>
        <p:spPr>
          <a:xfrm>
            <a:off x="5918133" y="5300946"/>
            <a:ext cx="438912" cy="432816"/>
          </a:xfrm>
          <a:prstGeom prst="rightArrow">
            <a:avLst/>
          </a:prstGeom>
          <a:solidFill>
            <a:srgbClr val="9073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9EBFA9A-8F47-4A49-56F0-2369DFE992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449" y="2509709"/>
            <a:ext cx="6982799" cy="1838582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1EC18112-294E-3C93-EBF5-AB9F6C8699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567" y="3019163"/>
            <a:ext cx="4500003" cy="819673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6666DDCD-E232-FD72-C3C9-4CA8FE6BA1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7855" y="5074380"/>
            <a:ext cx="1152686" cy="885949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B62B7AF3-D9C3-9E18-820B-292C4A230E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8861" y="5060091"/>
            <a:ext cx="1076475" cy="914528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</p:spTree>
    <p:extLst>
      <p:ext uri="{BB962C8B-B14F-4D97-AF65-F5344CB8AC3E}">
        <p14:creationId xmlns:p14="http://schemas.microsoft.com/office/powerpoint/2010/main" val="11521271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031C160D-E650-46A2-B604-B93DC9CBEE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Tableaux avec plusieurs éléments qui ont la même classe</a:t>
            </a:r>
          </a:p>
          <a:p>
            <a:pPr lvl="1"/>
            <a:r>
              <a:rPr lang="fr-CA" dirty="0"/>
              <a:t> On peut aussi procéder avec une boucle qui modifie les éléments de </a:t>
            </a:r>
            <a:r>
              <a:rPr lang="fr-CA" b="1" dirty="0"/>
              <a:t>l’index</a:t>
            </a:r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0</a:t>
            </a:r>
            <a:r>
              <a:rPr lang="fr-CA" dirty="0"/>
              <a:t> jusqu’à </a:t>
            </a:r>
            <a:r>
              <a:rPr lang="fr-CA" dirty="0" err="1">
                <a:solidFill>
                  <a:srgbClr val="FA4098"/>
                </a:solidFill>
              </a:rPr>
              <a:t>tableau.length</a:t>
            </a:r>
            <a:r>
              <a:rPr lang="fr-CA" dirty="0">
                <a:solidFill>
                  <a:srgbClr val="FA4098"/>
                </a:solidFill>
              </a:rPr>
              <a:t> </a:t>
            </a:r>
            <a:r>
              <a:rPr lang="fr-CA" dirty="0"/>
              <a:t>:</a:t>
            </a:r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marL="457200" lvl="1" indent="0">
              <a:buNone/>
            </a:pPr>
            <a:endParaRPr lang="fr-CA" dirty="0"/>
          </a:p>
          <a:p>
            <a:pPr marL="457200" lvl="1" indent="0">
              <a:buNone/>
            </a:pPr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1386E5F1-4A9A-43B3-90A2-FCFBB3AD20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Tableaux d’éléments</a:t>
            </a:r>
          </a:p>
        </p:txBody>
      </p:sp>
      <p:sp>
        <p:nvSpPr>
          <p:cNvPr id="12" name="Flèche : droite 11">
            <a:extLst>
              <a:ext uri="{FF2B5EF4-FFF2-40B4-BE49-F238E27FC236}">
                <a16:creationId xmlns:a16="http://schemas.microsoft.com/office/drawing/2014/main" id="{603D0E9F-9656-81D7-819E-B3E46300FF73}"/>
              </a:ext>
            </a:extLst>
          </p:cNvPr>
          <p:cNvSpPr/>
          <p:nvPr/>
        </p:nvSpPr>
        <p:spPr>
          <a:xfrm>
            <a:off x="5726531" y="5491015"/>
            <a:ext cx="438912" cy="432816"/>
          </a:xfrm>
          <a:prstGeom prst="rightArrow">
            <a:avLst/>
          </a:prstGeom>
          <a:solidFill>
            <a:srgbClr val="9073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D639A298-594D-CCDF-8116-03288E3390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51" y="3019162"/>
            <a:ext cx="4500003" cy="819673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EAB30A7-21BF-466D-A2E1-B0BF2387BD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8570" y="5230074"/>
            <a:ext cx="1152686" cy="885949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BE2881AA-7DFC-1B17-D943-B9591ADA05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4474" y="2328906"/>
            <a:ext cx="6319830" cy="2480995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27210639-B3C4-82FF-2BC2-EB63D2AD9A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3650" y="5230008"/>
            <a:ext cx="1686160" cy="905001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</p:spTree>
    <p:extLst>
      <p:ext uri="{BB962C8B-B14F-4D97-AF65-F5344CB8AC3E}">
        <p14:creationId xmlns:p14="http://schemas.microsoft.com/office/powerpoint/2010/main" val="21793365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F91FA2BA-41CE-4D2C-A047-AE1CBCC81C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</a:t>
            </a:r>
            <a:r>
              <a:rPr lang="fr-CA" dirty="0" err="1"/>
              <a:t>querySelector</a:t>
            </a:r>
            <a:r>
              <a:rPr lang="fr-CA" dirty="0"/>
              <a:t>() vs </a:t>
            </a:r>
            <a:r>
              <a:rPr lang="fr-CA" dirty="0" err="1"/>
              <a:t>querySelectorAll</a:t>
            </a:r>
            <a:r>
              <a:rPr lang="fr-CA" dirty="0"/>
              <a:t>()</a:t>
            </a:r>
          </a:p>
          <a:p>
            <a:pPr lvl="1"/>
            <a:r>
              <a:rPr lang="fr-CA" dirty="0"/>
              <a:t> </a:t>
            </a:r>
            <a:r>
              <a:rPr lang="fr-CA" dirty="0" err="1">
                <a:solidFill>
                  <a:srgbClr val="FA4098"/>
                </a:solidFill>
              </a:rPr>
              <a:t>querySelector</a:t>
            </a:r>
            <a:r>
              <a:rPr lang="fr-CA" dirty="0">
                <a:solidFill>
                  <a:srgbClr val="FA4098"/>
                </a:solidFill>
              </a:rPr>
              <a:t>()</a:t>
            </a:r>
            <a:r>
              <a:rPr lang="fr-CA" dirty="0"/>
              <a:t> permet d’obtenir un seul élément. </a:t>
            </a:r>
          </a:p>
          <a:p>
            <a:pPr lvl="2"/>
            <a:r>
              <a:rPr lang="fr-CA" dirty="0"/>
              <a:t> On s’en sert pour obtenir le premier élément avec la </a:t>
            </a:r>
            <a:r>
              <a:rPr lang="fr-CA" dirty="0">
                <a:solidFill>
                  <a:srgbClr val="FA4098"/>
                </a:solidFill>
              </a:rPr>
              <a:t>classe</a:t>
            </a:r>
            <a:r>
              <a:rPr lang="fr-CA" dirty="0"/>
              <a:t> demandée.</a:t>
            </a:r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marL="457200" lvl="1" indent="0">
              <a:buNone/>
            </a:pPr>
            <a:endParaRPr lang="fr-CA" dirty="0"/>
          </a:p>
          <a:p>
            <a:pPr lvl="1"/>
            <a:r>
              <a:rPr lang="fr-CA" dirty="0"/>
              <a:t> </a:t>
            </a:r>
            <a:r>
              <a:rPr lang="fr-CA" dirty="0" err="1">
                <a:solidFill>
                  <a:srgbClr val="FA4098"/>
                </a:solidFill>
              </a:rPr>
              <a:t>querySelectorAll</a:t>
            </a:r>
            <a:r>
              <a:rPr lang="fr-CA" dirty="0">
                <a:solidFill>
                  <a:srgbClr val="FA4098"/>
                </a:solidFill>
              </a:rPr>
              <a:t>()</a:t>
            </a:r>
            <a:r>
              <a:rPr lang="fr-CA" dirty="0"/>
              <a:t> permet d’obtenir un tableau de plusieurs éléments.</a:t>
            </a:r>
          </a:p>
          <a:p>
            <a:pPr lvl="2"/>
            <a:r>
              <a:rPr lang="fr-CA" dirty="0"/>
              <a:t> On s’en sert pour obtenir plusieurs éléments avec une même </a:t>
            </a:r>
            <a:r>
              <a:rPr lang="fr-CA" dirty="0">
                <a:solidFill>
                  <a:srgbClr val="FA4098"/>
                </a:solidFill>
              </a:rPr>
              <a:t>classe</a:t>
            </a:r>
            <a:r>
              <a:rPr lang="fr-CA" dirty="0"/>
              <a:t>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5E0C2805-D463-402B-AA05-29681DF720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Tableaux d’éléments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E835F83-385C-CC1F-4BF8-E5AA4FC758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1553" y="4323187"/>
            <a:ext cx="6548893" cy="2379963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56F7A6C5-B90A-BF57-EBE6-879B151815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2538" y="2447788"/>
            <a:ext cx="5363323" cy="981212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</p:spTree>
    <p:extLst>
      <p:ext uri="{BB962C8B-B14F-4D97-AF65-F5344CB8AC3E}">
        <p14:creationId xmlns:p14="http://schemas.microsoft.com/office/powerpoint/2010/main" val="19023295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4A91014F-0761-4A71-A596-658B9BE8AB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50572"/>
            <a:ext cx="10713720" cy="5026393"/>
          </a:xfrm>
        </p:spPr>
        <p:txBody>
          <a:bodyPr>
            <a:normAutofit/>
          </a:bodyPr>
          <a:lstStyle/>
          <a:p>
            <a:r>
              <a:rPr lang="fr-CA" dirty="0"/>
              <a:t> DOM</a:t>
            </a:r>
          </a:p>
          <a:p>
            <a:pPr lvl="1"/>
            <a:r>
              <a:rPr lang="fr-CA" dirty="0"/>
              <a:t> Classes</a:t>
            </a:r>
          </a:p>
          <a:p>
            <a:pPr lvl="2"/>
            <a:r>
              <a:rPr lang="fr-CA" dirty="0"/>
              <a:t> Ajouter : 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document.querySelector(".classe").</a:t>
            </a:r>
            <a:r>
              <a:rPr lang="fr-CA" sz="1600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classList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fr-CA" sz="1600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add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fr-CA" sz="1600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nouvelle_classe</a:t>
            </a:r>
            <a:r>
              <a:rPr lang="fr-CA" sz="1600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endParaRPr lang="fr-CA" sz="1600" dirty="0"/>
          </a:p>
          <a:p>
            <a:pPr lvl="2"/>
            <a:r>
              <a:rPr lang="fr-CA" dirty="0"/>
              <a:t> Retirer : 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document.querySelector(".classe").</a:t>
            </a:r>
            <a:r>
              <a:rPr lang="fr-CA" sz="1600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classList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fr-CA" sz="1600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remove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fr-CA" sz="1600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ancienne_classe</a:t>
            </a:r>
            <a:r>
              <a:rPr lang="fr-CA" sz="1600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endParaRPr lang="fr-CA" sz="1600" dirty="0"/>
          </a:p>
          <a:p>
            <a:pPr lvl="2"/>
            <a:r>
              <a:rPr lang="fr-CA" dirty="0"/>
              <a:t> Basculer : 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document.querySelector(".classe").</a:t>
            </a:r>
            <a:r>
              <a:rPr lang="fr-CA" sz="1600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classList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fr-CA" sz="1600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toggle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fr-CA" sz="1600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classe</a:t>
            </a:r>
            <a:r>
              <a:rPr lang="fr-CA" sz="1600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lvl="3"/>
            <a:r>
              <a:rPr lang="fr-CA" b="1" dirty="0">
                <a:cs typeface="Courier New" panose="02070309020205020404" pitchFamily="49" charset="0"/>
              </a:rPr>
              <a:t>Retire la classe</a:t>
            </a:r>
            <a:r>
              <a:rPr lang="fr-CA" dirty="0">
                <a:cs typeface="Courier New" panose="02070309020205020404" pitchFamily="49" charset="0"/>
              </a:rPr>
              <a:t> si elle est déjà présente. </a:t>
            </a:r>
            <a:r>
              <a:rPr lang="fr-CA" b="1" dirty="0">
                <a:cs typeface="Courier New" panose="02070309020205020404" pitchFamily="49" charset="0"/>
              </a:rPr>
              <a:t>Ajoute la classe </a:t>
            </a:r>
            <a:r>
              <a:rPr lang="fr-CA" dirty="0">
                <a:cs typeface="Courier New" panose="02070309020205020404" pitchFamily="49" charset="0"/>
              </a:rPr>
              <a:t>si elle n’était pas présente.</a:t>
            </a:r>
          </a:p>
          <a:p>
            <a:pPr lvl="2"/>
            <a:r>
              <a:rPr lang="fr-CA" dirty="0">
                <a:cs typeface="Courier New" panose="02070309020205020404" pitchFamily="49" charset="0"/>
              </a:rPr>
              <a:t> Contient ? : 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document.querySelector(".classe").classList.</a:t>
            </a:r>
            <a:r>
              <a:rPr lang="fr-CA" sz="1600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contains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fr-CA" sz="1600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nom_classe</a:t>
            </a:r>
            <a:r>
              <a:rPr lang="fr-CA" sz="1600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lvl="3"/>
            <a:r>
              <a:rPr lang="fr-CA" dirty="0">
                <a:cs typeface="Courier New" panose="02070309020205020404" pitchFamily="49" charset="0"/>
              </a:rPr>
              <a:t>Résulte en un </a:t>
            </a:r>
            <a:r>
              <a:rPr lang="fr-CA" b="1" dirty="0">
                <a:cs typeface="Courier New" panose="02070309020205020404" pitchFamily="49" charset="0"/>
              </a:rPr>
              <a:t>booléen</a:t>
            </a:r>
            <a:r>
              <a:rPr lang="fr-CA" dirty="0">
                <a:cs typeface="Courier New" panose="02070309020205020404" pitchFamily="49" charset="0"/>
              </a:rPr>
              <a:t> (true ou false)</a:t>
            </a:r>
          </a:p>
          <a:p>
            <a:pPr marL="914400" lvl="2" indent="0">
              <a:buNone/>
            </a:pPr>
            <a:endParaRPr lang="fr-CA" sz="1600" dirty="0">
              <a:cs typeface="Courier New" panose="02070309020205020404" pitchFamily="49" charset="0"/>
            </a:endParaRPr>
          </a:p>
          <a:p>
            <a:pPr lvl="1"/>
            <a:r>
              <a:rPr lang="fr-CA" dirty="0">
                <a:cs typeface="Courier New" panose="02070309020205020404" pitchFamily="49" charset="0"/>
              </a:rPr>
              <a:t> Attributs</a:t>
            </a:r>
          </a:p>
          <a:p>
            <a:pPr lvl="2"/>
            <a:r>
              <a:rPr lang="fr-CA" dirty="0">
                <a:cs typeface="Courier New" panose="02070309020205020404" pitchFamily="49" charset="0"/>
              </a:rPr>
              <a:t> Ajouter / Modifier : </a:t>
            </a:r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document.querySelector(".classe").</a:t>
            </a:r>
            <a:r>
              <a:rPr lang="fr-CA" sz="1400" b="1" dirty="0" err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nomAttribut</a:t>
            </a:r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"</a:t>
            </a:r>
            <a:r>
              <a:rPr lang="fr-CA" sz="1400" b="1" dirty="0">
                <a:solidFill>
                  <a:srgbClr val="73B3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valeur</a:t>
            </a:r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";</a:t>
            </a:r>
          </a:p>
          <a:p>
            <a:pPr lvl="2"/>
            <a:r>
              <a:rPr lang="fr-CA" dirty="0">
                <a:cs typeface="Courier New" panose="02070309020205020404" pitchFamily="49" charset="0"/>
              </a:rPr>
              <a:t> Obtenir : 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let valeur = document.querySelector(".classe").</a:t>
            </a:r>
            <a:r>
              <a:rPr lang="fr-CA" sz="1600" b="1" dirty="0" err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nomAttribut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lvl="3"/>
            <a:r>
              <a:rPr lang="fr-CA" dirty="0">
                <a:cs typeface="Courier New" panose="02070309020205020404" pitchFamily="49" charset="0"/>
              </a:rPr>
              <a:t>Nous donne la </a:t>
            </a:r>
            <a:r>
              <a:rPr lang="fr-CA" b="1" dirty="0">
                <a:cs typeface="Courier New" panose="02070309020205020404" pitchFamily="49" charset="0"/>
              </a:rPr>
              <a:t>valeur</a:t>
            </a:r>
            <a:r>
              <a:rPr lang="fr-CA" dirty="0">
                <a:cs typeface="Courier New" panose="02070309020205020404" pitchFamily="49" charset="0"/>
              </a:rPr>
              <a:t> associée à cet attribut.</a:t>
            </a:r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4489177C-42D3-40FE-B08C-1778DDFEC3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Révision semaine 7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88F685E-21CB-43D6-BBC7-1D40DB79EEC1}"/>
              </a:ext>
            </a:extLst>
          </p:cNvPr>
          <p:cNvSpPr txBox="1"/>
          <p:nvPr/>
        </p:nvSpPr>
        <p:spPr>
          <a:xfrm>
            <a:off x="3685031" y="1150572"/>
            <a:ext cx="4821936" cy="369332"/>
          </a:xfrm>
          <a:prstGeom prst="rect">
            <a:avLst/>
          </a:prstGeom>
          <a:noFill/>
          <a:ln w="28575">
            <a:solidFill>
              <a:srgbClr val="73B3D1"/>
            </a:solidFill>
          </a:ln>
        </p:spPr>
        <p:txBody>
          <a:bodyPr wrap="square" rtlCol="0">
            <a:spAutoFit/>
          </a:bodyPr>
          <a:lstStyle/>
          <a:p>
            <a:r>
              <a:rPr lang="fr-CA" b="1" dirty="0">
                <a:latin typeface="Courier New" panose="02070309020205020404" pitchFamily="49" charset="0"/>
                <a:cs typeface="Courier New" panose="02070309020205020404" pitchFamily="49" charset="0"/>
              </a:rPr>
              <a:t>&lt;div 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class</a:t>
            </a:r>
            <a:r>
              <a:rPr lang="fr-CA" b="1" dirty="0">
                <a:latin typeface="Courier New" panose="02070309020205020404" pitchFamily="49" charset="0"/>
                <a:cs typeface="Courier New" panose="02070309020205020404" pitchFamily="49" charset="0"/>
              </a:rPr>
              <a:t>="maClasse"&gt; ... &lt;/div&gt;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F634ADA-E8C5-8907-6624-EB04F873D8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8809" y="6010254"/>
            <a:ext cx="7554379" cy="333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9636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5B11CEAF-136E-4D9E-88CC-D7D17BF38F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Astuce pour éviter de réécrire </a:t>
            </a:r>
            <a:r>
              <a:rPr lang="fr-CA" b="1" dirty="0">
                <a:solidFill>
                  <a:srgbClr val="FA4098"/>
                </a:solidFill>
              </a:rPr>
              <a:t>document.querySelector(...)</a:t>
            </a:r>
            <a:r>
              <a:rPr lang="fr-CA" dirty="0"/>
              <a:t> pour le même élément plusieurs fois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49981F8B-25AE-41FA-B236-0AFF65C968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Révision semaine 7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C1DB2F9-663C-BC28-1AC5-2ED8F6745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2652" y="2745922"/>
            <a:ext cx="7144747" cy="2448267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sp>
        <p:nvSpPr>
          <p:cNvPr id="5" name="Flèche : droite 4">
            <a:extLst>
              <a:ext uri="{FF2B5EF4-FFF2-40B4-BE49-F238E27FC236}">
                <a16:creationId xmlns:a16="http://schemas.microsoft.com/office/drawing/2014/main" id="{CA4A5D51-0A47-41D3-9F05-FE4F8B97D99D}"/>
              </a:ext>
            </a:extLst>
          </p:cNvPr>
          <p:cNvSpPr/>
          <p:nvPr/>
        </p:nvSpPr>
        <p:spPr>
          <a:xfrm>
            <a:off x="2097351" y="2745922"/>
            <a:ext cx="530440" cy="502920"/>
          </a:xfrm>
          <a:prstGeom prst="rightArrow">
            <a:avLst/>
          </a:prstGeom>
          <a:solidFill>
            <a:srgbClr val="73B3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6262573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4A91014F-0761-4A71-A596-658B9BE8AB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Boucles</a:t>
            </a:r>
          </a:p>
          <a:p>
            <a:pPr lvl="1"/>
            <a:r>
              <a:rPr lang="fr-CA" dirty="0"/>
              <a:t> Syntaxe :</a:t>
            </a:r>
          </a:p>
          <a:p>
            <a:pPr marL="914400" lvl="2" indent="0">
              <a:buNone/>
            </a:pPr>
            <a:r>
              <a:rPr lang="fr-FR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while(</a:t>
            </a:r>
            <a:r>
              <a:rPr lang="fr-FR" b="1" dirty="0">
                <a:solidFill>
                  <a:srgbClr val="73B3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condition d'exécution</a:t>
            </a:r>
            <a:r>
              <a:rPr lang="fr-FR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){</a:t>
            </a:r>
          </a:p>
          <a:p>
            <a:pPr marL="914400" lvl="2" indent="0">
              <a:buNone/>
            </a:pPr>
            <a:r>
              <a:rPr lang="fr-FR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fr-FR" b="1" dirty="0">
                <a:solidFill>
                  <a:schemeClr val="bg1">
                    <a:lumMod val="6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// Code à répéter</a:t>
            </a:r>
          </a:p>
          <a:p>
            <a:pPr marL="914400" lvl="2" indent="0">
              <a:buNone/>
            </a:pPr>
            <a:r>
              <a:rPr lang="fr-FR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lvl="1"/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4489177C-42D3-40FE-B08C-1778DDFEC3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Révision semaine 7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F9BA9BD-F8E2-06CD-7D43-F001325F0F69}"/>
              </a:ext>
            </a:extLst>
          </p:cNvPr>
          <p:cNvSpPr txBox="1"/>
          <p:nvPr/>
        </p:nvSpPr>
        <p:spPr>
          <a:xfrm>
            <a:off x="1169362" y="5707428"/>
            <a:ext cx="61051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CA" dirty="0">
                <a:solidFill>
                  <a:srgbClr val="73B3D1"/>
                </a:solidFill>
              </a:rPr>
              <a:t>La</a:t>
            </a:r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valeur</a:t>
            </a:r>
            <a:r>
              <a:rPr lang="fr-CA" dirty="0"/>
              <a:t> </a:t>
            </a:r>
            <a:r>
              <a:rPr lang="fr-CA" dirty="0">
                <a:solidFill>
                  <a:srgbClr val="73B3D1"/>
                </a:solidFill>
              </a:rPr>
              <a:t>finale est : 10 + </a:t>
            </a:r>
            <a:r>
              <a:rPr lang="fr-CA" dirty="0">
                <a:solidFill>
                  <a:srgbClr val="FA4098"/>
                </a:solidFill>
              </a:rPr>
              <a:t>1</a:t>
            </a:r>
            <a:r>
              <a:rPr lang="fr-CA" dirty="0"/>
              <a:t> </a:t>
            </a:r>
            <a:r>
              <a:rPr lang="fr-CA" dirty="0">
                <a:solidFill>
                  <a:srgbClr val="73B3D1"/>
                </a:solidFill>
              </a:rPr>
              <a:t>+</a:t>
            </a:r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2</a:t>
            </a:r>
            <a:r>
              <a:rPr lang="fr-CA" dirty="0"/>
              <a:t> </a:t>
            </a:r>
            <a:r>
              <a:rPr lang="fr-CA" dirty="0">
                <a:solidFill>
                  <a:srgbClr val="73B3D1"/>
                </a:solidFill>
              </a:rPr>
              <a:t>+</a:t>
            </a:r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3</a:t>
            </a:r>
            <a:r>
              <a:rPr lang="fr-CA" dirty="0"/>
              <a:t> </a:t>
            </a:r>
            <a:r>
              <a:rPr lang="fr-CA" dirty="0">
                <a:solidFill>
                  <a:srgbClr val="73B3D1"/>
                </a:solidFill>
              </a:rPr>
              <a:t>+</a:t>
            </a:r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4</a:t>
            </a:r>
            <a:r>
              <a:rPr lang="fr-CA" dirty="0"/>
              <a:t> </a:t>
            </a:r>
            <a:r>
              <a:rPr lang="fr-CA" dirty="0">
                <a:solidFill>
                  <a:srgbClr val="73B3D1"/>
                </a:solidFill>
              </a:rPr>
              <a:t>(Donc </a:t>
            </a:r>
            <a:r>
              <a:rPr lang="fr-CA" dirty="0">
                <a:solidFill>
                  <a:srgbClr val="FA4098"/>
                </a:solidFill>
              </a:rPr>
              <a:t>20</a:t>
            </a:r>
            <a:r>
              <a:rPr lang="fr-CA" dirty="0">
                <a:solidFill>
                  <a:srgbClr val="73B3D1"/>
                </a:solidFill>
              </a:rPr>
              <a:t>)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F8A67266-45E3-FA03-C38F-1827AC7F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835" y="3282029"/>
            <a:ext cx="3192329" cy="2332856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CC112C96-D6A8-633C-63E3-79856C4AED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1892" y="3248639"/>
            <a:ext cx="5440084" cy="2399636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</p:spTree>
    <p:extLst>
      <p:ext uri="{BB962C8B-B14F-4D97-AF65-F5344CB8AC3E}">
        <p14:creationId xmlns:p14="http://schemas.microsoft.com/office/powerpoint/2010/main" val="25681292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B6E71E9-0F01-4A7A-9D4D-01014A4F04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Stocker plusieurs </a:t>
            </a:r>
            <a:r>
              <a:rPr lang="fr-CA" b="1" dirty="0"/>
              <a:t>données similaires</a:t>
            </a:r>
            <a:r>
              <a:rPr lang="fr-CA" dirty="0"/>
              <a:t>...</a:t>
            </a:r>
          </a:p>
          <a:p>
            <a:pPr lvl="1"/>
            <a:r>
              <a:rPr lang="fr-CA" dirty="0"/>
              <a:t> Exemple : On souhaite stocker le </a:t>
            </a:r>
            <a:r>
              <a:rPr lang="fr-CA" b="1" dirty="0"/>
              <a:t>nom</a:t>
            </a:r>
            <a:r>
              <a:rPr lang="fr-CA" dirty="0"/>
              <a:t> et l’</a:t>
            </a:r>
            <a:r>
              <a:rPr lang="fr-CA" b="1" dirty="0"/>
              <a:t>âge</a:t>
            </a:r>
            <a:r>
              <a:rPr lang="fr-CA" dirty="0"/>
              <a:t> de 7 étudiant(e)s</a:t>
            </a:r>
            <a:endParaRPr lang="fr-CA" b="1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marL="457200" lvl="1" indent="0">
              <a:buNone/>
            </a:pPr>
            <a:endParaRPr lang="fr-CA" dirty="0"/>
          </a:p>
          <a:p>
            <a:pPr marL="457200" lvl="1" indent="0">
              <a:buNone/>
            </a:pPr>
            <a:endParaRPr lang="fr-CA" dirty="0"/>
          </a:p>
          <a:p>
            <a:pPr lvl="2"/>
            <a:r>
              <a:rPr lang="fr-CA" dirty="0"/>
              <a:t> Oulala... ça fait beaucoup de </a:t>
            </a:r>
            <a:r>
              <a:rPr lang="fr-CA" b="1" dirty="0"/>
              <a:t>variables similaires</a:t>
            </a:r>
            <a:r>
              <a:rPr lang="fr-CA" dirty="0"/>
              <a:t>. On peut se perdre rapidement. 😔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80E8407D-94A4-4A2D-963B-1BD50DC17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Tableaux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62FD014A-0988-45F2-8BFB-120D8E53A9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2836" y="2367618"/>
            <a:ext cx="2002824" cy="2457366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DD7D6357-20D5-4F9D-AD60-4AB2CEF25C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5165" y="2411496"/>
            <a:ext cx="4618203" cy="2504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0730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B6E71E9-0F01-4A7A-9D4D-01014A4F04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Solution : Mettre les données dans un </a:t>
            </a:r>
            <a:r>
              <a:rPr lang="fr-CA" b="1" dirty="0">
                <a:solidFill>
                  <a:srgbClr val="FA4098"/>
                </a:solidFill>
              </a:rPr>
              <a:t>tableau</a:t>
            </a:r>
          </a:p>
          <a:p>
            <a:pPr lvl="1"/>
            <a:r>
              <a:rPr lang="fr-CA" dirty="0"/>
              <a:t> Les </a:t>
            </a:r>
            <a:r>
              <a:rPr lang="fr-CA" b="1" dirty="0">
                <a:solidFill>
                  <a:srgbClr val="FA4098"/>
                </a:solidFill>
              </a:rPr>
              <a:t>tableaux</a:t>
            </a:r>
            <a:r>
              <a:rPr lang="fr-CA" dirty="0"/>
              <a:t> permettent de ranger des données similaires</a:t>
            </a:r>
          </a:p>
          <a:p>
            <a:pPr lvl="2"/>
            <a:r>
              <a:rPr lang="fr-CA" dirty="0"/>
              <a:t> Syntaxe pour </a:t>
            </a:r>
            <a:r>
              <a:rPr lang="fr-CA" b="1" dirty="0"/>
              <a:t>créer un tableau</a:t>
            </a:r>
            <a:r>
              <a:rPr lang="fr-CA" dirty="0"/>
              <a:t> :</a:t>
            </a:r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r>
              <a:rPr lang="fr-CA" dirty="0"/>
              <a:t> Exemples :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80E8407D-94A4-4A2D-963B-1BD50DC17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Tableaux</a:t>
            </a:r>
          </a:p>
        </p:txBody>
      </p:sp>
      <p:sp>
        <p:nvSpPr>
          <p:cNvPr id="10" name="Accolade fermante 9">
            <a:extLst>
              <a:ext uri="{FF2B5EF4-FFF2-40B4-BE49-F238E27FC236}">
                <a16:creationId xmlns:a16="http://schemas.microsoft.com/office/drawing/2014/main" id="{D794FBE6-6AF3-4269-9715-48ED729A714D}"/>
              </a:ext>
            </a:extLst>
          </p:cNvPr>
          <p:cNvSpPr/>
          <p:nvPr/>
        </p:nvSpPr>
        <p:spPr>
          <a:xfrm rot="5400000">
            <a:off x="6972146" y="958583"/>
            <a:ext cx="316992" cy="4244829"/>
          </a:xfrm>
          <a:prstGeom prst="rightBrace">
            <a:avLst>
              <a:gd name="adj1" fmla="val 98718"/>
              <a:gd name="adj2" fmla="val 50000"/>
            </a:avLst>
          </a:prstGeom>
          <a:ln w="19050">
            <a:solidFill>
              <a:srgbClr val="739C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159FCA2-B5F8-467E-A119-3772947BB452}"/>
              </a:ext>
            </a:extLst>
          </p:cNvPr>
          <p:cNvSpPr txBox="1"/>
          <p:nvPr/>
        </p:nvSpPr>
        <p:spPr>
          <a:xfrm>
            <a:off x="3592068" y="3308894"/>
            <a:ext cx="7094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739CD1"/>
                </a:solidFill>
              </a:rPr>
              <a:t>Données (Séparées par des </a:t>
            </a:r>
            <a:r>
              <a:rPr lang="fr-CA" b="1" dirty="0">
                <a:solidFill>
                  <a:srgbClr val="739CD1"/>
                </a:solidFill>
              </a:rPr>
              <a:t>virgules</a:t>
            </a:r>
            <a:r>
              <a:rPr lang="fr-CA" dirty="0">
                <a:solidFill>
                  <a:srgbClr val="739CD1"/>
                </a:solidFill>
              </a:rPr>
              <a:t>)</a:t>
            </a:r>
          </a:p>
          <a:p>
            <a:pPr algn="ctr"/>
            <a:r>
              <a:rPr lang="fr-CA" dirty="0">
                <a:solidFill>
                  <a:srgbClr val="739CD1"/>
                </a:solidFill>
              </a:rPr>
              <a:t>Peuvent être des </a:t>
            </a:r>
            <a:r>
              <a:rPr lang="fr-CA" dirty="0">
                <a:solidFill>
                  <a:srgbClr val="FA4098"/>
                </a:solidFill>
              </a:rPr>
              <a:t>nombres</a:t>
            </a:r>
            <a:r>
              <a:rPr lang="fr-CA" dirty="0">
                <a:solidFill>
                  <a:srgbClr val="739CD1"/>
                </a:solidFill>
              </a:rPr>
              <a:t>, des </a:t>
            </a:r>
            <a:r>
              <a:rPr lang="fr-CA" dirty="0">
                <a:solidFill>
                  <a:srgbClr val="FA4098"/>
                </a:solidFill>
              </a:rPr>
              <a:t>chaînes de caractères</a:t>
            </a:r>
            <a:r>
              <a:rPr lang="fr-CA" dirty="0">
                <a:solidFill>
                  <a:srgbClr val="739CD1"/>
                </a:solidFill>
              </a:rPr>
              <a:t>, des </a:t>
            </a:r>
            <a:r>
              <a:rPr lang="fr-CA" dirty="0">
                <a:solidFill>
                  <a:srgbClr val="FA4098"/>
                </a:solidFill>
              </a:rPr>
              <a:t>booléens</a:t>
            </a:r>
            <a:r>
              <a:rPr lang="fr-CA" dirty="0">
                <a:solidFill>
                  <a:srgbClr val="739CD1"/>
                </a:solidFill>
              </a:rPr>
              <a:t>, etc.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C495F309-0DF8-4969-AD7E-28D514B0CA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1300" y="4469416"/>
            <a:ext cx="6957200" cy="1176914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8596BA1F-DB5B-4441-8F4C-47E6B57A05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8244" y="5871805"/>
            <a:ext cx="5391911" cy="34370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20DE05B5-E986-415A-A97A-35260808A6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7742" y="2591486"/>
            <a:ext cx="6277851" cy="304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6217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B6E71E9-0F01-4A7A-9D4D-01014A4F04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CA" dirty="0"/>
              <a:t> </a:t>
            </a:r>
            <a:r>
              <a:rPr lang="fr-CA" b="1" dirty="0"/>
              <a:t>Accéder aux données </a:t>
            </a:r>
            <a:r>
              <a:rPr lang="fr-CA" dirty="0"/>
              <a:t>(aux « éléments ») d’un </a:t>
            </a:r>
            <a:r>
              <a:rPr lang="fr-CA" b="1" dirty="0">
                <a:solidFill>
                  <a:srgbClr val="FA4098"/>
                </a:solidFill>
              </a:rPr>
              <a:t>tableau</a:t>
            </a:r>
          </a:p>
          <a:p>
            <a:pPr lvl="1"/>
            <a:r>
              <a:rPr lang="fr-CA" dirty="0"/>
              <a:t> Syntaxe : </a:t>
            </a:r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r>
              <a:rPr lang="fr-CA" dirty="0"/>
              <a:t> Exemple :</a:t>
            </a:r>
          </a:p>
          <a:p>
            <a:pPr lvl="1"/>
            <a:endParaRPr lang="fr-CA" dirty="0"/>
          </a:p>
          <a:p>
            <a:pPr lvl="2"/>
            <a:endParaRPr lang="fr-CA" dirty="0"/>
          </a:p>
          <a:p>
            <a:pPr lvl="2"/>
            <a:r>
              <a:rPr lang="fr-CA" dirty="0"/>
              <a:t> Accéder à la donnée </a:t>
            </a:r>
            <a:r>
              <a:rPr lang="fr-CA" dirty="0">
                <a:solidFill>
                  <a:srgbClr val="FA4098"/>
                </a:solidFill>
              </a:rPr>
              <a:t>"Bleu" </a:t>
            </a:r>
            <a:r>
              <a:rPr lang="fr-CA" dirty="0"/>
              <a:t>et la stocker dans une variable :</a:t>
            </a:r>
          </a:p>
          <a:p>
            <a:pPr marL="1371600" lvl="3" indent="0">
              <a:buNone/>
            </a:pPr>
            <a:r>
              <a:rPr lang="fr-CA" dirty="0"/>
              <a:t>-&gt; 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let a = couleurs[0]; </a:t>
            </a:r>
            <a:r>
              <a:rPr lang="fr-CA" dirty="0">
                <a:solidFill>
                  <a:schemeClr val="bg1">
                    <a:lumMod val="50000"/>
                  </a:schemeClr>
                </a:solidFill>
                <a:cs typeface="Courier New" panose="02070309020205020404" pitchFamily="49" charset="0"/>
              </a:rPr>
              <a:t>// a vaut "Bleu"</a:t>
            </a:r>
          </a:p>
          <a:p>
            <a:pPr lvl="2"/>
            <a:r>
              <a:rPr lang="fr-CA" dirty="0"/>
              <a:t> Accéder à la donnée </a:t>
            </a:r>
            <a:r>
              <a:rPr lang="fr-CA" dirty="0">
                <a:solidFill>
                  <a:srgbClr val="FA4098"/>
                </a:solidFill>
              </a:rPr>
              <a:t>"Violet"</a:t>
            </a:r>
            <a:r>
              <a:rPr lang="fr-CA" dirty="0"/>
              <a:t> :</a:t>
            </a:r>
          </a:p>
          <a:p>
            <a:pPr marL="1371600" lvl="3" indent="0">
              <a:buNone/>
            </a:pPr>
            <a:r>
              <a:rPr lang="fr-CA" dirty="0"/>
              <a:t>-&gt; 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couleurs[4]</a:t>
            </a:r>
          </a:p>
          <a:p>
            <a:pPr lvl="2"/>
            <a:r>
              <a:rPr lang="fr-CA" dirty="0"/>
              <a:t> Accéder à la donnée </a:t>
            </a:r>
            <a:r>
              <a:rPr lang="fr-CA" dirty="0">
                <a:solidFill>
                  <a:srgbClr val="FA4098"/>
                </a:solidFill>
              </a:rPr>
              <a:t>"Rouge"</a:t>
            </a:r>
            <a:r>
              <a:rPr lang="fr-CA" dirty="0"/>
              <a:t> :</a:t>
            </a:r>
          </a:p>
          <a:p>
            <a:pPr marL="1371600" lvl="3" indent="0">
              <a:buNone/>
            </a:pPr>
            <a:r>
              <a:rPr lang="fr-CA" dirty="0"/>
              <a:t>-&gt; 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couleurs[1]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80E8407D-94A4-4A2D-963B-1BD50DC17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Tableaux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422C3DE-8068-45ED-8813-0B67181DBD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5698" y="1576333"/>
            <a:ext cx="3077004" cy="533474"/>
          </a:xfrm>
          <a:prstGeom prst="rect">
            <a:avLst/>
          </a:prstGeom>
        </p:spPr>
      </p:pic>
      <p:sp>
        <p:nvSpPr>
          <p:cNvPr id="6" name="Accolade fermante 5">
            <a:extLst>
              <a:ext uri="{FF2B5EF4-FFF2-40B4-BE49-F238E27FC236}">
                <a16:creationId xmlns:a16="http://schemas.microsoft.com/office/drawing/2014/main" id="{2F4E0A85-57B3-4F07-A229-C6152918CE48}"/>
              </a:ext>
            </a:extLst>
          </p:cNvPr>
          <p:cNvSpPr/>
          <p:nvPr/>
        </p:nvSpPr>
        <p:spPr>
          <a:xfrm rot="5400000">
            <a:off x="6849599" y="1696991"/>
            <a:ext cx="202729" cy="1045464"/>
          </a:xfrm>
          <a:prstGeom prst="rightBrace">
            <a:avLst>
              <a:gd name="adj1" fmla="val 98718"/>
              <a:gd name="adj2" fmla="val 50000"/>
            </a:avLst>
          </a:prstGeom>
          <a:ln w="19050">
            <a:solidFill>
              <a:srgbClr val="739C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6C420CD-28F0-4D0D-8951-CDDE178C4D3C}"/>
              </a:ext>
            </a:extLst>
          </p:cNvPr>
          <p:cNvSpPr txBox="1"/>
          <p:nvPr/>
        </p:nvSpPr>
        <p:spPr>
          <a:xfrm>
            <a:off x="5134356" y="2429776"/>
            <a:ext cx="41376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7385D1"/>
                </a:solidFill>
              </a:rPr>
              <a:t>Nombre de </a:t>
            </a:r>
            <a:r>
              <a:rPr lang="fr-CA" b="1" dirty="0">
                <a:solidFill>
                  <a:srgbClr val="FA4098"/>
                </a:solidFill>
              </a:rPr>
              <a:t>0</a:t>
            </a:r>
            <a:r>
              <a:rPr lang="fr-CA" dirty="0">
                <a:solidFill>
                  <a:srgbClr val="739CD1"/>
                </a:solidFill>
              </a:rPr>
              <a:t> </a:t>
            </a:r>
            <a:r>
              <a:rPr lang="fr-CA" dirty="0">
                <a:solidFill>
                  <a:srgbClr val="7385D1"/>
                </a:solidFill>
              </a:rPr>
              <a:t>à «</a:t>
            </a:r>
            <a:r>
              <a:rPr lang="fr-CA" dirty="0">
                <a:solidFill>
                  <a:srgbClr val="739CD1"/>
                </a:solidFill>
              </a:rPr>
              <a:t> </a:t>
            </a:r>
            <a:r>
              <a:rPr lang="fr-CA" dirty="0">
                <a:solidFill>
                  <a:srgbClr val="FA4098"/>
                </a:solidFill>
              </a:rPr>
              <a:t>taille du tableau - 1 </a:t>
            </a:r>
            <a:r>
              <a:rPr lang="fr-CA" dirty="0">
                <a:solidFill>
                  <a:srgbClr val="7385D1"/>
                </a:solidFill>
              </a:rPr>
              <a:t>»</a:t>
            </a:r>
          </a:p>
        </p:txBody>
      </p:sp>
      <p:graphicFrame>
        <p:nvGraphicFramePr>
          <p:cNvPr id="12" name="Tableau 12">
            <a:extLst>
              <a:ext uri="{FF2B5EF4-FFF2-40B4-BE49-F238E27FC236}">
                <a16:creationId xmlns:a16="http://schemas.microsoft.com/office/drawing/2014/main" id="{FACF981A-E62C-41D8-B9BC-1ACD47D5AE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9641509"/>
              </p:ext>
            </p:extLst>
          </p:nvPr>
        </p:nvGraphicFramePr>
        <p:xfrm>
          <a:off x="9272016" y="4201919"/>
          <a:ext cx="2798120" cy="2281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1551">
                  <a:extLst>
                    <a:ext uri="{9D8B030D-6E8A-4147-A177-3AD203B41FA5}">
                      <a16:colId xmlns:a16="http://schemas.microsoft.com/office/drawing/2014/main" val="3268554647"/>
                    </a:ext>
                  </a:extLst>
                </a:gridCol>
                <a:gridCol w="1986569">
                  <a:extLst>
                    <a:ext uri="{9D8B030D-6E8A-4147-A177-3AD203B41FA5}">
                      <a16:colId xmlns:a16="http://schemas.microsoft.com/office/drawing/2014/main" val="2714546567"/>
                    </a:ext>
                  </a:extLst>
                </a:gridCol>
              </a:tblGrid>
              <a:tr h="380196"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Index</a:t>
                      </a:r>
                    </a:p>
                  </a:txBody>
                  <a:tcPr>
                    <a:solidFill>
                      <a:srgbClr val="739CD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Donnée</a:t>
                      </a:r>
                    </a:p>
                  </a:txBody>
                  <a:tcPr>
                    <a:solidFill>
                      <a:srgbClr val="739C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72395"/>
                  </a:ext>
                </a:extLst>
              </a:tr>
              <a:tr h="380196">
                <a:tc>
                  <a:txBody>
                    <a:bodyPr/>
                    <a:lstStyle/>
                    <a:p>
                      <a:pPr algn="ctr"/>
                      <a:r>
                        <a:rPr lang="fr-CA" b="1" dirty="0">
                          <a:solidFill>
                            <a:srgbClr val="FA4098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b="1" dirty="0"/>
                        <a:t>"Bleu"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6046344"/>
                  </a:ext>
                </a:extLst>
              </a:tr>
              <a:tr h="380196">
                <a:tc>
                  <a:txBody>
                    <a:bodyPr/>
                    <a:lstStyle/>
                    <a:p>
                      <a:pPr algn="ctr"/>
                      <a:r>
                        <a:rPr lang="fr-CA" b="1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b="1" dirty="0"/>
                        <a:t>"Rouge"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1065525"/>
                  </a:ext>
                </a:extLst>
              </a:tr>
              <a:tr h="380196">
                <a:tc>
                  <a:txBody>
                    <a:bodyPr/>
                    <a:lstStyle/>
                    <a:p>
                      <a:pPr algn="ctr"/>
                      <a:r>
                        <a:rPr lang="fr-CA" b="1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b="1" dirty="0"/>
                        <a:t>"Jaune"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1561168"/>
                  </a:ext>
                </a:extLst>
              </a:tr>
              <a:tr h="380196">
                <a:tc>
                  <a:txBody>
                    <a:bodyPr/>
                    <a:lstStyle/>
                    <a:p>
                      <a:pPr algn="ctr"/>
                      <a:r>
                        <a:rPr lang="fr-CA" b="1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b="1" dirty="0"/>
                        <a:t>"Vert"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0369951"/>
                  </a:ext>
                </a:extLst>
              </a:tr>
              <a:tr h="380196">
                <a:tc>
                  <a:txBody>
                    <a:bodyPr/>
                    <a:lstStyle/>
                    <a:p>
                      <a:pPr algn="ctr"/>
                      <a:r>
                        <a:rPr lang="fr-CA" b="1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b="1" dirty="0"/>
                        <a:t>"Violet"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2537605"/>
                  </a:ext>
                </a:extLst>
              </a:tr>
            </a:tbl>
          </a:graphicData>
        </a:graphic>
      </p:graphicFrame>
      <p:sp>
        <p:nvSpPr>
          <p:cNvPr id="13" name="ZoneTexte 12">
            <a:extLst>
              <a:ext uri="{FF2B5EF4-FFF2-40B4-BE49-F238E27FC236}">
                <a16:creationId xmlns:a16="http://schemas.microsoft.com/office/drawing/2014/main" id="{C1720EC6-00E8-482F-B404-B1C6BEB918E8}"/>
              </a:ext>
            </a:extLst>
          </p:cNvPr>
          <p:cNvSpPr txBox="1"/>
          <p:nvPr/>
        </p:nvSpPr>
        <p:spPr>
          <a:xfrm>
            <a:off x="7060118" y="6501970"/>
            <a:ext cx="512318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CA" sz="1600" dirty="0">
                <a:solidFill>
                  <a:srgbClr val="7385D1"/>
                </a:solidFill>
              </a:rPr>
              <a:t>Donc pour un tableau avec </a:t>
            </a:r>
            <a:r>
              <a:rPr lang="fr-CA" sz="1600" b="1" dirty="0">
                <a:solidFill>
                  <a:srgbClr val="7385D1"/>
                </a:solidFill>
              </a:rPr>
              <a:t>5 éléments</a:t>
            </a:r>
            <a:r>
              <a:rPr lang="fr-CA" sz="1600" dirty="0">
                <a:solidFill>
                  <a:srgbClr val="7385D1"/>
                </a:solidFill>
              </a:rPr>
              <a:t>, l’index va de </a:t>
            </a:r>
            <a:r>
              <a:rPr lang="fr-CA" sz="1600" dirty="0">
                <a:solidFill>
                  <a:srgbClr val="FA4098"/>
                </a:solidFill>
              </a:rPr>
              <a:t>0</a:t>
            </a:r>
            <a:r>
              <a:rPr lang="fr-CA" sz="1600" dirty="0">
                <a:solidFill>
                  <a:srgbClr val="7385D1"/>
                </a:solidFill>
              </a:rPr>
              <a:t> à </a:t>
            </a:r>
            <a:r>
              <a:rPr lang="fr-CA" sz="1600" dirty="0">
                <a:solidFill>
                  <a:srgbClr val="FA4098"/>
                </a:solidFill>
              </a:rPr>
              <a:t>4</a:t>
            </a:r>
            <a:r>
              <a:rPr lang="fr-CA" sz="1600" dirty="0">
                <a:solidFill>
                  <a:srgbClr val="7385D1"/>
                </a:solidFill>
              </a:rPr>
              <a:t> !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B3AFEDC-B856-41FA-9B45-4C290D5045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9160" y="3493552"/>
            <a:ext cx="7592485" cy="352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0835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B6E71E9-0F01-4A7A-9D4D-01014A4F04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</a:t>
            </a:r>
            <a:r>
              <a:rPr lang="fr-CA" b="1" dirty="0"/>
              <a:t>Modifier une donnée </a:t>
            </a:r>
            <a:r>
              <a:rPr lang="fr-CA" dirty="0"/>
              <a:t>dans un </a:t>
            </a:r>
            <a:r>
              <a:rPr lang="fr-CA" b="1" dirty="0">
                <a:solidFill>
                  <a:srgbClr val="FA4098"/>
                </a:solidFill>
              </a:rPr>
              <a:t>tableau</a:t>
            </a:r>
          </a:p>
          <a:p>
            <a:pPr lvl="1"/>
            <a:r>
              <a:rPr lang="fr-CA" dirty="0"/>
              <a:t> Syntaxe</a:t>
            </a:r>
          </a:p>
          <a:p>
            <a:pPr lvl="1"/>
            <a:endParaRPr lang="fr-CA" dirty="0"/>
          </a:p>
          <a:p>
            <a:pPr lvl="1"/>
            <a:r>
              <a:rPr lang="fr-CA" dirty="0"/>
              <a:t> Exemple : </a:t>
            </a:r>
          </a:p>
          <a:p>
            <a:pPr lvl="1"/>
            <a:endParaRPr lang="fr-CA" dirty="0"/>
          </a:p>
          <a:p>
            <a:pPr lvl="2"/>
            <a:endParaRPr lang="fr-CA" dirty="0"/>
          </a:p>
          <a:p>
            <a:pPr lvl="2"/>
            <a:r>
              <a:rPr lang="fr-CA" dirty="0"/>
              <a:t> On veut modifier l’élément à l’</a:t>
            </a:r>
            <a:r>
              <a:rPr lang="fr-CA" b="1" dirty="0"/>
              <a:t>index</a:t>
            </a:r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3</a:t>
            </a:r>
            <a:r>
              <a:rPr lang="fr-CA" dirty="0"/>
              <a:t> (C’est-à-dire la quatrième donnée : </a:t>
            </a:r>
            <a:r>
              <a:rPr lang="fr-CA" dirty="0">
                <a:solidFill>
                  <a:srgbClr val="C00000"/>
                </a:solidFill>
              </a:rPr>
              <a:t>"Bernard"</a:t>
            </a:r>
            <a:r>
              <a:rPr lang="fr-CA" dirty="0"/>
              <a:t>)</a:t>
            </a:r>
          </a:p>
          <a:p>
            <a:pPr marL="1371600" lvl="3" indent="0">
              <a:buNone/>
            </a:pPr>
            <a:endParaRPr lang="fr-CA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1371600" lvl="3" indent="0">
              <a:buNone/>
            </a:pP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personnages[3] = </a:t>
            </a:r>
            <a:r>
              <a:rPr lang="fr-CA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"Yoshi"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1371600" lvl="3" indent="0">
              <a:buNone/>
            </a:pPr>
            <a:endParaRPr lang="fr-CA" dirty="0"/>
          </a:p>
          <a:p>
            <a:pPr lvl="3"/>
            <a:r>
              <a:rPr lang="fr-CA" dirty="0"/>
              <a:t>Résultat :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80E8407D-94A4-4A2D-963B-1BD50DC17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Tableaux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4D99B69-D052-4181-9E20-1A6EBAFE57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8179" y="1897173"/>
            <a:ext cx="5622313" cy="487854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F78B0097-56A2-402D-AC08-0C80C4BB31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897" y="2905628"/>
            <a:ext cx="7458205" cy="440081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1A0F9C7-1A47-47C7-965C-1920B115E1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2345" y="5179595"/>
            <a:ext cx="4400692" cy="361251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86D990FF-4E0F-4863-91B5-76187BE4CA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8005" y="5019702"/>
            <a:ext cx="516370" cy="681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59011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BB6C25E90EF841B03A4ACF3E770C99" ma:contentTypeVersion="4" ma:contentTypeDescription="Crée un document." ma:contentTypeScope="" ma:versionID="eef614af57a58a4319398c000e70e693">
  <xsd:schema xmlns:xsd="http://www.w3.org/2001/XMLSchema" xmlns:xs="http://www.w3.org/2001/XMLSchema" xmlns:p="http://schemas.microsoft.com/office/2006/metadata/properties" xmlns:ns2="f58e85c7-fc25-4ada-adcf-b475e6768b6a" targetNamespace="http://schemas.microsoft.com/office/2006/metadata/properties" ma:root="true" ma:fieldsID="18b248599a21bd7404ad934027204094" ns2:_="">
    <xsd:import namespace="f58e85c7-fc25-4ada-adcf-b475e6768b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8e85c7-fc25-4ada-adcf-b475e6768b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BBD4E3F-366D-4C21-B678-CD16BECA3845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3D64AFC0-FF9E-4EED-B789-C31ED24535C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58e85c7-fc25-4ada-adcf-b475e6768b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CFC1EEA-B388-4EBC-805D-C0D321BA157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15921</TotalTime>
  <Words>1558</Words>
  <Application>Microsoft Office PowerPoint</Application>
  <PresentationFormat>Grand écran</PresentationFormat>
  <Paragraphs>260</Paragraphs>
  <Slides>27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27</vt:i4>
      </vt:variant>
    </vt:vector>
  </HeadingPairs>
  <TitlesOfParts>
    <vt:vector size="35" baseType="lpstr">
      <vt:lpstr>Arial</vt:lpstr>
      <vt:lpstr>Calibri</vt:lpstr>
      <vt:lpstr>Calibri Light</vt:lpstr>
      <vt:lpstr>Consolas</vt:lpstr>
      <vt:lpstr>Courier New</vt:lpstr>
      <vt:lpstr>Symbol</vt:lpstr>
      <vt:lpstr>Wingdings</vt:lpstr>
      <vt:lpstr>Thème Office</vt:lpstr>
      <vt:lpstr>Semaine 8</vt:lpstr>
      <vt:lpstr>Menu du jour</vt:lpstr>
      <vt:lpstr>Révision semaine 7</vt:lpstr>
      <vt:lpstr>Révision semaine 7</vt:lpstr>
      <vt:lpstr>Révision semaine 7</vt:lpstr>
      <vt:lpstr>Tableaux</vt:lpstr>
      <vt:lpstr>Tableaux</vt:lpstr>
      <vt:lpstr>Tableaux</vt:lpstr>
      <vt:lpstr>Tableaux</vt:lpstr>
      <vt:lpstr>Tableaux</vt:lpstr>
      <vt:lpstr>Tableaux</vt:lpstr>
      <vt:lpstr>Push et Pop</vt:lpstr>
      <vt:lpstr>Push et Pop</vt:lpstr>
      <vt:lpstr>Splice</vt:lpstr>
      <vt:lpstr>Splice</vt:lpstr>
      <vt:lpstr>Boucles et tableaux</vt:lpstr>
      <vt:lpstr>Boucles et tableaux</vt:lpstr>
      <vt:lpstr>Boucles et tableaux</vt:lpstr>
      <vt:lpstr>Boucles et tableaux</vt:lpstr>
      <vt:lpstr>Boucles et tableaux</vt:lpstr>
      <vt:lpstr>Boucles et tableaux</vt:lpstr>
      <vt:lpstr>Boucles et tableaux</vt:lpstr>
      <vt:lpstr>Rappel</vt:lpstr>
      <vt:lpstr>Tableaux d’éléments</vt:lpstr>
      <vt:lpstr>Tableaux d’éléments</vt:lpstr>
      <vt:lpstr>Tableaux d’éléments</vt:lpstr>
      <vt:lpstr>Tableaux d’éléments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</dc:creator>
  <cp:lastModifiedBy>Maxime Pelletier</cp:lastModifiedBy>
  <cp:revision>3209</cp:revision>
  <dcterms:created xsi:type="dcterms:W3CDTF">2021-06-05T18:50:42Z</dcterms:created>
  <dcterms:modified xsi:type="dcterms:W3CDTF">2024-07-22T23:40:54Z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0x010100ECBB6C25E90EF841B03A4ACF3E770C99</vt:lpwstr>
  </property>
</Properties>
</file>