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91" r:id="rId7"/>
    <p:sldId id="292" r:id="rId8"/>
    <p:sldId id="301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272" r:id="rId17"/>
    <p:sldId id="273" r:id="rId18"/>
    <p:sldId id="274" r:id="rId19"/>
    <p:sldId id="278" r:id="rId20"/>
    <p:sldId id="282" r:id="rId21"/>
    <p:sldId id="270" r:id="rId22"/>
    <p:sldId id="271" r:id="rId23"/>
    <p:sldId id="279" r:id="rId24"/>
    <p:sldId id="280" r:id="rId25"/>
    <p:sldId id="284" r:id="rId26"/>
    <p:sldId id="281" r:id="rId27"/>
    <p:sldId id="283" r:id="rId28"/>
    <p:sldId id="285" r:id="rId29"/>
    <p:sldId id="286" r:id="rId30"/>
    <p:sldId id="287" r:id="rId31"/>
    <p:sldId id="288" r:id="rId32"/>
    <p:sldId id="289" r:id="rId33"/>
    <p:sldId id="290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4098"/>
    <a:srgbClr val="7385D1"/>
    <a:srgbClr val="739CD1"/>
    <a:srgbClr val="73B3D1"/>
    <a:srgbClr val="0066FF"/>
    <a:srgbClr val="797CDE"/>
    <a:srgbClr val="B177BF"/>
    <a:srgbClr val="BF779D"/>
    <a:srgbClr val="9073D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41" autoAdjust="0"/>
    <p:restoredTop sz="96727" autoAdjust="0"/>
  </p:normalViewPr>
  <p:slideViewPr>
    <p:cSldViewPr snapToGrid="0">
      <p:cViewPr varScale="1">
        <p:scale>
          <a:sx n="86" d="100"/>
          <a:sy n="86" d="100"/>
        </p:scale>
        <p:origin x="98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76E42FB-D061-48BA-903E-AFF7EF71A837}"/>
              </a:ext>
            </a:extLst>
          </p:cNvPr>
          <p:cNvSpPr/>
          <p:nvPr userDrawn="1"/>
        </p:nvSpPr>
        <p:spPr>
          <a:xfrm>
            <a:off x="0" y="2301139"/>
            <a:ext cx="12192000" cy="1208824"/>
          </a:xfrm>
          <a:prstGeom prst="rect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18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E3DEB06-7C55-4A88-98CA-A7C7CC955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301139"/>
            <a:ext cx="12192000" cy="1208824"/>
          </a:xfrm>
          <a:noFill/>
        </p:spPr>
        <p:txBody>
          <a:bodyPr anchor="b">
            <a:normAutofit/>
          </a:bodyPr>
          <a:lstStyle>
            <a:lvl1pPr algn="ctr">
              <a:defRPr sz="6000" b="1">
                <a:solidFill>
                  <a:schemeClr val="bg1"/>
                </a:solidFill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8E8436A-24DF-47BF-A4ED-DF71FDEF02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" y="3602038"/>
            <a:ext cx="12192000" cy="431011"/>
          </a:xfrm>
          <a:solidFill>
            <a:srgbClr val="73B3D1"/>
          </a:solidFill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E2DB9B7-CCEC-4820-965B-F911976D9690}"/>
              </a:ext>
            </a:extLst>
          </p:cNvPr>
          <p:cNvSpPr txBox="1"/>
          <p:nvPr userDrawn="1"/>
        </p:nvSpPr>
        <p:spPr>
          <a:xfrm>
            <a:off x="4610097" y="4119689"/>
            <a:ext cx="297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solidFill>
                  <a:srgbClr val="73B3D1"/>
                </a:solidFill>
              </a:rPr>
              <a:t>Intro. à </a:t>
            </a:r>
            <a:r>
              <a:rPr lang="fr-CA" sz="1400" b="1">
                <a:solidFill>
                  <a:srgbClr val="73B3D1"/>
                </a:solidFill>
              </a:rPr>
              <a:t>la programmation</a:t>
            </a:r>
            <a:endParaRPr lang="fr-CA" sz="1400" b="1" dirty="0">
              <a:solidFill>
                <a:srgbClr val="73B3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024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67BF9C4-08FF-48BA-ACF1-CA268AE923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474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B3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B3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B3D1"/>
                </a:solidFill>
              </a:defRPr>
            </a:lvl3pPr>
            <a:lvl4pPr>
              <a:defRPr>
                <a:solidFill>
                  <a:srgbClr val="73B3D1"/>
                </a:solidFill>
              </a:defRPr>
            </a:lvl4pPr>
            <a:lvl5pPr>
              <a:defRPr>
                <a:solidFill>
                  <a:srgbClr val="73B3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87176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831C0DA-CDEB-46FB-8048-815015FFBA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550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9C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9C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9CD1"/>
                </a:solidFill>
              </a:defRPr>
            </a:lvl3pPr>
            <a:lvl4pPr>
              <a:defRPr>
                <a:solidFill>
                  <a:srgbClr val="739CD1"/>
                </a:solidFill>
              </a:defRPr>
            </a:lvl4pPr>
            <a:lvl5pPr>
              <a:defRPr>
                <a:solidFill>
                  <a:srgbClr val="739C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0445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C7367DB-54B0-4E4B-9E49-482FCD217C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550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85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85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85D1"/>
                </a:solidFill>
              </a:defRPr>
            </a:lvl3pPr>
            <a:lvl4pPr>
              <a:defRPr>
                <a:solidFill>
                  <a:srgbClr val="7385D1"/>
                </a:solidFill>
              </a:defRPr>
            </a:lvl4pPr>
            <a:lvl5pPr>
              <a:defRPr>
                <a:solidFill>
                  <a:srgbClr val="7385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58016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732488C-42DD-45B2-BC5F-796AED45A6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55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9073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9073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9073D1"/>
                </a:solidFill>
              </a:defRPr>
            </a:lvl3pPr>
            <a:lvl4pPr>
              <a:defRPr>
                <a:solidFill>
                  <a:srgbClr val="9073D1"/>
                </a:solidFill>
              </a:defRPr>
            </a:lvl4pPr>
            <a:lvl5pPr>
              <a:defRPr>
                <a:solidFill>
                  <a:srgbClr val="9073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34003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5806CBB-B0BC-460C-8CB1-5648902E32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363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B177BF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B177BF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B177BF"/>
                </a:solidFill>
              </a:defRPr>
            </a:lvl3pPr>
            <a:lvl4pPr>
              <a:defRPr>
                <a:solidFill>
                  <a:srgbClr val="B177BF"/>
                </a:solidFill>
              </a:defRPr>
            </a:lvl4pPr>
            <a:lvl5pPr>
              <a:defRPr>
                <a:solidFill>
                  <a:srgbClr val="B177BF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52392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1F50723-364E-4E6E-BF7D-4DBDB67451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355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BF779D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BF779D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BF779D"/>
                </a:solidFill>
              </a:defRPr>
            </a:lvl3pPr>
            <a:lvl4pPr>
              <a:defRPr>
                <a:solidFill>
                  <a:srgbClr val="BF779D"/>
                </a:solidFill>
              </a:defRPr>
            </a:lvl4pPr>
            <a:lvl5pPr>
              <a:defRPr>
                <a:solidFill>
                  <a:srgbClr val="BF779D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98691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06D8F19-2F8F-4068-852D-9F283AA45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20C911-4971-431E-9C8F-E9DEAC1A95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2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1EA3A6-5F28-4AC1-8DF1-3C5689D032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36C02-C10D-4F70-ADA5-0F3523AD6F2E}" type="datetimeFigureOut">
              <a:rPr lang="fr-CA" smtClean="0"/>
              <a:t>2024-07-22</a:t>
            </a:fld>
            <a:endParaRPr lang="fr-CA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2F1293-9D7D-422C-8191-3FEAB10289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A5EFF0-A580-491E-A7BD-3EF42D054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BE6A3-4AEF-4734-8AB8-E4DE745DFB5E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94001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.png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49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47A1CE-E74F-4ED4-BD88-F5E5E811F2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/>
              <a:t>Semaine 9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6FD0B83-54B8-4E49-8084-D8400451C4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602038"/>
            <a:ext cx="12192000" cy="431011"/>
          </a:xfrm>
        </p:spPr>
        <p:txBody>
          <a:bodyPr>
            <a:normAutofit lnSpcReduction="10000"/>
          </a:bodyPr>
          <a:lstStyle/>
          <a:p>
            <a:r>
              <a:rPr lang="fr-CA" dirty="0"/>
              <a:t>Fonctions avec retour, planificateurs, événements clavier</a:t>
            </a:r>
          </a:p>
        </p:txBody>
      </p:sp>
    </p:spTree>
    <p:extLst>
      <p:ext uri="{BB962C8B-B14F-4D97-AF65-F5344CB8AC3E}">
        <p14:creationId xmlns:p14="http://schemas.microsoft.com/office/powerpoint/2010/main" val="3583620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BE90A74-04DA-437E-8373-093DE2737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avec paramètres et retour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F50F1D2-9096-4140-BA93-4612999B7DB5}"/>
              </a:ext>
            </a:extLst>
          </p:cNvPr>
          <p:cNvSpPr txBox="1"/>
          <p:nvPr/>
        </p:nvSpPr>
        <p:spPr>
          <a:xfrm>
            <a:off x="652267" y="1335563"/>
            <a:ext cx="10887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rgbClr val="73B3D1"/>
                </a:solidFill>
              </a:rPr>
              <a:t>On envoie un nom (chaîne de caractères) en </a:t>
            </a:r>
            <a:r>
              <a:rPr lang="en-CA" sz="2400" dirty="0">
                <a:solidFill>
                  <a:srgbClr val="FA4098"/>
                </a:solidFill>
              </a:rPr>
              <a:t>paramètre</a:t>
            </a:r>
            <a:r>
              <a:rPr lang="en-CA" sz="2400" dirty="0">
                <a:solidFill>
                  <a:srgbClr val="7385D1"/>
                </a:solidFill>
              </a:rPr>
              <a:t> </a:t>
            </a:r>
            <a:r>
              <a:rPr lang="en-CA" sz="2400" dirty="0">
                <a:solidFill>
                  <a:srgbClr val="73B3D1"/>
                </a:solidFill>
              </a:rPr>
              <a:t>et la </a:t>
            </a:r>
            <a:r>
              <a:rPr lang="en-CA" sz="2400" b="1" dirty="0">
                <a:solidFill>
                  <a:srgbClr val="73B3D1"/>
                </a:solidFill>
              </a:rPr>
              <a:t>fonction</a:t>
            </a:r>
            <a:r>
              <a:rPr lang="en-CA" sz="2400" dirty="0">
                <a:solidFill>
                  <a:srgbClr val="73B3D1"/>
                </a:solidFill>
              </a:rPr>
              <a:t> nous </a:t>
            </a:r>
            <a:r>
              <a:rPr lang="en-CA" sz="2400" dirty="0">
                <a:solidFill>
                  <a:srgbClr val="FA4098"/>
                </a:solidFill>
              </a:rPr>
              <a:t>retourne</a:t>
            </a:r>
            <a:r>
              <a:rPr lang="en-CA" sz="2400" dirty="0">
                <a:solidFill>
                  <a:srgbClr val="7385D1"/>
                </a:solidFill>
              </a:rPr>
              <a:t> </a:t>
            </a:r>
            <a:r>
              <a:rPr lang="en-CA" sz="2400" dirty="0">
                <a:solidFill>
                  <a:srgbClr val="73B3D1"/>
                </a:solidFill>
              </a:rPr>
              <a:t>un message (chaîne de caractères) qu’on peut utiliser dans une </a:t>
            </a:r>
            <a:r>
              <a:rPr lang="en-CA" sz="2400" b="1" dirty="0">
                <a:solidFill>
                  <a:srgbClr val="73B3D1"/>
                </a:solidFill>
              </a:rPr>
              <a:t>alerte</a:t>
            </a:r>
            <a:r>
              <a:rPr lang="en-CA" sz="2400" dirty="0">
                <a:solidFill>
                  <a:srgbClr val="73B3D1"/>
                </a:solidFill>
              </a:rPr>
              <a:t>, par exemple.</a:t>
            </a:r>
            <a:endParaRPr lang="fr-CA" sz="2400" dirty="0">
              <a:solidFill>
                <a:srgbClr val="73B3D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2491193-F21B-9305-9B10-15450C352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136" y="2476455"/>
            <a:ext cx="4965718" cy="2080872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FFE7804-F900-33D8-FC2E-209A2F087B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2484" y="4907892"/>
            <a:ext cx="4647032" cy="1592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156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43B0096-528B-4F2B-BA8D-540BF3306D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Même fonction, en un peu plus complexe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BE90A74-04DA-437E-8373-093DE2737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avec paramètres et retour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2637A9E-0E8F-4C0D-8626-1B96BB3C77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4559" y="3048224"/>
            <a:ext cx="4499778" cy="158619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29D2345-E3F4-BC21-1593-0D6735584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063" y="1995344"/>
            <a:ext cx="6790061" cy="3943817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</p:spTree>
    <p:extLst>
      <p:ext uri="{BB962C8B-B14F-4D97-AF65-F5344CB8AC3E}">
        <p14:creationId xmlns:p14="http://schemas.microsoft.com/office/powerpoint/2010/main" val="3736144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43B0096-528B-4F2B-BA8D-540BF3306D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On peut prendre un tableau en paramètre </a:t>
            </a:r>
            <a:r>
              <a:rPr lang="en-CA" dirty="0"/>
              <a:t>😵</a:t>
            </a: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BE90A74-04DA-437E-8373-093DE2737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avec paramètres et retour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58E7FF1-1F38-424A-B32F-1D38B8C539BC}"/>
              </a:ext>
            </a:extLst>
          </p:cNvPr>
          <p:cNvSpPr txBox="1"/>
          <p:nvPr/>
        </p:nvSpPr>
        <p:spPr>
          <a:xfrm>
            <a:off x="1802616" y="5995447"/>
            <a:ext cx="858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dirty="0">
                <a:solidFill>
                  <a:srgbClr val="73B3D1"/>
                </a:solidFill>
              </a:rPr>
              <a:t>Ici, la fonction </a:t>
            </a:r>
            <a:r>
              <a:rPr lang="fr-CA" sz="2000" dirty="0" err="1">
                <a:solidFill>
                  <a:srgbClr val="FA4098"/>
                </a:solidFill>
              </a:rPr>
              <a:t>totalTableau</a:t>
            </a:r>
            <a:r>
              <a:rPr lang="fr-CA" sz="2000" dirty="0">
                <a:solidFill>
                  <a:srgbClr val="FA4098"/>
                </a:solidFill>
              </a:rPr>
              <a:t>()</a:t>
            </a:r>
            <a:r>
              <a:rPr lang="fr-CA" sz="2000" dirty="0">
                <a:solidFill>
                  <a:srgbClr val="7385D1"/>
                </a:solidFill>
              </a:rPr>
              <a:t> </a:t>
            </a:r>
            <a:r>
              <a:rPr lang="fr-CA" sz="2000" dirty="0">
                <a:solidFill>
                  <a:srgbClr val="73B3D1"/>
                </a:solidFill>
              </a:rPr>
              <a:t>prend un </a:t>
            </a:r>
            <a:r>
              <a:rPr lang="fr-CA" sz="2000" b="1" dirty="0">
                <a:solidFill>
                  <a:srgbClr val="73B3D1"/>
                </a:solidFill>
              </a:rPr>
              <a:t>tableau de nombres</a:t>
            </a:r>
            <a:r>
              <a:rPr lang="fr-CA" sz="2000" dirty="0">
                <a:solidFill>
                  <a:srgbClr val="73B3D1"/>
                </a:solidFill>
              </a:rPr>
              <a:t> en </a:t>
            </a:r>
            <a:r>
              <a:rPr lang="fr-CA" sz="2000" dirty="0">
                <a:solidFill>
                  <a:srgbClr val="FA4098"/>
                </a:solidFill>
              </a:rPr>
              <a:t>paramètre</a:t>
            </a:r>
            <a:r>
              <a:rPr lang="fr-CA" sz="2000" dirty="0">
                <a:solidFill>
                  <a:srgbClr val="7385D1"/>
                </a:solidFill>
              </a:rPr>
              <a:t> </a:t>
            </a:r>
            <a:r>
              <a:rPr lang="fr-CA" sz="2000" dirty="0">
                <a:solidFill>
                  <a:srgbClr val="73B3D1"/>
                </a:solidFill>
              </a:rPr>
              <a:t>et </a:t>
            </a:r>
            <a:r>
              <a:rPr lang="fr-CA" sz="2000" dirty="0">
                <a:solidFill>
                  <a:srgbClr val="FA4098"/>
                </a:solidFill>
              </a:rPr>
              <a:t>retourne</a:t>
            </a:r>
            <a:r>
              <a:rPr lang="fr-CA" sz="2000" dirty="0">
                <a:solidFill>
                  <a:srgbClr val="7385D1"/>
                </a:solidFill>
              </a:rPr>
              <a:t> </a:t>
            </a:r>
            <a:r>
              <a:rPr lang="fr-CA" sz="2000" dirty="0">
                <a:solidFill>
                  <a:srgbClr val="73B3D1"/>
                </a:solidFill>
              </a:rPr>
              <a:t>la somme de toutes les valeurs du tableau.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2C3B5E9-7936-8D32-1B5D-7891A5A99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4554" y="1676940"/>
            <a:ext cx="5259292" cy="4154399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</p:spTree>
    <p:extLst>
      <p:ext uri="{BB962C8B-B14F-4D97-AF65-F5344CB8AC3E}">
        <p14:creationId xmlns:p14="http://schemas.microsoft.com/office/powerpoint/2010/main" val="2528570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CB542F9-34C3-4E99-9891-A5C6739392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Planifier... quoi ? 🙄</a:t>
            </a:r>
          </a:p>
          <a:p>
            <a:pPr lvl="1"/>
            <a:r>
              <a:rPr lang="fr-CA" dirty="0"/>
              <a:t> L’appel de fonctions !</a:t>
            </a:r>
          </a:p>
          <a:p>
            <a:pPr lvl="1"/>
            <a:endParaRPr lang="fr-CA" dirty="0"/>
          </a:p>
          <a:p>
            <a:r>
              <a:rPr lang="fr-CA" dirty="0"/>
              <a:t> </a:t>
            </a:r>
            <a:r>
              <a:rPr lang="fr-CA" dirty="0" err="1">
                <a:solidFill>
                  <a:srgbClr val="FA4098"/>
                </a:solidFill>
              </a:rPr>
              <a:t>setTimeout</a:t>
            </a:r>
            <a:r>
              <a:rPr lang="fr-CA" dirty="0">
                <a:solidFill>
                  <a:srgbClr val="FA4098"/>
                </a:solidFill>
              </a:rPr>
              <a:t> ⌛</a:t>
            </a:r>
          </a:p>
          <a:p>
            <a:pPr lvl="1"/>
            <a:r>
              <a:rPr lang="fr-CA" dirty="0"/>
              <a:t> Permet d’appeler une </a:t>
            </a:r>
            <a:r>
              <a:rPr lang="fr-CA" dirty="0">
                <a:solidFill>
                  <a:srgbClr val="FA4098"/>
                </a:solidFill>
              </a:rPr>
              <a:t>fonction</a:t>
            </a:r>
            <a:r>
              <a:rPr lang="fr-CA" dirty="0"/>
              <a:t> ... dans </a:t>
            </a:r>
            <a:r>
              <a:rPr lang="fr-CA" dirty="0">
                <a:solidFill>
                  <a:srgbClr val="FA4098"/>
                </a:solidFill>
              </a:rPr>
              <a:t>x millisecondes</a:t>
            </a:r>
            <a:r>
              <a:rPr lang="fr-CA" dirty="0"/>
              <a:t>.</a:t>
            </a:r>
          </a:p>
          <a:p>
            <a:pPr lvl="1"/>
            <a:r>
              <a:rPr lang="fr-CA" dirty="0"/>
              <a:t> Syntaxe : </a:t>
            </a:r>
          </a:p>
          <a:p>
            <a:pPr marL="914400" lvl="2" indent="0">
              <a:buNone/>
            </a:pPr>
            <a:r>
              <a:rPr lang="fr-CA" dirty="0"/>
              <a:t>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setTimeout(</a:t>
            </a:r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maFonction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tempsEnMillisecondes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2"/>
            <a:endParaRPr lang="fr-CA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>
              <a:lnSpc>
                <a:spcPct val="100000"/>
              </a:lnSpc>
            </a:pPr>
            <a:r>
              <a:rPr lang="fr-CA" dirty="0"/>
              <a:t> Exemple :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setTimeout(</a:t>
            </a:r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afficherNom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3000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fr-CA" dirty="0"/>
              <a:t> appellera la fonction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afficherNom() </a:t>
            </a:r>
            <a:r>
              <a:rPr lang="fr-CA" dirty="0"/>
              <a:t>dans 3 secondes.</a:t>
            </a:r>
          </a:p>
          <a:p>
            <a:pPr lvl="1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7E7A6D4-289D-4473-BF92-2997551D2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Planificateurs</a:t>
            </a:r>
          </a:p>
        </p:txBody>
      </p:sp>
    </p:spTree>
    <p:extLst>
      <p:ext uri="{BB962C8B-B14F-4D97-AF65-F5344CB8AC3E}">
        <p14:creationId xmlns:p14="http://schemas.microsoft.com/office/powerpoint/2010/main" val="29669679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CB542F9-34C3-4E99-9891-A5C6739392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dirty="0" err="1">
                <a:solidFill>
                  <a:srgbClr val="FA4098"/>
                </a:solidFill>
              </a:rPr>
              <a:t>setTimeout</a:t>
            </a:r>
            <a:r>
              <a:rPr lang="fr-CA" dirty="0">
                <a:solidFill>
                  <a:srgbClr val="FA4098"/>
                </a:solidFill>
              </a:rPr>
              <a:t> ⌛</a:t>
            </a:r>
          </a:p>
          <a:p>
            <a:pPr lvl="1"/>
            <a:r>
              <a:rPr lang="fr-CA" dirty="0"/>
              <a:t> Exemple : Afficher puis cacher une image brièvement.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7E7A6D4-289D-4473-BF92-2997551D2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Planificateurs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DF4012A4-A58B-4602-8A3A-C2EA4F897C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8" y="2384245"/>
            <a:ext cx="3680906" cy="2323993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5669F874-EE69-4B30-9236-86484DAF4547}"/>
              </a:ext>
            </a:extLst>
          </p:cNvPr>
          <p:cNvCxnSpPr>
            <a:cxnSpLocks/>
          </p:cNvCxnSpPr>
          <p:nvPr/>
        </p:nvCxnSpPr>
        <p:spPr>
          <a:xfrm flipV="1">
            <a:off x="3962400" y="2602992"/>
            <a:ext cx="1304544" cy="728827"/>
          </a:xfrm>
          <a:prstGeom prst="straightConnector1">
            <a:avLst/>
          </a:prstGeom>
          <a:ln w="38100">
            <a:solidFill>
              <a:srgbClr val="739C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F49B00C8-C6A7-430B-B252-4BA2192B6F32}"/>
              </a:ext>
            </a:extLst>
          </p:cNvPr>
          <p:cNvCxnSpPr>
            <a:cxnSpLocks/>
          </p:cNvCxnSpPr>
          <p:nvPr/>
        </p:nvCxnSpPr>
        <p:spPr>
          <a:xfrm flipV="1">
            <a:off x="3761232" y="3663768"/>
            <a:ext cx="1505712" cy="371784"/>
          </a:xfrm>
          <a:prstGeom prst="straightConnector1">
            <a:avLst/>
          </a:prstGeom>
          <a:ln w="38100">
            <a:solidFill>
              <a:srgbClr val="739C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 20">
            <a:extLst>
              <a:ext uri="{FF2B5EF4-FFF2-40B4-BE49-F238E27FC236}">
                <a16:creationId xmlns:a16="http://schemas.microsoft.com/office/drawing/2014/main" id="{5CD5F591-3DC5-4559-9F0E-67D22BEB75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696" y="5040189"/>
            <a:ext cx="1172015" cy="1166213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5050E1A0-82FE-45B7-954B-E9A39D1D5E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7704" y="5040189"/>
            <a:ext cx="1171930" cy="1166213"/>
          </a:xfrm>
          <a:prstGeom prst="rect">
            <a:avLst/>
          </a:prstGeom>
        </p:spPr>
      </p:pic>
      <p:sp>
        <p:nvSpPr>
          <p:cNvPr id="24" name="Flèche : droite 23">
            <a:extLst>
              <a:ext uri="{FF2B5EF4-FFF2-40B4-BE49-F238E27FC236}">
                <a16:creationId xmlns:a16="http://schemas.microsoft.com/office/drawing/2014/main" id="{005FFB41-275A-4B93-AFF4-7E371CAA77B7}"/>
              </a:ext>
            </a:extLst>
          </p:cNvPr>
          <p:cNvSpPr/>
          <p:nvPr/>
        </p:nvSpPr>
        <p:spPr>
          <a:xfrm>
            <a:off x="4592234" y="5418334"/>
            <a:ext cx="714947" cy="409921"/>
          </a:xfrm>
          <a:prstGeom prst="rightArrow">
            <a:avLst/>
          </a:prstGeom>
          <a:solidFill>
            <a:srgbClr val="739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656AB80A-A97D-458B-A201-82D64A8C4D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5627" y="5040187"/>
            <a:ext cx="1172015" cy="1166213"/>
          </a:xfrm>
          <a:prstGeom prst="rect">
            <a:avLst/>
          </a:prstGeom>
        </p:spPr>
      </p:pic>
      <p:sp>
        <p:nvSpPr>
          <p:cNvPr id="26" name="Flèche : droite 25">
            <a:extLst>
              <a:ext uri="{FF2B5EF4-FFF2-40B4-BE49-F238E27FC236}">
                <a16:creationId xmlns:a16="http://schemas.microsoft.com/office/drawing/2014/main" id="{86E45CB8-ED8E-41FE-8300-FA122789D681}"/>
              </a:ext>
            </a:extLst>
          </p:cNvPr>
          <p:cNvSpPr/>
          <p:nvPr/>
        </p:nvSpPr>
        <p:spPr>
          <a:xfrm>
            <a:off x="6880157" y="5417601"/>
            <a:ext cx="714947" cy="409921"/>
          </a:xfrm>
          <a:prstGeom prst="rightArrow">
            <a:avLst/>
          </a:prstGeom>
          <a:solidFill>
            <a:srgbClr val="739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DAA100A7-B975-4CBE-876D-C0D185019762}"/>
              </a:ext>
            </a:extLst>
          </p:cNvPr>
          <p:cNvSpPr txBox="1"/>
          <p:nvPr/>
        </p:nvSpPr>
        <p:spPr>
          <a:xfrm>
            <a:off x="4601968" y="6201137"/>
            <a:ext cx="2993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>
                <a:solidFill>
                  <a:srgbClr val="739CD1"/>
                </a:solidFill>
              </a:rPr>
              <a:t>Visible pendant 2 secondes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BA23972-1372-E4F2-5275-DDA30A8FE0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3327" y="2330477"/>
            <a:ext cx="6454255" cy="1974695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</p:spTree>
    <p:extLst>
      <p:ext uri="{BB962C8B-B14F-4D97-AF65-F5344CB8AC3E}">
        <p14:creationId xmlns:p14="http://schemas.microsoft.com/office/powerpoint/2010/main" val="1378493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CB542F9-34C3-4E99-9891-A5C6739392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setInterval ⏲️</a:t>
            </a:r>
          </a:p>
          <a:p>
            <a:pPr lvl="1"/>
            <a:r>
              <a:rPr lang="fr-CA" dirty="0"/>
              <a:t> Permet d’appeler une </a:t>
            </a:r>
            <a:r>
              <a:rPr lang="fr-CA" dirty="0">
                <a:solidFill>
                  <a:srgbClr val="FA4098"/>
                </a:solidFill>
              </a:rPr>
              <a:t>fonction</a:t>
            </a:r>
            <a:r>
              <a:rPr lang="fr-CA" dirty="0"/>
              <a:t> ... </a:t>
            </a:r>
            <a:r>
              <a:rPr lang="fr-CA" dirty="0">
                <a:solidFill>
                  <a:srgbClr val="FA4098"/>
                </a:solidFill>
              </a:rPr>
              <a:t>toutes les x millisecondes</a:t>
            </a:r>
            <a:r>
              <a:rPr lang="fr-CA" dirty="0"/>
              <a:t>.</a:t>
            </a:r>
          </a:p>
          <a:p>
            <a:pPr lvl="1"/>
            <a:r>
              <a:rPr lang="fr-CA" dirty="0"/>
              <a:t> Syntaxe : </a:t>
            </a:r>
          </a:p>
          <a:p>
            <a:pPr marL="914400" lvl="2" indent="0">
              <a:buNone/>
            </a:pP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setInterval(</a:t>
            </a:r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maFonction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tempsEnMillisecondes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lvl="2"/>
            <a:endParaRPr lang="fr-CA" dirty="0"/>
          </a:p>
          <a:p>
            <a:pPr lvl="2">
              <a:lnSpc>
                <a:spcPct val="100000"/>
              </a:lnSpc>
            </a:pPr>
            <a:r>
              <a:rPr lang="fr-CA" dirty="0"/>
              <a:t> Exemple :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setInterval(</a:t>
            </a:r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afficherAlerte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3000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fr-CA" dirty="0"/>
              <a:t> appelera la fonction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afficherAlerte() </a:t>
            </a:r>
            <a:r>
              <a:rPr lang="fr-CA" dirty="0"/>
              <a:t>toutes les 3 secondes ! 😰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7E7A6D4-289D-4473-BF92-2997551D2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Planificateurs</a:t>
            </a:r>
          </a:p>
        </p:txBody>
      </p:sp>
    </p:spTree>
    <p:extLst>
      <p:ext uri="{BB962C8B-B14F-4D97-AF65-F5344CB8AC3E}">
        <p14:creationId xmlns:p14="http://schemas.microsoft.com/office/powerpoint/2010/main" val="39625056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CB542F9-34C3-4E99-9891-A5C6739392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setInterval ⏲️</a:t>
            </a:r>
          </a:p>
          <a:p>
            <a:pPr lvl="1"/>
            <a:r>
              <a:rPr lang="fr-CA" dirty="0"/>
              <a:t> Exemple : Afficher puis cacher une image continuellement	</a:t>
            </a:r>
          </a:p>
          <a:p>
            <a:pPr lvl="2"/>
            <a:r>
              <a:rPr lang="fr-CA" dirty="0"/>
              <a:t> La </a:t>
            </a:r>
            <a:r>
              <a:rPr lang="fr-CA"/>
              <a:t>fonction 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basculerVisibilite()</a:t>
            </a:r>
            <a:r>
              <a:rPr lang="fr-CA"/>
              <a:t> </a:t>
            </a:r>
            <a:r>
              <a:rPr lang="fr-CA" dirty="0"/>
              <a:t>sera appelée </a:t>
            </a:r>
            <a:r>
              <a:rPr lang="fr-CA" b="1" dirty="0"/>
              <a:t>toutes les secondes</a:t>
            </a:r>
            <a:r>
              <a:rPr lang="fr-CA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7E7A6D4-289D-4473-BF92-2997551D2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Planificateurs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74BE2BBB-107E-4E57-8200-AB154EFC34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4521" y="1221149"/>
            <a:ext cx="857250" cy="104775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1445CEE-0E6E-6CA8-0DC1-7613BF878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1088" y="2540689"/>
            <a:ext cx="9126224" cy="2505425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637F58FD-9DB2-482A-AAA6-B51BE2D20C27}"/>
              </a:ext>
            </a:extLst>
          </p:cNvPr>
          <p:cNvCxnSpPr/>
          <p:nvPr/>
        </p:nvCxnSpPr>
        <p:spPr>
          <a:xfrm flipH="1">
            <a:off x="3899783" y="3429000"/>
            <a:ext cx="432816" cy="542544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>
            <a:extLst>
              <a:ext uri="{FF2B5EF4-FFF2-40B4-BE49-F238E27FC236}">
                <a16:creationId xmlns:a16="http://schemas.microsoft.com/office/drawing/2014/main" id="{BCBAB56A-56DD-470A-A650-E69E91BAEA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2707" y="4790083"/>
            <a:ext cx="2400635" cy="1143160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</p:spTree>
    <p:extLst>
      <p:ext uri="{BB962C8B-B14F-4D97-AF65-F5344CB8AC3E}">
        <p14:creationId xmlns:p14="http://schemas.microsoft.com/office/powerpoint/2010/main" val="14826820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472D5BA-3201-4F0C-B60F-D20E87860E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Et si on veut mettre fin à </a:t>
            </a:r>
            <a:r>
              <a:rPr lang="fr-CA" b="1" dirty="0">
                <a:solidFill>
                  <a:srgbClr val="FA4098"/>
                </a:solidFill>
              </a:rPr>
              <a:t>setInterval</a:t>
            </a:r>
            <a:r>
              <a:rPr lang="fr-CA" dirty="0"/>
              <a:t> ?</a:t>
            </a:r>
          </a:p>
          <a:p>
            <a:pPr lvl="1"/>
            <a:r>
              <a:rPr lang="fr-CA" dirty="0"/>
              <a:t> Il existe la fonction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clearInterval()</a:t>
            </a:r>
            <a:r>
              <a:rPr lang="fr-CA" dirty="0"/>
              <a:t> pour arrêter un planificateur !</a:t>
            </a:r>
          </a:p>
          <a:p>
            <a:pPr lvl="2"/>
            <a:r>
              <a:rPr lang="fr-CA" dirty="0"/>
              <a:t> Cela dit, il va falloir suivre quelques étapes pour pouvoir l’utiliser.</a:t>
            </a:r>
          </a:p>
          <a:p>
            <a:pPr lvl="2"/>
            <a:endParaRPr lang="fr-CA" dirty="0"/>
          </a:p>
          <a:p>
            <a:pPr lvl="1"/>
            <a:r>
              <a:rPr lang="fr-CA" sz="2000" dirty="0"/>
              <a:t> </a:t>
            </a:r>
            <a:r>
              <a:rPr lang="fr-CA" sz="2000" dirty="0">
                <a:solidFill>
                  <a:srgbClr val="FA4098"/>
                </a:solidFill>
              </a:rPr>
              <a:t>Étape 1</a:t>
            </a:r>
            <a:r>
              <a:rPr lang="fr-CA" sz="2000" dirty="0"/>
              <a:t> : Quand on utilise </a:t>
            </a:r>
            <a:r>
              <a:rPr lang="fr-CA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setInterval()</a:t>
            </a:r>
            <a:r>
              <a:rPr lang="fr-CA" sz="2000" dirty="0"/>
              <a:t>, il faut « </a:t>
            </a:r>
            <a:r>
              <a:rPr lang="fr-CA" sz="2000" dirty="0">
                <a:solidFill>
                  <a:srgbClr val="FA4098"/>
                </a:solidFill>
              </a:rPr>
              <a:t>stocker le planificateur à intervalle</a:t>
            </a:r>
            <a:r>
              <a:rPr lang="fr-CA" sz="2000" dirty="0"/>
              <a:t> » dans une </a:t>
            </a:r>
            <a:r>
              <a:rPr lang="fr-CA" sz="2000" b="1" dirty="0"/>
              <a:t>variable globale</a:t>
            </a:r>
            <a:r>
              <a:rPr lang="fr-CA" sz="2000" dirty="0"/>
              <a:t>.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marL="457200" lvl="1" indent="0">
              <a:buNone/>
            </a:pPr>
            <a:endParaRPr lang="fr-CA" dirty="0"/>
          </a:p>
          <a:p>
            <a:pPr lvl="1"/>
            <a:r>
              <a:rPr lang="fr-CA" sz="2000" dirty="0"/>
              <a:t> </a:t>
            </a:r>
            <a:r>
              <a:rPr lang="fr-CA" sz="2000" dirty="0">
                <a:solidFill>
                  <a:srgbClr val="FA4098"/>
                </a:solidFill>
              </a:rPr>
              <a:t>Étape 2</a:t>
            </a:r>
            <a:r>
              <a:rPr lang="fr-CA" sz="2000" dirty="0"/>
              <a:t> : Quand on souhaite </a:t>
            </a:r>
            <a:r>
              <a:rPr lang="fr-CA" sz="2000" b="1" dirty="0"/>
              <a:t>arrêter le planificateur</a:t>
            </a:r>
            <a:r>
              <a:rPr lang="fr-CA" sz="2000" dirty="0"/>
              <a:t>, on utilise </a:t>
            </a:r>
            <a:r>
              <a:rPr lang="fr-CA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clearInterval()</a:t>
            </a:r>
            <a:r>
              <a:rPr lang="fr-CA" sz="2000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9BD7806-321B-4108-94C6-D5608F3DA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Planificateurs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986BFE5-B290-4743-B193-65C437AD8A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088" y="3354626"/>
            <a:ext cx="6188221" cy="960803"/>
          </a:xfrm>
          <a:prstGeom prst="rect">
            <a:avLst/>
          </a:prstGeom>
          <a:ln w="38100">
            <a:solidFill>
              <a:srgbClr val="739C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4E1D842-41B5-43A4-9E66-2CD1F2C683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137" y="4942822"/>
            <a:ext cx="3781725" cy="960804"/>
          </a:xfrm>
          <a:prstGeom prst="rect">
            <a:avLst/>
          </a:prstGeom>
          <a:ln w="38100">
            <a:solidFill>
              <a:srgbClr val="739CD1"/>
            </a:solidFill>
          </a:ln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AEF6465E-903C-41FF-825B-C0FC2318E799}"/>
              </a:ext>
            </a:extLst>
          </p:cNvPr>
          <p:cNvSpPr txBox="1"/>
          <p:nvPr/>
        </p:nvSpPr>
        <p:spPr>
          <a:xfrm>
            <a:off x="1692887" y="5950741"/>
            <a:ext cx="8802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Dans ce cas-ci, on a un bouton qui permet d’appeler 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stopCrewmate()</a:t>
            </a:r>
            <a:r>
              <a:rPr lang="fr-CA" dirty="0">
                <a:solidFill>
                  <a:srgbClr val="739CD1"/>
                </a:solidFill>
              </a:rPr>
              <a:t>, ce qui arrête le planificateur qu’on </a:t>
            </a:r>
            <a:r>
              <a:rPr lang="fr-CA">
                <a:solidFill>
                  <a:srgbClr val="739CD1"/>
                </a:solidFill>
              </a:rPr>
              <a:t>a rangé </a:t>
            </a:r>
            <a:r>
              <a:rPr lang="fr-CA" dirty="0">
                <a:solidFill>
                  <a:srgbClr val="739CD1"/>
                </a:solidFill>
              </a:rPr>
              <a:t>dans la variable globale </a:t>
            </a:r>
            <a:r>
              <a:rPr lang="fr-CA" b="1" dirty="0">
                <a:solidFill>
                  <a:srgbClr val="739CD1"/>
                </a:solidFill>
              </a:rPr>
              <a:t>gPlanificateur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C7E5FE-447D-4D68-AD41-2AEA71B28B47}"/>
              </a:ext>
            </a:extLst>
          </p:cNvPr>
          <p:cNvSpPr/>
          <p:nvPr/>
        </p:nvSpPr>
        <p:spPr>
          <a:xfrm>
            <a:off x="6211824" y="5340096"/>
            <a:ext cx="1505712" cy="237744"/>
          </a:xfrm>
          <a:prstGeom prst="rect">
            <a:avLst/>
          </a:prstGeom>
          <a:solidFill>
            <a:srgbClr val="739CD1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362185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6F68140-7F52-46AB-8654-13C0C61D9E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Les </a:t>
            </a:r>
            <a:r>
              <a:rPr lang="fr-CA" b="1" dirty="0"/>
              <a:t>chaînes de caractères</a:t>
            </a:r>
            <a:r>
              <a:rPr lang="fr-CA" dirty="0"/>
              <a:t> contiennent parfois des </a:t>
            </a:r>
            <a:r>
              <a:rPr lang="fr-CA" b="1" dirty="0"/>
              <a:t>nombres</a:t>
            </a:r>
            <a:r>
              <a:rPr lang="fr-CA" dirty="0"/>
              <a:t>.</a:t>
            </a:r>
          </a:p>
          <a:p>
            <a:pPr lvl="1"/>
            <a:r>
              <a:rPr lang="fr-CA" dirty="0"/>
              <a:t> Exemples :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"2"</a:t>
            </a:r>
            <a:r>
              <a:rPr lang="fr-CA" dirty="0"/>
              <a:t>,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"7"</a:t>
            </a:r>
            <a:r>
              <a:rPr lang="fr-CA" dirty="0"/>
              <a:t>,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"1"</a:t>
            </a:r>
            <a:r>
              <a:rPr lang="fr-CA" dirty="0"/>
              <a:t>,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"43"</a:t>
            </a:r>
          </a:p>
          <a:p>
            <a:pPr lvl="1"/>
            <a:endParaRPr lang="fr-CA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fr-CA" dirty="0"/>
              <a:t> Si on tente de les </a:t>
            </a:r>
            <a:r>
              <a:rPr lang="fr-CA" b="1" dirty="0"/>
              <a:t>additionner</a:t>
            </a:r>
            <a:r>
              <a:rPr lang="fr-CA" dirty="0"/>
              <a:t> sous cette forme ... ils se </a:t>
            </a:r>
            <a:r>
              <a:rPr lang="fr-CA" b="1" dirty="0"/>
              <a:t>concatènent</a:t>
            </a:r>
            <a:r>
              <a:rPr lang="fr-CA" dirty="0"/>
              <a:t> ...</a:t>
            </a:r>
          </a:p>
          <a:p>
            <a:pPr marL="914400" lvl="2" indent="0">
              <a:buNone/>
            </a:pPr>
            <a:r>
              <a:rPr lang="fr-CA" dirty="0"/>
              <a:t>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"2" + "7"</a:t>
            </a:r>
            <a:r>
              <a:rPr lang="fr-CA" dirty="0"/>
              <a:t> -&gt;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"27"</a:t>
            </a:r>
            <a:r>
              <a:rPr lang="fr-CA" dirty="0"/>
              <a:t> 😞</a:t>
            </a:r>
          </a:p>
          <a:p>
            <a:pPr marL="914400" lvl="2" indent="0">
              <a:buNone/>
            </a:pPr>
            <a:endParaRPr lang="fr-CA" dirty="0"/>
          </a:p>
          <a:p>
            <a:pPr lvl="1"/>
            <a:r>
              <a:rPr lang="fr-CA" dirty="0"/>
              <a:t> On peut transformer une </a:t>
            </a:r>
            <a:r>
              <a:rPr lang="fr-CA" b="1" dirty="0"/>
              <a:t>chaîne de caractères</a:t>
            </a:r>
            <a:r>
              <a:rPr lang="fr-CA" dirty="0"/>
              <a:t> en </a:t>
            </a:r>
            <a:r>
              <a:rPr lang="fr-CA" b="1" dirty="0"/>
              <a:t>nombre</a:t>
            </a:r>
            <a:r>
              <a:rPr lang="fr-CA" dirty="0"/>
              <a:t> !</a:t>
            </a:r>
          </a:p>
          <a:p>
            <a:pPr lvl="2"/>
            <a:endParaRPr lang="fr-CA" dirty="0"/>
          </a:p>
          <a:p>
            <a:pPr lvl="2"/>
            <a:r>
              <a:rPr lang="fr-CA" dirty="0"/>
              <a:t> De </a:t>
            </a:r>
            <a:r>
              <a:rPr lang="fr-CA" b="1" dirty="0"/>
              <a:t>chaîne de caractères</a:t>
            </a:r>
            <a:r>
              <a:rPr lang="fr-CA" dirty="0"/>
              <a:t> à nombre </a:t>
            </a:r>
            <a:r>
              <a:rPr lang="fr-CA" b="1" dirty="0"/>
              <a:t>entier</a:t>
            </a:r>
            <a:r>
              <a:rPr lang="fr-CA" dirty="0"/>
              <a:t> :</a:t>
            </a:r>
          </a:p>
          <a:p>
            <a:pPr marL="914400" lvl="2" indent="0">
              <a:buNone/>
            </a:pP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parseInt(</a:t>
            </a:r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"2"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fr-CA" dirty="0"/>
              <a:t> -&gt;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  <a:p>
            <a:pPr lvl="2"/>
            <a:endParaRPr lang="fr-CA" dirty="0"/>
          </a:p>
          <a:p>
            <a:pPr lvl="2"/>
            <a:r>
              <a:rPr lang="fr-CA" dirty="0"/>
              <a:t> De </a:t>
            </a:r>
            <a:r>
              <a:rPr lang="fr-CA" b="1" dirty="0"/>
              <a:t>chaîne de caractères</a:t>
            </a:r>
            <a:r>
              <a:rPr lang="fr-CA" dirty="0"/>
              <a:t> à nombre </a:t>
            </a:r>
            <a:r>
              <a:rPr lang="fr-CA" b="1" dirty="0"/>
              <a:t>à virgule </a:t>
            </a:r>
            <a:r>
              <a:rPr lang="fr-CA" dirty="0"/>
              <a:t>:</a:t>
            </a:r>
          </a:p>
          <a:p>
            <a:pPr marL="914400" lvl="2" indent="0">
              <a:buNone/>
            </a:pPr>
            <a:r>
              <a:rPr lang="fr-CA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parseFloat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"1.5"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fr-CA" dirty="0"/>
              <a:t> -&gt; </a:t>
            </a:r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1.5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B1E3ABB-6362-4FB6-801F-11E047F84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/>
              <a:t>parseInt</a:t>
            </a:r>
            <a:r>
              <a:rPr lang="fr-CA" dirty="0"/>
              <a:t> et </a:t>
            </a:r>
            <a:r>
              <a:rPr lang="fr-CA" dirty="0" err="1"/>
              <a:t>parseFloat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9360708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A910028-3F61-43CA-BF16-230500CF2B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Pour </a:t>
            </a:r>
            <a:r>
              <a:rPr lang="fr-CA" b="1" dirty="0"/>
              <a:t>additionner des nombres</a:t>
            </a:r>
            <a:r>
              <a:rPr lang="fr-CA" dirty="0"/>
              <a:t> qui sont sous forme de </a:t>
            </a:r>
            <a:r>
              <a:rPr lang="fr-CA" b="1" dirty="0"/>
              <a:t>chaîne de caractères</a:t>
            </a:r>
            <a:r>
              <a:rPr lang="fr-CA" dirty="0"/>
              <a:t>, il faut donc commencer par les </a:t>
            </a:r>
            <a:r>
              <a:rPr lang="fr-CA" b="1" u="sng" dirty="0"/>
              <a:t>convertir en nombre</a:t>
            </a:r>
            <a:r>
              <a:rPr lang="fr-CA" dirty="0"/>
              <a:t>.</a:t>
            </a:r>
          </a:p>
          <a:p>
            <a:pPr lvl="1"/>
            <a:endParaRPr lang="fr-CA" dirty="0"/>
          </a:p>
          <a:p>
            <a:pPr lvl="1"/>
            <a:r>
              <a:rPr lang="fr-CA" dirty="0"/>
              <a:t> Exemple : Additionner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"5"</a:t>
            </a:r>
            <a:r>
              <a:rPr lang="fr-CA" dirty="0"/>
              <a:t> et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"2.5"</a:t>
            </a:r>
          </a:p>
          <a:p>
            <a:pPr lvl="1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78460B4-0105-4868-A41A-C4AC46A73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/>
              <a:t>parseInt</a:t>
            </a:r>
            <a:r>
              <a:rPr lang="fr-CA" dirty="0"/>
              <a:t> et </a:t>
            </a:r>
            <a:r>
              <a:rPr lang="fr-CA" dirty="0" err="1"/>
              <a:t>parseFloat</a:t>
            </a:r>
            <a:endParaRPr lang="fr-CA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414F7AE-AE73-4957-86FD-884184BCA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4721" y="3278214"/>
            <a:ext cx="6858957" cy="242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659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B7C9F40-FC41-479B-9703-FD2B2A1A8F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Fonctions avec valeur de retour</a:t>
            </a:r>
          </a:p>
          <a:p>
            <a:r>
              <a:rPr lang="fr-CA" dirty="0">
                <a:solidFill>
                  <a:srgbClr val="739CD1"/>
                </a:solidFill>
              </a:rPr>
              <a:t> Planificateurs</a:t>
            </a:r>
          </a:p>
          <a:p>
            <a:pPr lvl="1"/>
            <a:r>
              <a:rPr lang="fr-CA" dirty="0">
                <a:solidFill>
                  <a:srgbClr val="739CD1"/>
                </a:solidFill>
              </a:rPr>
              <a:t> setTimeOut</a:t>
            </a:r>
          </a:p>
          <a:p>
            <a:pPr lvl="1"/>
            <a:r>
              <a:rPr lang="fr-CA" dirty="0">
                <a:solidFill>
                  <a:srgbClr val="739CD1"/>
                </a:solidFill>
              </a:rPr>
              <a:t> </a:t>
            </a:r>
            <a:r>
              <a:rPr lang="fr-CA" dirty="0" err="1">
                <a:solidFill>
                  <a:srgbClr val="739CD1"/>
                </a:solidFill>
              </a:rPr>
              <a:t>setInterval</a:t>
            </a:r>
            <a:endParaRPr lang="fr-CA" dirty="0">
              <a:solidFill>
                <a:srgbClr val="739CD1"/>
              </a:solidFill>
            </a:endParaRPr>
          </a:p>
          <a:p>
            <a:pPr lvl="1"/>
            <a:r>
              <a:rPr lang="fr-CA" dirty="0">
                <a:solidFill>
                  <a:srgbClr val="739CD1"/>
                </a:solidFill>
              </a:rPr>
              <a:t> </a:t>
            </a:r>
            <a:r>
              <a:rPr lang="fr-CA" dirty="0" err="1">
                <a:solidFill>
                  <a:srgbClr val="739CD1"/>
                </a:solidFill>
              </a:rPr>
              <a:t>clearInterval</a:t>
            </a:r>
            <a:endParaRPr lang="fr-CA" dirty="0">
              <a:solidFill>
                <a:srgbClr val="739CD1"/>
              </a:solidFill>
            </a:endParaRPr>
          </a:p>
          <a:p>
            <a:r>
              <a:rPr lang="fr-CA" dirty="0">
                <a:solidFill>
                  <a:srgbClr val="797CDE"/>
                </a:solidFill>
              </a:rPr>
              <a:t> Événements clavier</a:t>
            </a:r>
          </a:p>
          <a:p>
            <a:pPr lvl="1"/>
            <a:r>
              <a:rPr lang="fr-CA" dirty="0">
                <a:solidFill>
                  <a:srgbClr val="797CDE"/>
                </a:solidFill>
              </a:rPr>
              <a:t> </a:t>
            </a:r>
            <a:r>
              <a:rPr lang="fr-CA" dirty="0" err="1">
                <a:solidFill>
                  <a:srgbClr val="797CDE"/>
                </a:solidFill>
              </a:rPr>
              <a:t>parseInt</a:t>
            </a:r>
            <a:r>
              <a:rPr lang="fr-CA" dirty="0">
                <a:solidFill>
                  <a:srgbClr val="797CDE"/>
                </a:solidFill>
              </a:rPr>
              <a:t>() et </a:t>
            </a:r>
            <a:r>
              <a:rPr lang="fr-CA" dirty="0" err="1">
                <a:solidFill>
                  <a:srgbClr val="797CDE"/>
                </a:solidFill>
              </a:rPr>
              <a:t>parseFloat</a:t>
            </a:r>
            <a:r>
              <a:rPr lang="fr-CA" dirty="0">
                <a:solidFill>
                  <a:srgbClr val="797CDE"/>
                </a:solidFill>
              </a:rPr>
              <a:t>()</a:t>
            </a:r>
          </a:p>
          <a:p>
            <a:pPr lvl="1"/>
            <a:r>
              <a:rPr lang="fr-CA" dirty="0">
                <a:solidFill>
                  <a:srgbClr val="797CDE"/>
                </a:solidFill>
              </a:rPr>
              <a:t> </a:t>
            </a:r>
            <a:r>
              <a:rPr lang="fr-CA" dirty="0" err="1">
                <a:solidFill>
                  <a:srgbClr val="797CDE"/>
                </a:solidFill>
              </a:rPr>
              <a:t>keydown</a:t>
            </a:r>
            <a:endParaRPr lang="fr-CA" dirty="0">
              <a:solidFill>
                <a:srgbClr val="797CDE"/>
              </a:solidFill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95017CD-4398-4A31-BAF2-D2A5CB579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Menu du jour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C9E9406-E6B4-481A-8643-C2BD1E5DF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7780" y="357829"/>
            <a:ext cx="372636" cy="37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51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D5C968D-39CE-4B66-BDE8-C733EEACFA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Il </a:t>
            </a:r>
            <a:r>
              <a:rPr lang="fr-CA"/>
              <a:t>existe un </a:t>
            </a:r>
            <a:r>
              <a:rPr lang="fr-CA">
                <a:solidFill>
                  <a:srgbClr val="FA4098"/>
                </a:solidFill>
              </a:rPr>
              <a:t>écouteur d’événements</a:t>
            </a:r>
            <a:r>
              <a:rPr lang="fr-CA"/>
              <a:t> </a:t>
            </a:r>
            <a:r>
              <a:rPr lang="fr-CA" dirty="0"/>
              <a:t>qui permet de savoir quand l’utilisateur appuie sur une </a:t>
            </a:r>
            <a:r>
              <a:rPr lang="fr-CA" b="1" dirty="0"/>
              <a:t>touche</a:t>
            </a:r>
            <a:r>
              <a:rPr lang="fr-CA" dirty="0"/>
              <a:t> de son </a:t>
            </a:r>
            <a:r>
              <a:rPr lang="fr-CA" dirty="0">
                <a:solidFill>
                  <a:srgbClr val="FA4098"/>
                </a:solidFill>
              </a:rPr>
              <a:t>clavier</a:t>
            </a:r>
            <a:r>
              <a:rPr lang="fr-CA" dirty="0"/>
              <a:t>.</a:t>
            </a:r>
          </a:p>
          <a:p>
            <a:pPr lvl="1"/>
            <a:r>
              <a:rPr lang="fr-CA" dirty="0"/>
              <a:t> Pour pouvoir </a:t>
            </a:r>
            <a:r>
              <a:rPr lang="fr-CA"/>
              <a:t>utiliser ce genre d’</a:t>
            </a:r>
            <a:r>
              <a:rPr lang="fr-CA">
                <a:solidFill>
                  <a:srgbClr val="FA4098"/>
                </a:solidFill>
              </a:rPr>
              <a:t>événement</a:t>
            </a:r>
            <a:r>
              <a:rPr lang="fr-CA" dirty="0"/>
              <a:t>, </a:t>
            </a:r>
            <a:r>
              <a:rPr lang="fr-CA"/>
              <a:t>il faut ajouter </a:t>
            </a:r>
            <a:r>
              <a:rPr lang="fr-CA" dirty="0"/>
              <a:t>ceci dans notre fonction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init() </a:t>
            </a:r>
            <a:r>
              <a:rPr lang="fr-CA" dirty="0"/>
              <a:t>: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2"/>
            <a:endParaRPr lang="fr-CA" dirty="0"/>
          </a:p>
          <a:p>
            <a:pPr lvl="2"/>
            <a:r>
              <a:rPr lang="fr-CA" dirty="0"/>
              <a:t> Remarquez que cet événement n’est pas attaché à un élément HTML en particulier. Seulement au « </a:t>
            </a:r>
            <a:r>
              <a:rPr lang="fr-CA" b="1" i="1" dirty="0"/>
              <a:t>document</a:t>
            </a:r>
            <a:r>
              <a:rPr lang="fr-CA" dirty="0"/>
              <a:t> » ! (C’est-à-dire la page Web en entier)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04A4DD2-1CDA-40AC-B2FC-A4E4684E4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Événements clavier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42C0922-D29D-4852-8BA7-7980E398E2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7957" y="2911126"/>
            <a:ext cx="7592485" cy="1352739"/>
          </a:xfrm>
          <a:prstGeom prst="rect">
            <a:avLst/>
          </a:prstGeom>
          <a:ln w="38100">
            <a:solidFill>
              <a:srgbClr val="797CDE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9F4AD1A-587D-46AB-83F7-CF467AC37C8B}"/>
              </a:ext>
            </a:extLst>
          </p:cNvPr>
          <p:cNvSpPr/>
          <p:nvPr/>
        </p:nvSpPr>
        <p:spPr>
          <a:xfrm>
            <a:off x="4389120" y="3291840"/>
            <a:ext cx="164592" cy="24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1740289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D5C968D-39CE-4B66-BDE8-C733EEACFA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Comment peut-on savoir sur </a:t>
            </a:r>
            <a:r>
              <a:rPr lang="fr-CA" b="1" dirty="0">
                <a:solidFill>
                  <a:srgbClr val="FA4098"/>
                </a:solidFill>
              </a:rPr>
              <a:t>quelle touche</a:t>
            </a:r>
            <a:r>
              <a:rPr lang="fr-CA" dirty="0"/>
              <a:t> l’utilisateur a </a:t>
            </a:r>
            <a:r>
              <a:rPr lang="fr-CA" b="1" dirty="0"/>
              <a:t>appuyé</a:t>
            </a:r>
            <a:r>
              <a:rPr lang="fr-CA" dirty="0"/>
              <a:t> ?</a:t>
            </a:r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pPr lvl="1"/>
            <a:r>
              <a:rPr lang="fr-CA" dirty="0"/>
              <a:t> D’abord, on s’assure de créer une </a:t>
            </a:r>
            <a:r>
              <a:rPr lang="fr-CA" b="1" dirty="0"/>
              <a:t>fonction</a:t>
            </a:r>
            <a:r>
              <a:rPr lang="fr-CA" dirty="0"/>
              <a:t> qui sera appelée par cet événement. Dans ce cas-ci, c’est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toucheClavier()</a:t>
            </a:r>
            <a:r>
              <a:rPr lang="fr-CA" dirty="0"/>
              <a:t>.</a:t>
            </a:r>
          </a:p>
          <a:p>
            <a:pPr lvl="1"/>
            <a:r>
              <a:rPr lang="fr-CA"/>
              <a:t> Pour </a:t>
            </a:r>
            <a:r>
              <a:rPr lang="fr-CA" dirty="0"/>
              <a:t>« savoir » quelle </a:t>
            </a:r>
            <a:r>
              <a:rPr lang="fr-CA" dirty="0">
                <a:solidFill>
                  <a:srgbClr val="FA4098"/>
                </a:solidFill>
              </a:rPr>
              <a:t>touche</a:t>
            </a:r>
            <a:r>
              <a:rPr lang="fr-CA" dirty="0"/>
              <a:t> a été </a:t>
            </a:r>
            <a:r>
              <a:rPr lang="fr-CA" b="1" dirty="0"/>
              <a:t>appuyée</a:t>
            </a:r>
            <a:r>
              <a:rPr lang="fr-CA" dirty="0"/>
              <a:t>, nous allons stocker ceci dans une </a:t>
            </a:r>
            <a:r>
              <a:rPr lang="fr-CA" b="1" dirty="0"/>
              <a:t>variable</a:t>
            </a:r>
            <a:r>
              <a:rPr lang="fr-CA" dirty="0"/>
              <a:t> :</a:t>
            </a:r>
          </a:p>
          <a:p>
            <a:pPr marL="457200" lvl="1" indent="0">
              <a:buNone/>
            </a:pP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04A4DD2-1CDA-40AC-B2FC-A4E4684E4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Événements clavier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9D5B431-9F3C-4154-BDC1-E512BD8C54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303" y="1813847"/>
            <a:ext cx="5730475" cy="1020988"/>
          </a:xfrm>
          <a:prstGeom prst="rect">
            <a:avLst/>
          </a:prstGeom>
          <a:ln w="28575">
            <a:solidFill>
              <a:srgbClr val="797CDE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B2D214D-F116-4838-BCCD-C0DBD68AED15}"/>
              </a:ext>
            </a:extLst>
          </p:cNvPr>
          <p:cNvSpPr/>
          <p:nvPr/>
        </p:nvSpPr>
        <p:spPr>
          <a:xfrm>
            <a:off x="4248912" y="2080501"/>
            <a:ext cx="164592" cy="24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5832ADF-4135-477A-B814-DBA84968A7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6272" y="5245719"/>
            <a:ext cx="9535856" cy="1133633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85309DE5-E490-4441-BC04-24C64ACAF1A1}"/>
              </a:ext>
            </a:extLst>
          </p:cNvPr>
          <p:cNvCxnSpPr>
            <a:cxnSpLocks/>
          </p:cNvCxnSpPr>
          <p:nvPr/>
        </p:nvCxnSpPr>
        <p:spPr>
          <a:xfrm flipH="1" flipV="1">
            <a:off x="4133850" y="6223024"/>
            <a:ext cx="394716" cy="391769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48106478-86D4-4097-835D-DAE6C3F188DD}"/>
              </a:ext>
            </a:extLst>
          </p:cNvPr>
          <p:cNvCxnSpPr>
            <a:cxnSpLocks/>
          </p:cNvCxnSpPr>
          <p:nvPr/>
        </p:nvCxnSpPr>
        <p:spPr>
          <a:xfrm>
            <a:off x="4844261" y="6271159"/>
            <a:ext cx="550699" cy="0"/>
          </a:xfrm>
          <a:prstGeom prst="line">
            <a:avLst/>
          </a:prstGeom>
          <a:ln w="28575">
            <a:solidFill>
              <a:srgbClr val="FA40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C4C14EE9-67BC-4840-90D9-A434D36FD461}"/>
              </a:ext>
            </a:extLst>
          </p:cNvPr>
          <p:cNvSpPr txBox="1"/>
          <p:nvPr/>
        </p:nvSpPr>
        <p:spPr>
          <a:xfrm>
            <a:off x="4925568" y="4640946"/>
            <a:ext cx="6876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>
                <a:solidFill>
                  <a:srgbClr val="7385D1"/>
                </a:solidFill>
              </a:rPr>
              <a:t>Exceptionnellement, on devra glisser une variable spéciale (sans </a:t>
            </a:r>
            <a:r>
              <a:rPr lang="fr-CA">
                <a:solidFill>
                  <a:srgbClr val="FA4098"/>
                </a:solidFill>
              </a:rPr>
              <a:t>let</a:t>
            </a:r>
            <a:r>
              <a:rPr lang="fr-CA">
                <a:solidFill>
                  <a:srgbClr val="7385D1"/>
                </a:solidFill>
              </a:rPr>
              <a:t>) ici.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A4DFC512-B425-4502-9DD5-545772CFDFB0}"/>
              </a:ext>
            </a:extLst>
          </p:cNvPr>
          <p:cNvCxnSpPr/>
          <p:nvPr/>
        </p:nvCxnSpPr>
        <p:spPr>
          <a:xfrm flipH="1">
            <a:off x="5005804" y="4953541"/>
            <a:ext cx="512064" cy="426720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40981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D5C968D-39CE-4B66-BDE8-C733EEACFA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fr-CA"/>
              <a:t> Une fois qu’on a préparé le début de la fonction qui gère l’événement clavier comme ceci ...</a:t>
            </a:r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2"/>
            <a:r>
              <a:rPr lang="fr-CA" dirty="0"/>
              <a:t> Que contient la variable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touche</a:t>
            </a:r>
            <a:r>
              <a:rPr lang="fr-CA" dirty="0"/>
              <a:t> ? Ça dépend de la </a:t>
            </a:r>
            <a:r>
              <a:rPr lang="fr-CA" b="1" dirty="0">
                <a:solidFill>
                  <a:srgbClr val="FA4098"/>
                </a:solidFill>
              </a:rPr>
              <a:t>touche</a:t>
            </a:r>
            <a:r>
              <a:rPr lang="fr-CA" dirty="0"/>
              <a:t> qui a été </a:t>
            </a:r>
            <a:r>
              <a:rPr lang="fr-CA" b="1" dirty="0"/>
              <a:t>appuyée</a:t>
            </a:r>
            <a:r>
              <a:rPr lang="fr-CA" dirty="0"/>
              <a:t> :</a:t>
            </a:r>
          </a:p>
          <a:p>
            <a:pPr marL="457200" lvl="1" indent="0">
              <a:buNone/>
            </a:pP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04A4DD2-1CDA-40AC-B2FC-A4E4684E4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Événements clavier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2D214D-F116-4838-BCCD-C0DBD68AED15}"/>
              </a:ext>
            </a:extLst>
          </p:cNvPr>
          <p:cNvSpPr/>
          <p:nvPr/>
        </p:nvSpPr>
        <p:spPr>
          <a:xfrm>
            <a:off x="4248912" y="2080501"/>
            <a:ext cx="164592" cy="24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5832ADF-4135-477A-B814-DBA84968A7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6272" y="2020935"/>
            <a:ext cx="9535856" cy="1133633"/>
          </a:xfrm>
          <a:prstGeom prst="rect">
            <a:avLst/>
          </a:prstGeom>
          <a:ln w="38100">
            <a:solidFill>
              <a:srgbClr val="797CDE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7D10EBF-CD58-4B6C-8798-2E1AC9F784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7497" y="3894976"/>
            <a:ext cx="5533406" cy="260519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10EFBF77-FD13-43A6-ACE7-3461F3A34B49}"/>
              </a:ext>
            </a:extLst>
          </p:cNvPr>
          <p:cNvSpPr txBox="1"/>
          <p:nvPr/>
        </p:nvSpPr>
        <p:spPr>
          <a:xfrm>
            <a:off x="9549042" y="4417403"/>
            <a:ext cx="18348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"ArrowUp"</a:t>
            </a:r>
          </a:p>
          <a:p>
            <a:endParaRPr lang="fr-CA" b="1" dirty="0">
              <a:solidFill>
                <a:srgbClr val="C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"ArrowLeft"</a:t>
            </a:r>
          </a:p>
          <a:p>
            <a:endParaRPr lang="fr-CA" b="1" dirty="0">
              <a:solidFill>
                <a:srgbClr val="C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"ArrowDown"</a:t>
            </a:r>
          </a:p>
          <a:p>
            <a:endParaRPr lang="fr-CA" b="1" dirty="0">
              <a:solidFill>
                <a:srgbClr val="C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"ArrowRight"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A02CEF6-4229-4E66-B469-CAFD2258B9B3}"/>
              </a:ext>
            </a:extLst>
          </p:cNvPr>
          <p:cNvSpPr txBox="1"/>
          <p:nvPr/>
        </p:nvSpPr>
        <p:spPr>
          <a:xfrm>
            <a:off x="1588797" y="4592336"/>
            <a:ext cx="707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"q"</a:t>
            </a:r>
          </a:p>
          <a:p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"a"</a:t>
            </a:r>
          </a:p>
          <a:p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"z"</a:t>
            </a:r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4D152749-68E8-49A3-A5E7-6C12AEC3529A}"/>
              </a:ext>
            </a:extLst>
          </p:cNvPr>
          <p:cNvCxnSpPr>
            <a:cxnSpLocks/>
          </p:cNvCxnSpPr>
          <p:nvPr/>
        </p:nvCxnSpPr>
        <p:spPr>
          <a:xfrm>
            <a:off x="2148840" y="4770497"/>
            <a:ext cx="1911096" cy="247293"/>
          </a:xfrm>
          <a:prstGeom prst="straightConnector1">
            <a:avLst/>
          </a:prstGeom>
          <a:ln w="38100">
            <a:solidFill>
              <a:srgbClr val="797CDE">
                <a:alpha val="78000"/>
              </a:srgb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42415388-97F0-4876-B933-793091985E9A}"/>
              </a:ext>
            </a:extLst>
          </p:cNvPr>
          <p:cNvCxnSpPr>
            <a:cxnSpLocks/>
          </p:cNvCxnSpPr>
          <p:nvPr/>
        </p:nvCxnSpPr>
        <p:spPr>
          <a:xfrm>
            <a:off x="2148840" y="5054150"/>
            <a:ext cx="2014728" cy="334714"/>
          </a:xfrm>
          <a:prstGeom prst="straightConnector1">
            <a:avLst/>
          </a:prstGeom>
          <a:ln w="38100">
            <a:solidFill>
              <a:srgbClr val="797CDE">
                <a:alpha val="78000"/>
              </a:srgb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578FBBD5-1C94-4402-B688-7210F3174B12}"/>
              </a:ext>
            </a:extLst>
          </p:cNvPr>
          <p:cNvCxnSpPr>
            <a:cxnSpLocks/>
          </p:cNvCxnSpPr>
          <p:nvPr/>
        </p:nvCxnSpPr>
        <p:spPr>
          <a:xfrm>
            <a:off x="2148840" y="5375931"/>
            <a:ext cx="2182368" cy="524997"/>
          </a:xfrm>
          <a:prstGeom prst="straightConnector1">
            <a:avLst/>
          </a:prstGeom>
          <a:ln w="38100">
            <a:solidFill>
              <a:srgbClr val="797CDE">
                <a:alpha val="78000"/>
              </a:srgb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C3D180BB-6AD3-4CF0-8D51-E4B93D352D29}"/>
              </a:ext>
            </a:extLst>
          </p:cNvPr>
          <p:cNvCxnSpPr>
            <a:cxnSpLocks/>
          </p:cNvCxnSpPr>
          <p:nvPr/>
        </p:nvCxnSpPr>
        <p:spPr>
          <a:xfrm flipH="1">
            <a:off x="8321040" y="4645152"/>
            <a:ext cx="1304544" cy="1414272"/>
          </a:xfrm>
          <a:prstGeom prst="straightConnector1">
            <a:avLst/>
          </a:prstGeom>
          <a:ln w="38100">
            <a:solidFill>
              <a:srgbClr val="797CDE">
                <a:alpha val="78000"/>
              </a:srgb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89440C22-9834-4671-8FE0-61E6FCE58B36}"/>
              </a:ext>
            </a:extLst>
          </p:cNvPr>
          <p:cNvCxnSpPr>
            <a:cxnSpLocks/>
          </p:cNvCxnSpPr>
          <p:nvPr/>
        </p:nvCxnSpPr>
        <p:spPr>
          <a:xfrm flipH="1">
            <a:off x="7754112" y="5197573"/>
            <a:ext cx="1871472" cy="1054423"/>
          </a:xfrm>
          <a:prstGeom prst="straightConnector1">
            <a:avLst/>
          </a:prstGeom>
          <a:ln w="38100">
            <a:solidFill>
              <a:srgbClr val="797CDE">
                <a:alpha val="78000"/>
              </a:srgb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CD59BBEA-BB3D-43BB-A7C6-C1BEACC0A0C5}"/>
              </a:ext>
            </a:extLst>
          </p:cNvPr>
          <p:cNvCxnSpPr>
            <a:cxnSpLocks/>
          </p:cNvCxnSpPr>
          <p:nvPr/>
        </p:nvCxnSpPr>
        <p:spPr>
          <a:xfrm flipH="1">
            <a:off x="8321040" y="5687269"/>
            <a:ext cx="1247986" cy="599904"/>
          </a:xfrm>
          <a:prstGeom prst="straightConnector1">
            <a:avLst/>
          </a:prstGeom>
          <a:ln w="38100">
            <a:solidFill>
              <a:srgbClr val="797CDE">
                <a:alpha val="78000"/>
              </a:srgb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266F705E-DE77-47E8-AD04-F2060F00AEFE}"/>
              </a:ext>
            </a:extLst>
          </p:cNvPr>
          <p:cNvCxnSpPr>
            <a:cxnSpLocks/>
          </p:cNvCxnSpPr>
          <p:nvPr/>
        </p:nvCxnSpPr>
        <p:spPr>
          <a:xfrm flipH="1">
            <a:off x="8689848" y="6225107"/>
            <a:ext cx="859194" cy="99200"/>
          </a:xfrm>
          <a:prstGeom prst="straightConnector1">
            <a:avLst/>
          </a:prstGeom>
          <a:ln w="38100">
            <a:solidFill>
              <a:srgbClr val="797CDE">
                <a:alpha val="78000"/>
              </a:srgb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01949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D5C968D-39CE-4B66-BDE8-C733EEACFA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On peut donc :</a:t>
            </a:r>
          </a:p>
          <a:p>
            <a:pPr lvl="1"/>
            <a:r>
              <a:rPr lang="fr-CA" dirty="0"/>
              <a:t> Savoir lorsqu’une </a:t>
            </a:r>
            <a:r>
              <a:rPr lang="fr-CA" dirty="0">
                <a:solidFill>
                  <a:srgbClr val="FA4098"/>
                </a:solidFill>
              </a:rPr>
              <a:t>touche est appuyée</a:t>
            </a:r>
          </a:p>
          <a:p>
            <a:pPr lvl="1"/>
            <a:r>
              <a:rPr lang="fr-CA" dirty="0"/>
              <a:t> Trouver </a:t>
            </a:r>
            <a:r>
              <a:rPr lang="fr-CA" dirty="0">
                <a:solidFill>
                  <a:srgbClr val="FA4098"/>
                </a:solidFill>
              </a:rPr>
              <a:t>quelle touche</a:t>
            </a:r>
            <a:r>
              <a:rPr lang="fr-CA" dirty="0"/>
              <a:t> a été appuyée</a:t>
            </a:r>
          </a:p>
          <a:p>
            <a:pPr lvl="1"/>
            <a:endParaRPr lang="fr-CA" dirty="0"/>
          </a:p>
          <a:p>
            <a:r>
              <a:rPr lang="fr-CA" dirty="0"/>
              <a:t> Il nous reste à savoir ce qu’on veut faire avec ces informations !</a:t>
            </a:r>
          </a:p>
          <a:p>
            <a:pPr lvl="1"/>
            <a:r>
              <a:rPr lang="fr-CA" dirty="0"/>
              <a:t> Exemple : Quand on </a:t>
            </a:r>
            <a:r>
              <a:rPr lang="fr-CA" b="1" dirty="0"/>
              <a:t>appuie</a:t>
            </a:r>
            <a:r>
              <a:rPr lang="fr-CA" dirty="0"/>
              <a:t> sur une </a:t>
            </a:r>
            <a:r>
              <a:rPr lang="fr-CA" b="1" dirty="0"/>
              <a:t>touche</a:t>
            </a:r>
            <a:r>
              <a:rPr lang="fr-CA" dirty="0"/>
              <a:t>, cela change la </a:t>
            </a:r>
            <a:r>
              <a:rPr lang="fr-CA" b="1" dirty="0"/>
              <a:t>couleur de fond </a:t>
            </a:r>
            <a:r>
              <a:rPr lang="fr-CA" dirty="0"/>
              <a:t>d’un </a:t>
            </a:r>
            <a:r>
              <a:rPr lang="fr-CA" b="1" dirty="0"/>
              <a:t>élément HTML </a:t>
            </a:r>
            <a:r>
              <a:rPr lang="fr-CA" dirty="0"/>
              <a:t>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04A4DD2-1CDA-40AC-B2FC-A4E4684E4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Événements clavier</a:t>
            </a:r>
          </a:p>
        </p:txBody>
      </p:sp>
      <p:sp>
        <p:nvSpPr>
          <p:cNvPr id="6" name="Flèche : droite 5">
            <a:extLst>
              <a:ext uri="{FF2B5EF4-FFF2-40B4-BE49-F238E27FC236}">
                <a16:creationId xmlns:a16="http://schemas.microsoft.com/office/drawing/2014/main" id="{38683B0D-2E53-407C-85E6-1F9718A03E75}"/>
              </a:ext>
            </a:extLst>
          </p:cNvPr>
          <p:cNvSpPr/>
          <p:nvPr/>
        </p:nvSpPr>
        <p:spPr>
          <a:xfrm>
            <a:off x="4056887" y="5125026"/>
            <a:ext cx="542544" cy="474148"/>
          </a:xfrm>
          <a:prstGeom prst="right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0FE0FDF-CF66-4CCE-93EA-3E3BB555C07F}"/>
              </a:ext>
            </a:extLst>
          </p:cNvPr>
          <p:cNvSpPr txBox="1"/>
          <p:nvPr/>
        </p:nvSpPr>
        <p:spPr>
          <a:xfrm>
            <a:off x="4633301" y="5015111"/>
            <a:ext cx="37151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rgbClr val="7385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On appuie sur </a:t>
            </a:r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b="1" dirty="0" err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ArrowUp</a:t>
            </a:r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 </a:t>
            </a:r>
          </a:p>
          <a:p>
            <a:r>
              <a:rPr lang="fr-CA" b="1" dirty="0">
                <a:solidFill>
                  <a:srgbClr val="797CD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ou</a:t>
            </a:r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"a" </a:t>
            </a:r>
            <a:r>
              <a:rPr lang="fr-CA" b="1" dirty="0">
                <a:solidFill>
                  <a:srgbClr val="797CD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ou</a:t>
            </a:r>
            <a:r>
              <a:rPr lang="fr-CA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"z"</a:t>
            </a:r>
          </a:p>
        </p:txBody>
      </p:sp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7BD2BBC5-5089-4E56-91FE-888A8FDDA878}"/>
              </a:ext>
            </a:extLst>
          </p:cNvPr>
          <p:cNvSpPr/>
          <p:nvPr/>
        </p:nvSpPr>
        <p:spPr>
          <a:xfrm>
            <a:off x="8348471" y="5125026"/>
            <a:ext cx="542544" cy="474148"/>
          </a:xfrm>
          <a:prstGeom prst="right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528142F-8A8A-4074-9EE3-A6F1B349A4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718" y="4839983"/>
            <a:ext cx="2841493" cy="98568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60B9193-27A4-41AB-B7B8-71C414960B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3539" y="4295072"/>
            <a:ext cx="2015832" cy="67027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E746EA6-FA48-43EE-BB19-93C580A314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539" y="4981935"/>
            <a:ext cx="2015832" cy="67699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22C84D73-7D12-4FDF-BAD6-EA9FEB46F2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3539" y="5683117"/>
            <a:ext cx="2015832" cy="66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1166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D5C968D-39CE-4B66-BDE8-C733EEACFA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Exemple : Quand on </a:t>
            </a:r>
            <a:r>
              <a:rPr lang="fr-CA" b="1" dirty="0"/>
              <a:t>appuie</a:t>
            </a:r>
            <a:r>
              <a:rPr lang="fr-CA" dirty="0"/>
              <a:t> sur une </a:t>
            </a:r>
            <a:r>
              <a:rPr lang="fr-CA" b="1" dirty="0"/>
              <a:t>touche</a:t>
            </a:r>
            <a:r>
              <a:rPr lang="fr-CA" dirty="0"/>
              <a:t>, cela change la </a:t>
            </a:r>
            <a:r>
              <a:rPr lang="fr-CA" b="1" dirty="0"/>
              <a:t>couleur de fond </a:t>
            </a:r>
            <a:r>
              <a:rPr lang="fr-CA" dirty="0"/>
              <a:t>d’un </a:t>
            </a:r>
            <a:r>
              <a:rPr lang="fr-CA" b="1" dirty="0"/>
              <a:t>élément HTML </a:t>
            </a:r>
            <a:r>
              <a:rPr lang="fr-CA" dirty="0"/>
              <a:t>:</a:t>
            </a:r>
          </a:p>
          <a:p>
            <a:pPr lvl="1"/>
            <a:r>
              <a:rPr lang="fr-CA" dirty="0"/>
              <a:t> Étape 1 : </a:t>
            </a:r>
            <a:r>
              <a:rPr lang="fr-CA"/>
              <a:t>On ajoute </a:t>
            </a:r>
            <a:r>
              <a:rPr lang="fr-CA" dirty="0"/>
              <a:t>notre </a:t>
            </a:r>
            <a:r>
              <a:rPr lang="fr-CA" dirty="0">
                <a:solidFill>
                  <a:srgbClr val="FA4098"/>
                </a:solidFill>
              </a:rPr>
              <a:t>écouteur </a:t>
            </a:r>
            <a:r>
              <a:rPr lang="fr-CA">
                <a:solidFill>
                  <a:srgbClr val="FA4098"/>
                </a:solidFill>
              </a:rPr>
              <a:t>d’événement clavier </a:t>
            </a:r>
            <a:r>
              <a:rPr lang="fr-CA"/>
              <a:t>dans </a:t>
            </a:r>
            <a:r>
              <a:rPr lang="fr-CA">
                <a:solidFill>
                  <a:srgbClr val="FA4098"/>
                </a:solidFill>
              </a:rPr>
              <a:t>init()</a:t>
            </a:r>
            <a:endParaRPr lang="fr-CA" dirty="0">
              <a:solidFill>
                <a:srgbClr val="FA4098"/>
              </a:solidFill>
            </a:endParaRPr>
          </a:p>
          <a:p>
            <a:pPr lvl="2"/>
            <a:r>
              <a:rPr lang="fr-CA" dirty="0"/>
              <a:t> Il appelle la fonction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toucheClavier()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marL="457200" lvl="1" indent="0">
              <a:buNone/>
            </a:pPr>
            <a:endParaRPr lang="fr-CA" dirty="0"/>
          </a:p>
          <a:p>
            <a:pPr lvl="1"/>
            <a:r>
              <a:rPr lang="fr-CA" dirty="0"/>
              <a:t> Étape 2 :</a:t>
            </a:r>
          </a:p>
          <a:p>
            <a:pPr lvl="2"/>
            <a:r>
              <a:rPr lang="fr-CA" dirty="0"/>
              <a:t> La fonction 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toucheClavier(</a:t>
            </a:r>
            <a:r>
              <a:rPr lang="fr-CA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evenement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fr-CA"/>
              <a:t> </a:t>
            </a:r>
            <a:r>
              <a:rPr lang="fr-CA" dirty="0"/>
              <a:t>va pouvoir obtenir la </a:t>
            </a:r>
            <a:r>
              <a:rPr lang="fr-CA" b="1" dirty="0"/>
              <a:t>touche</a:t>
            </a:r>
            <a:r>
              <a:rPr lang="fr-CA" dirty="0"/>
              <a:t> qui a été </a:t>
            </a:r>
            <a:r>
              <a:rPr lang="fr-CA" b="1" dirty="0"/>
              <a:t>appuyée</a:t>
            </a:r>
            <a:r>
              <a:rPr lang="fr-CA" dirty="0"/>
              <a:t> grâce à </a:t>
            </a:r>
            <a:r>
              <a:rPr lang="fr-CA"/>
              <a:t>l’expression </a:t>
            </a:r>
            <a:r>
              <a:rPr lang="fr-CA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evenement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.key</a:t>
            </a:r>
            <a:r>
              <a:rPr lang="fr-CA">
                <a:solidFill>
                  <a:schemeClr val="tx1"/>
                </a:solidFill>
              </a:rPr>
              <a:t> </a:t>
            </a:r>
            <a:r>
              <a:rPr lang="fr-CA"/>
              <a:t>(</a:t>
            </a:r>
            <a:r>
              <a:rPr lang="fr-CA">
                <a:solidFill>
                  <a:srgbClr val="FA4098"/>
                </a:solidFill>
              </a:rPr>
              <a:t>evenement</a:t>
            </a:r>
            <a:r>
              <a:rPr lang="fr-CA"/>
              <a:t> aurait pu être nommé simplement </a:t>
            </a:r>
            <a:r>
              <a:rPr lang="fr-CA">
                <a:solidFill>
                  <a:srgbClr val="FA4098"/>
                </a:solidFill>
              </a:rPr>
              <a:t>e</a:t>
            </a:r>
            <a:r>
              <a:rPr lang="fr-CA"/>
              <a:t> par exemple)</a:t>
            </a:r>
            <a:endParaRPr lang="fr-CA" dirty="0"/>
          </a:p>
          <a:p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04A4DD2-1CDA-40AC-B2FC-A4E4684E4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Événements clavier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4DCA2CC-1D79-4154-B42E-77290D675B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941" y="5297796"/>
            <a:ext cx="7794515" cy="947358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6081AA0-5A0C-4E10-BFDE-A8C4CE1C31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7589" y="3019368"/>
            <a:ext cx="6773220" cy="409632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</p:spTree>
    <p:extLst>
      <p:ext uri="{BB962C8B-B14F-4D97-AF65-F5344CB8AC3E}">
        <p14:creationId xmlns:p14="http://schemas.microsoft.com/office/powerpoint/2010/main" val="42527922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D5C968D-39CE-4B66-BDE8-C733EEACFA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Étape 3 : Que veut-on faire avec la </a:t>
            </a:r>
            <a:r>
              <a:rPr lang="fr-CA" dirty="0">
                <a:solidFill>
                  <a:srgbClr val="FA4098"/>
                </a:solidFill>
              </a:rPr>
              <a:t>touche appuyée </a:t>
            </a:r>
            <a:r>
              <a:rPr lang="fr-CA" dirty="0"/>
              <a:t>?</a:t>
            </a:r>
          </a:p>
          <a:p>
            <a:pPr lvl="1"/>
            <a:r>
              <a:rPr lang="fr-CA" dirty="0"/>
              <a:t> Dans ce cas-ci, nous allons modifier la propriété </a:t>
            </a:r>
            <a:r>
              <a:rPr lang="fr-CA" dirty="0" err="1">
                <a:solidFill>
                  <a:srgbClr val="FA4098"/>
                </a:solidFill>
              </a:rPr>
              <a:t>backgroundColor</a:t>
            </a:r>
            <a:r>
              <a:rPr lang="fr-CA" dirty="0"/>
              <a:t> du style de l’élément avec la classe "</a:t>
            </a:r>
            <a:r>
              <a:rPr lang="fr-CA" dirty="0">
                <a:solidFill>
                  <a:srgbClr val="FA4098"/>
                </a:solidFill>
              </a:rPr>
              <a:t>.</a:t>
            </a:r>
            <a:r>
              <a:rPr lang="fr-CA" dirty="0" err="1">
                <a:solidFill>
                  <a:srgbClr val="FA4098"/>
                </a:solidFill>
              </a:rPr>
              <a:t>clavierFond</a:t>
            </a:r>
            <a:r>
              <a:rPr lang="fr-CA" dirty="0"/>
              <a:t>".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04A4DD2-1CDA-40AC-B2FC-A4E4684E4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Événements clavier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B4D4986-DF84-4093-8051-234D7F4B1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7149" y="3371640"/>
            <a:ext cx="2015832" cy="67027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AAE0196-15C7-40D3-B2D0-02E92FCFD2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7149" y="4058503"/>
            <a:ext cx="2015832" cy="67699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5BCB6F2-03C6-427D-8F5C-7654C69DEF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7149" y="4759685"/>
            <a:ext cx="2015832" cy="66856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E294EBC-D95F-A1FF-B096-CA42E3A9F7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6224" y="2528989"/>
            <a:ext cx="6124497" cy="4196415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999180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793A949-8646-4128-8C39-790A4A0E8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000" y="1144476"/>
            <a:ext cx="10512000" cy="5026393"/>
          </a:xfrm>
        </p:spPr>
        <p:txBody>
          <a:bodyPr/>
          <a:lstStyle/>
          <a:p>
            <a:r>
              <a:rPr lang="fr-CA"/>
              <a:t> Déplacer un élément dans la page</a:t>
            </a:r>
          </a:p>
          <a:p>
            <a:pPr lvl="1"/>
            <a:r>
              <a:rPr lang="fr-CA"/>
              <a:t> Par exemple, on a cet élément dans la page :</a:t>
            </a:r>
          </a:p>
          <a:p>
            <a:pPr lvl="1"/>
            <a:endParaRPr lang="fr-CA"/>
          </a:p>
          <a:p>
            <a:pPr lvl="1"/>
            <a:endParaRPr lang="fr-CA"/>
          </a:p>
          <a:p>
            <a:pPr lvl="1"/>
            <a:r>
              <a:rPr lang="fr-CA"/>
              <a:t> On aimerait, quand on appuie sur </a:t>
            </a:r>
            <a:r>
              <a:rPr lang="fr-CA">
                <a:solidFill>
                  <a:srgbClr val="C00000"/>
                </a:solidFill>
              </a:rPr>
              <a:t>"ArrowRight" </a:t>
            </a:r>
            <a:r>
              <a:rPr lang="fr-CA"/>
              <a:t>sur le clavier, déplacer l’image de citrouille vers la droite dans la page.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741E035-306F-433C-AD63-60C1C45CF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Événements clavier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CF0BFE4-9199-479E-AD06-52CAE9DFED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2000" y="2121220"/>
            <a:ext cx="552527" cy="54300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DBDC119-7837-49A1-AE05-4967CF580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9839" y="3819781"/>
            <a:ext cx="3372321" cy="1790950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12" name="Flèche : droite 11">
            <a:extLst>
              <a:ext uri="{FF2B5EF4-FFF2-40B4-BE49-F238E27FC236}">
                <a16:creationId xmlns:a16="http://schemas.microsoft.com/office/drawing/2014/main" id="{E0B3C425-DB7C-4D85-96A7-67421AF4CEBE}"/>
              </a:ext>
            </a:extLst>
          </p:cNvPr>
          <p:cNvSpPr/>
          <p:nvPr/>
        </p:nvSpPr>
        <p:spPr>
          <a:xfrm>
            <a:off x="5102352" y="4529328"/>
            <a:ext cx="719328" cy="341376"/>
          </a:xfrm>
          <a:prstGeom prst="right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6E641A2-3998-566A-DF75-78E52F9AC6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1809" y="2121220"/>
            <a:ext cx="10088383" cy="40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7158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793A949-8646-4128-8C39-790A4A0E8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000" y="1144476"/>
            <a:ext cx="10512000" cy="5026393"/>
          </a:xfrm>
        </p:spPr>
        <p:txBody>
          <a:bodyPr/>
          <a:lstStyle/>
          <a:p>
            <a:r>
              <a:rPr lang="fr-CA"/>
              <a:t> Déplacer un élément dans la page</a:t>
            </a:r>
          </a:p>
          <a:p>
            <a:pPr lvl="1"/>
            <a:r>
              <a:rPr lang="fr-CA"/>
              <a:t> Rappel sur les styles </a:t>
            </a:r>
            <a:r>
              <a:rPr lang="fr-CA">
                <a:solidFill>
                  <a:srgbClr val="FA4098"/>
                </a:solidFill>
              </a:rPr>
              <a:t>left</a:t>
            </a:r>
            <a:r>
              <a:rPr lang="fr-CA"/>
              <a:t> et </a:t>
            </a:r>
            <a:r>
              <a:rPr lang="fr-CA">
                <a:solidFill>
                  <a:srgbClr val="FA4098"/>
                </a:solidFill>
              </a:rPr>
              <a:t>top</a:t>
            </a:r>
          </a:p>
          <a:p>
            <a:pPr lvl="1"/>
            <a:endParaRPr lang="fr-CA"/>
          </a:p>
          <a:p>
            <a:pPr lvl="1"/>
            <a:endParaRPr lang="fr-CA"/>
          </a:p>
          <a:p>
            <a:pPr lvl="1"/>
            <a:endParaRPr lang="fr-CA"/>
          </a:p>
          <a:p>
            <a:pPr lvl="1"/>
            <a:r>
              <a:rPr lang="fr-CA"/>
              <a:t> </a:t>
            </a:r>
            <a:r>
              <a:rPr lang="fr-CA">
                <a:solidFill>
                  <a:srgbClr val="FA4098"/>
                </a:solidFill>
              </a:rPr>
              <a:t>left</a:t>
            </a:r>
            <a:r>
              <a:rPr lang="fr-CA"/>
              <a:t> : Nombre de pixels d’espacement à gauche de l’élément.</a:t>
            </a:r>
          </a:p>
          <a:p>
            <a:pPr lvl="1"/>
            <a:r>
              <a:rPr lang="fr-CA"/>
              <a:t> </a:t>
            </a:r>
            <a:r>
              <a:rPr lang="fr-CA">
                <a:solidFill>
                  <a:srgbClr val="FA4098"/>
                </a:solidFill>
              </a:rPr>
              <a:t>top</a:t>
            </a:r>
            <a:r>
              <a:rPr lang="fr-CA"/>
              <a:t> : Nombre de pixels d’espacement en haut de l’élément.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741E035-306F-433C-AD63-60C1C45CF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Événements clavier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8CFF72-FF5C-449F-8F55-CDB851BE7E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2000" y="2121220"/>
            <a:ext cx="552527" cy="54300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9178176-22F8-4BDB-8E8A-BB02A3B931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321" y="6165722"/>
            <a:ext cx="3343742" cy="41915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E209BE6-FD1E-4874-BCFE-F31085126F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3216" y="4562725"/>
            <a:ext cx="2333951" cy="1486107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CDD81B1-46C1-4B6A-9AA2-1B3AE4E0C0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3288" y="4562725"/>
            <a:ext cx="2095792" cy="1448002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8F012C4E-D612-4724-AE44-1B71878731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0234" y="6123101"/>
            <a:ext cx="3581900" cy="457264"/>
          </a:xfrm>
          <a:prstGeom prst="rect">
            <a:avLst/>
          </a:prstGeom>
        </p:spPr>
      </p:pic>
      <p:sp>
        <p:nvSpPr>
          <p:cNvPr id="19" name="Flèche : droite 18">
            <a:extLst>
              <a:ext uri="{FF2B5EF4-FFF2-40B4-BE49-F238E27FC236}">
                <a16:creationId xmlns:a16="http://schemas.microsoft.com/office/drawing/2014/main" id="{18B3A612-1905-4A22-8BAE-6D5139B7E2C8}"/>
              </a:ext>
            </a:extLst>
          </p:cNvPr>
          <p:cNvSpPr/>
          <p:nvPr/>
        </p:nvSpPr>
        <p:spPr>
          <a:xfrm>
            <a:off x="9970500" y="5184349"/>
            <a:ext cx="536448" cy="298704"/>
          </a:xfrm>
          <a:prstGeom prst="right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0" name="Flèche : droite 19">
            <a:extLst>
              <a:ext uri="{FF2B5EF4-FFF2-40B4-BE49-F238E27FC236}">
                <a16:creationId xmlns:a16="http://schemas.microsoft.com/office/drawing/2014/main" id="{3B51EFF0-1349-4423-B2AC-1942DB11E592}"/>
              </a:ext>
            </a:extLst>
          </p:cNvPr>
          <p:cNvSpPr/>
          <p:nvPr/>
        </p:nvSpPr>
        <p:spPr>
          <a:xfrm rot="16200000">
            <a:off x="10478485" y="5149672"/>
            <a:ext cx="536448" cy="298704"/>
          </a:xfrm>
          <a:prstGeom prst="right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1" name="Flèche : bas 20">
            <a:extLst>
              <a:ext uri="{FF2B5EF4-FFF2-40B4-BE49-F238E27FC236}">
                <a16:creationId xmlns:a16="http://schemas.microsoft.com/office/drawing/2014/main" id="{8A7F9E92-593B-4034-80F2-37CEA2EFDD3B}"/>
              </a:ext>
            </a:extLst>
          </p:cNvPr>
          <p:cNvSpPr/>
          <p:nvPr/>
        </p:nvSpPr>
        <p:spPr>
          <a:xfrm>
            <a:off x="9613392" y="1813715"/>
            <a:ext cx="475488" cy="432816"/>
          </a:xfrm>
          <a:prstGeom prst="downArrow">
            <a:avLst/>
          </a:prstGeom>
          <a:solidFill>
            <a:srgbClr val="FA4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36A7AA1-FA17-79A1-01A6-F73E8DFB97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1808" y="2239153"/>
            <a:ext cx="10088383" cy="40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0748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793A949-8646-4128-8C39-790A4A0E8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000" y="1144476"/>
            <a:ext cx="10512000" cy="5026393"/>
          </a:xfrm>
        </p:spPr>
        <p:txBody>
          <a:bodyPr/>
          <a:lstStyle/>
          <a:p>
            <a:r>
              <a:rPr lang="fr-CA"/>
              <a:t> Déplacer un élément dans la page</a:t>
            </a:r>
          </a:p>
          <a:p>
            <a:pPr lvl="1"/>
            <a:r>
              <a:rPr lang="fr-CA"/>
              <a:t> Changer la valeur du style </a:t>
            </a:r>
            <a:r>
              <a:rPr lang="fr-CA">
                <a:solidFill>
                  <a:srgbClr val="FA4098"/>
                </a:solidFill>
              </a:rPr>
              <a:t>left</a:t>
            </a:r>
            <a:r>
              <a:rPr lang="fr-CA"/>
              <a:t> (ou </a:t>
            </a:r>
            <a:r>
              <a:rPr lang="fr-CA">
                <a:solidFill>
                  <a:srgbClr val="FA4098"/>
                </a:solidFill>
              </a:rPr>
              <a:t>top</a:t>
            </a:r>
            <a:r>
              <a:rPr lang="fr-CA"/>
              <a:t>)</a:t>
            </a:r>
          </a:p>
          <a:p>
            <a:pPr lvl="1"/>
            <a:endParaRPr lang="fr-CA"/>
          </a:p>
          <a:p>
            <a:pPr lvl="2"/>
            <a:r>
              <a:rPr lang="fr-CA"/>
              <a:t> </a:t>
            </a:r>
            <a:r>
              <a:rPr lang="fr-CA">
                <a:solidFill>
                  <a:srgbClr val="FA4098"/>
                </a:solidFill>
              </a:rPr>
              <a:t>Étape 1</a:t>
            </a:r>
            <a:r>
              <a:rPr lang="fr-CA"/>
              <a:t> : Ranger la valeur actuelle du style </a:t>
            </a:r>
            <a:r>
              <a:rPr lang="fr-CA">
                <a:solidFill>
                  <a:srgbClr val="FA4098"/>
                </a:solidFill>
              </a:rPr>
              <a:t>left</a:t>
            </a:r>
            <a:r>
              <a:rPr lang="fr-CA"/>
              <a:t> dans une variable</a:t>
            </a:r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r>
              <a:rPr lang="fr-CA"/>
              <a:t> </a:t>
            </a:r>
            <a:r>
              <a:rPr lang="fr-CA">
                <a:solidFill>
                  <a:srgbClr val="FA4098"/>
                </a:solidFill>
              </a:rPr>
              <a:t>Étape 2</a:t>
            </a:r>
            <a:r>
              <a:rPr lang="fr-CA"/>
              <a:t> : Se débarrasser de </a:t>
            </a:r>
            <a:r>
              <a:rPr lang="fr-CA">
                <a:solidFill>
                  <a:srgbClr val="C00000"/>
                </a:solidFill>
              </a:rPr>
              <a:t>"px" </a:t>
            </a:r>
            <a:r>
              <a:rPr lang="fr-CA"/>
              <a:t>et ne garder qu’une valeur </a:t>
            </a:r>
            <a:r>
              <a:rPr lang="fr-CA" u="sng"/>
              <a:t>numérique</a:t>
            </a:r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r>
              <a:rPr lang="fr-CA"/>
              <a:t> </a:t>
            </a:r>
            <a:r>
              <a:rPr lang="fr-CA">
                <a:solidFill>
                  <a:srgbClr val="FA4098"/>
                </a:solidFill>
              </a:rPr>
              <a:t>Étape 3</a:t>
            </a:r>
            <a:r>
              <a:rPr lang="fr-CA"/>
              <a:t> : Augmenter / réduire la valeur numérique</a:t>
            </a:r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r>
              <a:rPr lang="fr-CA"/>
              <a:t> </a:t>
            </a:r>
            <a:r>
              <a:rPr lang="fr-CA">
                <a:solidFill>
                  <a:srgbClr val="FA4098"/>
                </a:solidFill>
              </a:rPr>
              <a:t>Étape 4</a:t>
            </a:r>
            <a:r>
              <a:rPr lang="fr-CA"/>
              <a:t> : Changer le style </a:t>
            </a:r>
            <a:r>
              <a:rPr lang="fr-CA">
                <a:solidFill>
                  <a:srgbClr val="FA4098"/>
                </a:solidFill>
              </a:rPr>
              <a:t>left</a:t>
            </a:r>
            <a:r>
              <a:rPr lang="fr-CA"/>
              <a:t> de l’élément avec la nouvelle valeur sans oublier de remettre le </a:t>
            </a:r>
            <a:r>
              <a:rPr lang="fr-CA">
                <a:solidFill>
                  <a:srgbClr val="C00000"/>
                </a:solidFill>
              </a:rPr>
              <a:t>"px" </a:t>
            </a:r>
            <a:r>
              <a:rPr lang="fr-CA"/>
              <a:t>après le nombre !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741E035-306F-433C-AD63-60C1C45CF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Événements clavier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7144C767-80FD-4C58-8341-F455BC2DCD13}"/>
              </a:ext>
            </a:extLst>
          </p:cNvPr>
          <p:cNvCxnSpPr/>
          <p:nvPr/>
        </p:nvCxnSpPr>
        <p:spPr>
          <a:xfrm>
            <a:off x="999744" y="3307609"/>
            <a:ext cx="10479024" cy="0"/>
          </a:xfrm>
          <a:prstGeom prst="line">
            <a:avLst/>
          </a:prstGeom>
          <a:ln w="12700">
            <a:solidFill>
              <a:srgbClr val="7385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975408D4-705A-4CAB-99A4-D8D628C29E0A}"/>
              </a:ext>
            </a:extLst>
          </p:cNvPr>
          <p:cNvCxnSpPr/>
          <p:nvPr/>
        </p:nvCxnSpPr>
        <p:spPr>
          <a:xfrm>
            <a:off x="999744" y="4295161"/>
            <a:ext cx="10479024" cy="0"/>
          </a:xfrm>
          <a:prstGeom prst="line">
            <a:avLst/>
          </a:prstGeom>
          <a:ln w="12700">
            <a:solidFill>
              <a:srgbClr val="7385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4DFECD6A-58D8-48E8-AE32-35951200934D}"/>
              </a:ext>
            </a:extLst>
          </p:cNvPr>
          <p:cNvCxnSpPr/>
          <p:nvPr/>
        </p:nvCxnSpPr>
        <p:spPr>
          <a:xfrm>
            <a:off x="1021074" y="5325385"/>
            <a:ext cx="10479024" cy="0"/>
          </a:xfrm>
          <a:prstGeom prst="line">
            <a:avLst/>
          </a:prstGeom>
          <a:ln w="12700">
            <a:solidFill>
              <a:srgbClr val="7385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>
            <a:extLst>
              <a:ext uri="{FF2B5EF4-FFF2-40B4-BE49-F238E27FC236}">
                <a16:creationId xmlns:a16="http://schemas.microsoft.com/office/drawing/2014/main" id="{AFAE4339-F9C8-0590-2444-6D0D756E5F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6810" y="2836438"/>
            <a:ext cx="8278380" cy="33342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2CFFFB5-442F-F6C9-764E-8B940888B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5056" y="3870061"/>
            <a:ext cx="5458587" cy="26673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AE6C468D-BB71-D357-AD38-3BC6D91F6D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5056" y="4858233"/>
            <a:ext cx="3086531" cy="304843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796ABAC7-E606-C128-7E75-893775E5EE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5056" y="6137144"/>
            <a:ext cx="8402223" cy="34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2870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793A949-8646-4128-8C39-790A4A0E8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000" y="1144476"/>
            <a:ext cx="10512000" cy="5026393"/>
          </a:xfrm>
        </p:spPr>
        <p:txBody>
          <a:bodyPr/>
          <a:lstStyle/>
          <a:p>
            <a:r>
              <a:rPr lang="fr-CA" dirty="0"/>
              <a:t> Déplacer un élément dans la page</a:t>
            </a:r>
          </a:p>
          <a:p>
            <a:pPr lvl="1"/>
            <a:r>
              <a:rPr lang="fr-CA" dirty="0"/>
              <a:t>  Changer la valeur du style </a:t>
            </a:r>
            <a:r>
              <a:rPr lang="fr-CA" dirty="0" err="1">
                <a:solidFill>
                  <a:srgbClr val="FA4098"/>
                </a:solidFill>
              </a:rPr>
              <a:t>left</a:t>
            </a:r>
            <a:r>
              <a:rPr lang="fr-CA" dirty="0"/>
              <a:t> (ou </a:t>
            </a:r>
            <a:r>
              <a:rPr lang="fr-CA" dirty="0">
                <a:solidFill>
                  <a:srgbClr val="FA4098"/>
                </a:solidFill>
              </a:rPr>
              <a:t>top</a:t>
            </a:r>
            <a:r>
              <a:rPr lang="fr-CA" dirty="0"/>
              <a:t>)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r>
              <a:rPr lang="fr-CA" dirty="0"/>
              <a:t> On peut aussi le faire de manière plus compacte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r>
              <a:rPr lang="fr-CA" dirty="0"/>
              <a:t> Encore plus compacte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741E035-306F-433C-AD63-60C1C45CF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Événements clavier</a:t>
            </a:r>
          </a:p>
        </p:txBody>
      </p:sp>
      <p:sp>
        <p:nvSpPr>
          <p:cNvPr id="11" name="Bulle narrative : rectangle à coins arrondis 10">
            <a:extLst>
              <a:ext uri="{FF2B5EF4-FFF2-40B4-BE49-F238E27FC236}">
                <a16:creationId xmlns:a16="http://schemas.microsoft.com/office/drawing/2014/main" id="{6E3587FD-F466-491F-89B0-112FE75EA1AE}"/>
              </a:ext>
            </a:extLst>
          </p:cNvPr>
          <p:cNvSpPr/>
          <p:nvPr/>
        </p:nvSpPr>
        <p:spPr>
          <a:xfrm>
            <a:off x="9418320" y="959128"/>
            <a:ext cx="2621280" cy="736578"/>
          </a:xfrm>
          <a:prstGeom prst="wedgeRoundRectCallout">
            <a:avLst>
              <a:gd name="adj1" fmla="val -42271"/>
              <a:gd name="adj2" fmla="val 26156"/>
              <a:gd name="adj3" fmla="val 16667"/>
            </a:avLst>
          </a:prstGeom>
          <a:noFill/>
          <a:ln>
            <a:solidFill>
              <a:srgbClr val="738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>
                <a:solidFill>
                  <a:srgbClr val="7385D1"/>
                </a:solidFill>
              </a:rPr>
              <a:t>Utilisez la méthode que vous préférez !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F3DCF2DD-C5E7-4761-A6B2-3A711CA27179}"/>
              </a:ext>
            </a:extLst>
          </p:cNvPr>
          <p:cNvCxnSpPr/>
          <p:nvPr/>
        </p:nvCxnSpPr>
        <p:spPr>
          <a:xfrm>
            <a:off x="872976" y="3453384"/>
            <a:ext cx="10479024" cy="0"/>
          </a:xfrm>
          <a:prstGeom prst="line">
            <a:avLst/>
          </a:prstGeom>
          <a:ln w="12700">
            <a:solidFill>
              <a:srgbClr val="7385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7A0D260D-BAF5-41FE-A307-FD788FCC6043}"/>
              </a:ext>
            </a:extLst>
          </p:cNvPr>
          <p:cNvCxnSpPr/>
          <p:nvPr/>
        </p:nvCxnSpPr>
        <p:spPr>
          <a:xfrm>
            <a:off x="872976" y="5063257"/>
            <a:ext cx="10479024" cy="0"/>
          </a:xfrm>
          <a:prstGeom prst="line">
            <a:avLst/>
          </a:prstGeom>
          <a:ln w="12700">
            <a:solidFill>
              <a:srgbClr val="7385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4424DD2B-34F1-F1C4-E325-C7E4196E8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020" y="2109717"/>
            <a:ext cx="8487960" cy="1162212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D232C09-6DAC-EEB3-8C6D-C09EB6507B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6296" y="4048496"/>
            <a:ext cx="8559407" cy="764233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A9D49B67-A28C-AC41-FEE1-E3D5B716F0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7720" y="5656091"/>
            <a:ext cx="6925642" cy="714475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</p:spTree>
    <p:extLst>
      <p:ext uri="{BB962C8B-B14F-4D97-AF65-F5344CB8AC3E}">
        <p14:creationId xmlns:p14="http://schemas.microsoft.com/office/powerpoint/2010/main" val="393109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2C57C9A-9653-4C52-95D2-8C92545268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Créer une fonction avec une </a:t>
            </a:r>
            <a:r>
              <a:rPr lang="fr-CA" dirty="0">
                <a:solidFill>
                  <a:srgbClr val="FA4098"/>
                </a:solidFill>
              </a:rPr>
              <a:t>valeur de retour</a:t>
            </a:r>
          </a:p>
          <a:p>
            <a:pPr lvl="1"/>
            <a:r>
              <a:rPr lang="fr-CA" dirty="0"/>
              <a:t> À la fin de la fonction, on met le mot-clé « </a:t>
            </a:r>
            <a:r>
              <a:rPr lang="fr-CA" dirty="0">
                <a:solidFill>
                  <a:srgbClr val="FA4098"/>
                </a:solidFill>
              </a:rPr>
              <a:t>return</a:t>
            </a:r>
            <a:r>
              <a:rPr lang="fr-CA" dirty="0"/>
              <a:t> » avec la valeur de notre choix.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00BBC49-946A-4D23-9ADF-F9EA650F3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avec valeur de retour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DE92103-27EA-426D-AEAA-F422BA158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066" y="2690360"/>
            <a:ext cx="3791479" cy="2162477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15A0139-1C3E-4A84-8FF4-0629BD1DB2EF}"/>
              </a:ext>
            </a:extLst>
          </p:cNvPr>
          <p:cNvSpPr/>
          <p:nvPr/>
        </p:nvSpPr>
        <p:spPr>
          <a:xfrm>
            <a:off x="4886927" y="3788376"/>
            <a:ext cx="1501629" cy="371214"/>
          </a:xfrm>
          <a:prstGeom prst="rect">
            <a:avLst/>
          </a:prstGeom>
          <a:noFill/>
          <a:ln w="1905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91A04A6-EBCE-4DDE-AE77-8E4ACDC253E2}"/>
              </a:ext>
            </a:extLst>
          </p:cNvPr>
          <p:cNvSpPr txBox="1"/>
          <p:nvPr/>
        </p:nvSpPr>
        <p:spPr>
          <a:xfrm>
            <a:off x="4332066" y="4930867"/>
            <a:ext cx="3691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Ici, on voit que la fonction </a:t>
            </a:r>
            <a:r>
              <a:rPr lang="fr-CA" dirty="0">
                <a:solidFill>
                  <a:srgbClr val="FA4098"/>
                </a:solidFill>
              </a:rPr>
              <a:t>valeurPi()</a:t>
            </a:r>
            <a:r>
              <a:rPr lang="fr-CA" dirty="0">
                <a:solidFill>
                  <a:srgbClr val="739CD1"/>
                </a:solidFill>
              </a:rPr>
              <a:t> </a:t>
            </a:r>
            <a:r>
              <a:rPr lang="fr-CA" dirty="0">
                <a:solidFill>
                  <a:srgbClr val="73B3D1"/>
                </a:solidFill>
              </a:rPr>
              <a:t>va </a:t>
            </a:r>
            <a:r>
              <a:rPr lang="fr-CA" u="sng" dirty="0">
                <a:solidFill>
                  <a:srgbClr val="73B3D1"/>
                </a:solidFill>
              </a:rPr>
              <a:t>retourner</a:t>
            </a:r>
            <a:r>
              <a:rPr lang="fr-CA" dirty="0">
                <a:solidFill>
                  <a:srgbClr val="73B3D1"/>
                </a:solidFill>
              </a:rPr>
              <a:t> la valeur </a:t>
            </a:r>
            <a:r>
              <a:rPr lang="fr-CA" dirty="0">
                <a:solidFill>
                  <a:schemeClr val="accent6"/>
                </a:solidFill>
              </a:rPr>
              <a:t>3.14159265</a:t>
            </a:r>
            <a:r>
              <a:rPr lang="fr-CA" dirty="0">
                <a:solidFill>
                  <a:srgbClr val="73B3D1"/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8922271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793A949-8646-4128-8C39-790A4A0E8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000" y="1144476"/>
            <a:ext cx="10512000" cy="5026393"/>
          </a:xfrm>
        </p:spPr>
        <p:txBody>
          <a:bodyPr/>
          <a:lstStyle/>
          <a:p>
            <a:r>
              <a:rPr lang="fr-CA"/>
              <a:t> Déplacer un élément dans la page</a:t>
            </a:r>
          </a:p>
          <a:p>
            <a:pPr lvl="1"/>
            <a:r>
              <a:rPr lang="fr-CA"/>
              <a:t> Avec un événement clavier 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741E035-306F-433C-AD63-60C1C45CF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Événements clavier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BBA42B0-2ABB-4446-834A-D039F2734C6B}"/>
              </a:ext>
            </a:extLst>
          </p:cNvPr>
          <p:cNvSpPr txBox="1"/>
          <p:nvPr/>
        </p:nvSpPr>
        <p:spPr>
          <a:xfrm>
            <a:off x="8375904" y="3606406"/>
            <a:ext cx="35844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85D1"/>
                </a:solidFill>
              </a:rPr>
              <a:t>• Appuyer sur </a:t>
            </a:r>
            <a:r>
              <a:rPr lang="fr-CA" dirty="0">
                <a:solidFill>
                  <a:srgbClr val="C00000"/>
                </a:solidFill>
              </a:rPr>
              <a:t>"</a:t>
            </a:r>
            <a:r>
              <a:rPr lang="fr-CA" dirty="0" err="1">
                <a:solidFill>
                  <a:srgbClr val="C00000"/>
                </a:solidFill>
              </a:rPr>
              <a:t>ArrowLeft</a:t>
            </a:r>
            <a:r>
              <a:rPr lang="fr-CA" dirty="0">
                <a:solidFill>
                  <a:srgbClr val="C00000"/>
                </a:solidFill>
              </a:rPr>
              <a:t>"</a:t>
            </a:r>
            <a:r>
              <a:rPr lang="fr-CA" dirty="0">
                <a:solidFill>
                  <a:srgbClr val="7385D1"/>
                </a:solidFill>
              </a:rPr>
              <a:t> déplace l’élément de 5 pixels à gauche.</a:t>
            </a:r>
          </a:p>
          <a:p>
            <a:endParaRPr lang="fr-CA" dirty="0">
              <a:solidFill>
                <a:srgbClr val="7385D1"/>
              </a:solidFill>
            </a:endParaRPr>
          </a:p>
          <a:p>
            <a:r>
              <a:rPr lang="fr-CA" dirty="0">
                <a:solidFill>
                  <a:srgbClr val="7385D1"/>
                </a:solidFill>
              </a:rPr>
              <a:t>• Appuyer sur </a:t>
            </a:r>
            <a:r>
              <a:rPr lang="fr-CA" dirty="0">
                <a:solidFill>
                  <a:srgbClr val="C00000"/>
                </a:solidFill>
              </a:rPr>
              <a:t>"</a:t>
            </a:r>
            <a:r>
              <a:rPr lang="fr-CA" dirty="0" err="1">
                <a:solidFill>
                  <a:srgbClr val="C00000"/>
                </a:solidFill>
              </a:rPr>
              <a:t>ArrowRight</a:t>
            </a:r>
            <a:r>
              <a:rPr lang="fr-CA" dirty="0">
                <a:solidFill>
                  <a:srgbClr val="C00000"/>
                </a:solidFill>
              </a:rPr>
              <a:t>"</a:t>
            </a:r>
            <a:r>
              <a:rPr lang="fr-CA" dirty="0">
                <a:solidFill>
                  <a:srgbClr val="7385D1"/>
                </a:solidFill>
              </a:rPr>
              <a:t> déplace l’élément de 5 pixels à droite.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3E4CA25-111A-35CD-DE9F-15DB652FDE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63" y="2652635"/>
            <a:ext cx="8139278" cy="3199349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3D7D7024-E365-48ED-83D2-38F72781825F}"/>
              </a:ext>
            </a:extLst>
          </p:cNvPr>
          <p:cNvCxnSpPr/>
          <p:nvPr/>
        </p:nvCxnSpPr>
        <p:spPr>
          <a:xfrm flipH="1" flipV="1">
            <a:off x="7406285" y="5083091"/>
            <a:ext cx="231648" cy="396240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0222321D-1841-48EF-8A70-C16686682C05}"/>
              </a:ext>
            </a:extLst>
          </p:cNvPr>
          <p:cNvCxnSpPr>
            <a:cxnSpLocks/>
          </p:cNvCxnSpPr>
          <p:nvPr/>
        </p:nvCxnSpPr>
        <p:spPr>
          <a:xfrm flipH="1">
            <a:off x="7400189" y="3792765"/>
            <a:ext cx="237744" cy="348316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0232B683-CC2B-56DF-7338-4BEB49A5B9CE}"/>
              </a:ext>
            </a:extLst>
          </p:cNvPr>
          <p:cNvCxnSpPr>
            <a:cxnSpLocks/>
          </p:cNvCxnSpPr>
          <p:nvPr/>
        </p:nvCxnSpPr>
        <p:spPr>
          <a:xfrm flipH="1">
            <a:off x="1944210" y="2968621"/>
            <a:ext cx="395233" cy="262851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1477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2C57C9A-9653-4C52-95D2-8C92545268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Appeler une fonction avec une valeur de retour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00BBC49-946A-4D23-9ADF-F9EA650F3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avec valeur de retour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25928F2-DE0E-4A57-8A3D-7367EE3186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818" y="2848856"/>
            <a:ext cx="3791479" cy="2162477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6449A0F-50AD-4C89-9E17-F1F47038A73F}"/>
              </a:ext>
            </a:extLst>
          </p:cNvPr>
          <p:cNvSpPr/>
          <p:nvPr/>
        </p:nvSpPr>
        <p:spPr>
          <a:xfrm>
            <a:off x="997679" y="3946872"/>
            <a:ext cx="1501629" cy="371214"/>
          </a:xfrm>
          <a:prstGeom prst="rect">
            <a:avLst/>
          </a:prstGeom>
          <a:noFill/>
          <a:ln w="1905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B39AEA5-6001-4EBD-81B5-6CEE01B31E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5248" y="2883353"/>
            <a:ext cx="6154009" cy="1019317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7668855-D5AD-4FD2-AA51-D0836E21D8E4}"/>
              </a:ext>
            </a:extLst>
          </p:cNvPr>
          <p:cNvSpPr/>
          <p:nvPr/>
        </p:nvSpPr>
        <p:spPr>
          <a:xfrm>
            <a:off x="9627322" y="3328426"/>
            <a:ext cx="1441020" cy="344649"/>
          </a:xfrm>
          <a:prstGeom prst="rect">
            <a:avLst/>
          </a:prstGeom>
          <a:noFill/>
          <a:ln w="1905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95C4EC1-ECC1-4F20-943D-2DF27E501546}"/>
              </a:ext>
            </a:extLst>
          </p:cNvPr>
          <p:cNvSpPr txBox="1"/>
          <p:nvPr/>
        </p:nvSpPr>
        <p:spPr>
          <a:xfrm>
            <a:off x="6228975" y="4093182"/>
            <a:ext cx="5796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Ceci va se transformer en la valeur </a:t>
            </a:r>
            <a:r>
              <a:rPr lang="fr-CA" b="1" dirty="0">
                <a:solidFill>
                  <a:srgbClr val="73B3D1"/>
                </a:solidFill>
              </a:rPr>
              <a:t>retournée</a:t>
            </a:r>
            <a:r>
              <a:rPr lang="fr-CA" dirty="0">
                <a:solidFill>
                  <a:srgbClr val="73B3D1"/>
                </a:solidFill>
              </a:rPr>
              <a:t> par la fonction </a:t>
            </a:r>
            <a:r>
              <a:rPr lang="fr-CA" dirty="0">
                <a:solidFill>
                  <a:srgbClr val="FA4098"/>
                </a:solidFill>
              </a:rPr>
              <a:t>valeurPi()</a:t>
            </a:r>
            <a:r>
              <a:rPr lang="fr-CA" dirty="0">
                <a:solidFill>
                  <a:srgbClr val="73B3D1"/>
                </a:solidFill>
              </a:rPr>
              <a:t>, c’est-à-dire </a:t>
            </a:r>
            <a:r>
              <a:rPr lang="fr-CA" dirty="0">
                <a:solidFill>
                  <a:schemeClr val="accent6"/>
                </a:solidFill>
              </a:rPr>
              <a:t>3.1415…</a:t>
            </a:r>
            <a:r>
              <a:rPr lang="fr-CA" dirty="0">
                <a:solidFill>
                  <a:srgbClr val="739CD1"/>
                </a:solidFill>
              </a:rPr>
              <a:t> 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40FF5B8C-1948-4503-9F34-C8B139C757DC}"/>
              </a:ext>
            </a:extLst>
          </p:cNvPr>
          <p:cNvCxnSpPr/>
          <p:nvPr/>
        </p:nvCxnSpPr>
        <p:spPr>
          <a:xfrm flipH="1">
            <a:off x="9960994" y="3673075"/>
            <a:ext cx="142613" cy="493901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>
            <a:extLst>
              <a:ext uri="{FF2B5EF4-FFF2-40B4-BE49-F238E27FC236}">
                <a16:creationId xmlns:a16="http://schemas.microsoft.com/office/drawing/2014/main" id="{D78799F0-49C5-4FF6-B5C9-74FCB243CE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5353" y="5122742"/>
            <a:ext cx="5353797" cy="409632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CFF34923-CC0F-4760-BED9-7E2587F12FFE}"/>
              </a:ext>
            </a:extLst>
          </p:cNvPr>
          <p:cNvSpPr txBox="1"/>
          <p:nvPr/>
        </p:nvSpPr>
        <p:spPr>
          <a:xfrm>
            <a:off x="5883945" y="5686432"/>
            <a:ext cx="5175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Au final, le calcul se servira des valeurs ci-dessus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2877DA1-66F4-4C3A-B7E3-6DA07D0B65BF}"/>
              </a:ext>
            </a:extLst>
          </p:cNvPr>
          <p:cNvSpPr/>
          <p:nvPr/>
        </p:nvSpPr>
        <p:spPr>
          <a:xfrm>
            <a:off x="9004649" y="5156631"/>
            <a:ext cx="1786855" cy="289435"/>
          </a:xfrm>
          <a:prstGeom prst="rect">
            <a:avLst/>
          </a:prstGeom>
          <a:noFill/>
          <a:ln w="1905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8B7DD34-A083-45FC-99F8-C23DB1C0DC64}"/>
              </a:ext>
            </a:extLst>
          </p:cNvPr>
          <p:cNvSpPr txBox="1"/>
          <p:nvPr/>
        </p:nvSpPr>
        <p:spPr>
          <a:xfrm>
            <a:off x="442818" y="5089363"/>
            <a:ext cx="369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A4098"/>
                </a:solidFill>
              </a:rPr>
              <a:t>valeurPi()</a:t>
            </a:r>
            <a:r>
              <a:rPr lang="fr-CA" dirty="0">
                <a:solidFill>
                  <a:srgbClr val="739CD1"/>
                </a:solidFill>
              </a:rPr>
              <a:t> </a:t>
            </a:r>
            <a:r>
              <a:rPr lang="fr-CA" u="sng" dirty="0">
                <a:solidFill>
                  <a:srgbClr val="73B3D1"/>
                </a:solidFill>
              </a:rPr>
              <a:t>retourne</a:t>
            </a:r>
            <a:r>
              <a:rPr lang="fr-CA" dirty="0">
                <a:solidFill>
                  <a:srgbClr val="73B3D1"/>
                </a:solidFill>
              </a:rPr>
              <a:t> la valeu</a:t>
            </a:r>
            <a:r>
              <a:rPr lang="fr-CA" dirty="0">
                <a:solidFill>
                  <a:srgbClr val="739CD1"/>
                </a:solidFill>
              </a:rPr>
              <a:t>r </a:t>
            </a:r>
            <a:r>
              <a:rPr lang="fr-CA" dirty="0">
                <a:solidFill>
                  <a:schemeClr val="accent6"/>
                </a:solidFill>
              </a:rPr>
              <a:t>3.1415</a:t>
            </a:r>
            <a:r>
              <a:rPr lang="fr-CA" dirty="0">
                <a:solidFill>
                  <a:srgbClr val="73B3D1"/>
                </a:solidFill>
              </a:rPr>
              <a:t>…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3DF138B-292C-4932-B189-4C2483DD688A}"/>
              </a:ext>
            </a:extLst>
          </p:cNvPr>
          <p:cNvSpPr txBox="1"/>
          <p:nvPr/>
        </p:nvSpPr>
        <p:spPr>
          <a:xfrm>
            <a:off x="5305246" y="2202525"/>
            <a:ext cx="6154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Voici ce qui se passe lorsqu’on appelle </a:t>
            </a:r>
            <a:r>
              <a:rPr lang="fr-CA" dirty="0">
                <a:solidFill>
                  <a:srgbClr val="FA4098"/>
                </a:solidFill>
              </a:rPr>
              <a:t>valeurPi()</a:t>
            </a:r>
            <a:r>
              <a:rPr lang="fr-CA" dirty="0">
                <a:solidFill>
                  <a:srgbClr val="739CD1"/>
                </a:solidFill>
              </a:rPr>
              <a:t> </a:t>
            </a:r>
            <a:r>
              <a:rPr lang="fr-CA" dirty="0">
                <a:solidFill>
                  <a:srgbClr val="73B3D1"/>
                </a:solidFill>
              </a:rPr>
              <a:t>: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6CA7EDA7-D6BD-4597-B282-1E15B43251A0}"/>
              </a:ext>
            </a:extLst>
          </p:cNvPr>
          <p:cNvCxnSpPr/>
          <p:nvPr/>
        </p:nvCxnSpPr>
        <p:spPr>
          <a:xfrm>
            <a:off x="4796993" y="2085957"/>
            <a:ext cx="0" cy="4091008"/>
          </a:xfrm>
          <a:prstGeom prst="line">
            <a:avLst/>
          </a:prstGeom>
          <a:ln w="28575">
            <a:solidFill>
              <a:srgbClr val="73B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2443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B4C850F-F924-86D6-AD4F-1AC167AF4C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Appeler une fonction avec une valeur de retour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296AC6C-31D8-5B06-97D0-5114D7DFE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avec valeur de retour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91EA871-9959-AEC8-A78E-AF9DA3597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312" y="3523369"/>
            <a:ext cx="4228124" cy="448795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7022E968-63E5-C019-9B3F-5382A9BB2453}"/>
              </a:ext>
            </a:extLst>
          </p:cNvPr>
          <p:cNvCxnSpPr/>
          <p:nvPr/>
        </p:nvCxnSpPr>
        <p:spPr>
          <a:xfrm>
            <a:off x="6096000" y="1939653"/>
            <a:ext cx="0" cy="4091008"/>
          </a:xfrm>
          <a:prstGeom prst="line">
            <a:avLst/>
          </a:prstGeom>
          <a:ln w="28575">
            <a:solidFill>
              <a:srgbClr val="73B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>
            <a:extLst>
              <a:ext uri="{FF2B5EF4-FFF2-40B4-BE49-F238E27FC236}">
                <a16:creationId xmlns:a16="http://schemas.microsoft.com/office/drawing/2014/main" id="{04758F27-FD7E-2E00-F128-8B9843D19E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9131" y="4148661"/>
            <a:ext cx="2758486" cy="1179674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95DBE3AF-2A31-784A-5F57-435A4E480818}"/>
              </a:ext>
            </a:extLst>
          </p:cNvPr>
          <p:cNvSpPr txBox="1"/>
          <p:nvPr/>
        </p:nvSpPr>
        <p:spPr>
          <a:xfrm>
            <a:off x="243841" y="2011680"/>
            <a:ext cx="56936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• La fonction </a:t>
            </a:r>
            <a:r>
              <a:rPr lang="fr-CA" dirty="0" err="1">
                <a:solidFill>
                  <a:srgbClr val="FA4098"/>
                </a:solidFill>
              </a:rPr>
              <a:t>Math.random</a:t>
            </a:r>
            <a:r>
              <a:rPr lang="fr-CA" dirty="0">
                <a:solidFill>
                  <a:srgbClr val="FA4098"/>
                </a:solidFill>
              </a:rPr>
              <a:t>()</a:t>
            </a:r>
            <a:r>
              <a:rPr lang="fr-CA" dirty="0">
                <a:solidFill>
                  <a:srgbClr val="73B3D1"/>
                </a:solidFill>
              </a:rPr>
              <a:t> </a:t>
            </a:r>
            <a:r>
              <a:rPr lang="fr-CA" b="1" dirty="0">
                <a:solidFill>
                  <a:srgbClr val="73B3D1"/>
                </a:solidFill>
              </a:rPr>
              <a:t>existe par défaut</a:t>
            </a:r>
            <a:r>
              <a:rPr lang="fr-CA" dirty="0">
                <a:solidFill>
                  <a:srgbClr val="73B3D1"/>
                </a:solidFill>
              </a:rPr>
              <a:t>. (Pas besoin de la créer, comme </a:t>
            </a:r>
            <a:r>
              <a:rPr lang="fr-CA" dirty="0">
                <a:solidFill>
                  <a:srgbClr val="FA4098"/>
                </a:solidFill>
              </a:rPr>
              <a:t>alert()</a:t>
            </a:r>
            <a:r>
              <a:rPr lang="fr-CA" dirty="0">
                <a:solidFill>
                  <a:srgbClr val="73B3D1"/>
                </a:solidFill>
              </a:rPr>
              <a:t> et </a:t>
            </a:r>
            <a:r>
              <a:rPr lang="fr-CA" dirty="0">
                <a:solidFill>
                  <a:srgbClr val="FA4098"/>
                </a:solidFill>
              </a:rPr>
              <a:t>console.log()</a:t>
            </a:r>
            <a:r>
              <a:rPr lang="fr-CA" dirty="0">
                <a:solidFill>
                  <a:srgbClr val="73B3D1"/>
                </a:solidFill>
              </a:rPr>
              <a:t>)</a:t>
            </a:r>
          </a:p>
          <a:p>
            <a:r>
              <a:rPr lang="fr-CA" dirty="0">
                <a:solidFill>
                  <a:srgbClr val="73B3D1"/>
                </a:solidFill>
              </a:rPr>
              <a:t>• Elle retourne un nombre aléatoire entre </a:t>
            </a:r>
            <a:r>
              <a:rPr lang="fr-CA" dirty="0">
                <a:solidFill>
                  <a:srgbClr val="FA4098"/>
                </a:solidFill>
              </a:rPr>
              <a:t>0</a:t>
            </a:r>
            <a:r>
              <a:rPr lang="fr-CA" dirty="0">
                <a:solidFill>
                  <a:srgbClr val="73B3D1"/>
                </a:solidFill>
              </a:rPr>
              <a:t> et </a:t>
            </a:r>
            <a:r>
              <a:rPr lang="fr-CA" dirty="0">
                <a:solidFill>
                  <a:srgbClr val="FA4098"/>
                </a:solidFill>
              </a:rPr>
              <a:t>0.999999</a:t>
            </a:r>
            <a:r>
              <a:rPr lang="fr-CA" dirty="0">
                <a:solidFill>
                  <a:srgbClr val="73B3D1"/>
                </a:solidFill>
              </a:rPr>
              <a:t>...</a:t>
            </a:r>
          </a:p>
          <a:p>
            <a:r>
              <a:rPr lang="fr-CA" dirty="0">
                <a:solidFill>
                  <a:srgbClr val="73B3D1"/>
                </a:solidFill>
              </a:rPr>
              <a:t>• C’est très utile pour </a:t>
            </a:r>
            <a:r>
              <a:rPr lang="fr-CA" b="1" dirty="0">
                <a:solidFill>
                  <a:srgbClr val="73B3D1"/>
                </a:solidFill>
              </a:rPr>
              <a:t>simuler le hasard </a:t>
            </a:r>
            <a:r>
              <a:rPr lang="fr-CA" dirty="0">
                <a:solidFill>
                  <a:srgbClr val="73B3D1"/>
                </a:solidFill>
              </a:rPr>
              <a:t>!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B6A9B58-2B6F-2FF0-75AC-9E105FF7A6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4554" y="1963245"/>
            <a:ext cx="5315445" cy="2185416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F6880DC0-F998-54C3-EB9F-8B3370ED94D4}"/>
              </a:ext>
            </a:extLst>
          </p:cNvPr>
          <p:cNvSpPr txBox="1"/>
          <p:nvPr/>
        </p:nvSpPr>
        <p:spPr>
          <a:xfrm>
            <a:off x="6255445" y="4297680"/>
            <a:ext cx="56936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• Par exemple, dans la variable </a:t>
            </a:r>
            <a:r>
              <a:rPr lang="fr-CA" dirty="0" err="1">
                <a:solidFill>
                  <a:srgbClr val="FA4098"/>
                </a:solidFill>
              </a:rPr>
              <a:t>nombreAleatoire</a:t>
            </a:r>
            <a:r>
              <a:rPr lang="fr-CA" dirty="0">
                <a:solidFill>
                  <a:srgbClr val="73B3D1"/>
                </a:solidFill>
              </a:rPr>
              <a:t>, on a un nombre entre</a:t>
            </a:r>
            <a:r>
              <a:rPr lang="fr-CA" dirty="0">
                <a:solidFill>
                  <a:srgbClr val="FA4098"/>
                </a:solidFill>
              </a:rPr>
              <a:t> 0</a:t>
            </a:r>
            <a:r>
              <a:rPr lang="fr-CA" dirty="0">
                <a:solidFill>
                  <a:srgbClr val="73B3D1"/>
                </a:solidFill>
              </a:rPr>
              <a:t> et </a:t>
            </a:r>
            <a:r>
              <a:rPr lang="fr-CA" dirty="0">
                <a:solidFill>
                  <a:srgbClr val="FA4098"/>
                </a:solidFill>
              </a:rPr>
              <a:t>0.9999</a:t>
            </a:r>
            <a:r>
              <a:rPr lang="fr-CA" dirty="0">
                <a:solidFill>
                  <a:srgbClr val="73B3D1"/>
                </a:solidFill>
              </a:rPr>
              <a:t>... (On ne peut pas connaître sa valeur d’avance, elle est </a:t>
            </a:r>
            <a:r>
              <a:rPr lang="fr-CA" b="1" dirty="0">
                <a:solidFill>
                  <a:srgbClr val="73B3D1"/>
                </a:solidFill>
              </a:rPr>
              <a:t>aléatoire</a:t>
            </a:r>
            <a:r>
              <a:rPr lang="fr-CA" dirty="0">
                <a:solidFill>
                  <a:srgbClr val="73B3D1"/>
                </a:solidFill>
              </a:rPr>
              <a:t> !)</a:t>
            </a:r>
          </a:p>
          <a:p>
            <a:r>
              <a:rPr lang="fr-CA" dirty="0">
                <a:solidFill>
                  <a:srgbClr val="73B3D1"/>
                </a:solidFill>
              </a:rPr>
              <a:t>• Avec le </a:t>
            </a:r>
            <a:r>
              <a:rPr lang="fr-CA" dirty="0">
                <a:solidFill>
                  <a:srgbClr val="FA4098"/>
                </a:solidFill>
              </a:rPr>
              <a:t>if</a:t>
            </a:r>
            <a:r>
              <a:rPr lang="fr-CA" dirty="0">
                <a:solidFill>
                  <a:srgbClr val="73B3D1"/>
                </a:solidFill>
              </a:rPr>
              <a:t> ... </a:t>
            </a:r>
            <a:r>
              <a:rPr lang="fr-CA" dirty="0">
                <a:solidFill>
                  <a:srgbClr val="FA4098"/>
                </a:solidFill>
              </a:rPr>
              <a:t>else</a:t>
            </a:r>
            <a:r>
              <a:rPr lang="fr-CA" dirty="0">
                <a:solidFill>
                  <a:srgbClr val="73B3D1"/>
                </a:solidFill>
              </a:rPr>
              <a:t>, on a </a:t>
            </a:r>
            <a:r>
              <a:rPr lang="fr-CA" dirty="0">
                <a:solidFill>
                  <a:srgbClr val="FA4098"/>
                </a:solidFill>
              </a:rPr>
              <a:t>25%</a:t>
            </a:r>
            <a:r>
              <a:rPr lang="fr-CA" dirty="0">
                <a:solidFill>
                  <a:srgbClr val="73B3D1"/>
                </a:solidFill>
              </a:rPr>
              <a:t> de chances de gagner 100$ et </a:t>
            </a:r>
            <a:r>
              <a:rPr lang="fr-CA" dirty="0">
                <a:solidFill>
                  <a:srgbClr val="FA4098"/>
                </a:solidFill>
              </a:rPr>
              <a:t>75%</a:t>
            </a:r>
            <a:r>
              <a:rPr lang="fr-CA" dirty="0">
                <a:solidFill>
                  <a:srgbClr val="73B3D1"/>
                </a:solidFill>
              </a:rPr>
              <a:t> de chances de perdre 50$. 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5703DFE1-CEED-1367-508E-8EC2295C02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5241" y="6049457"/>
            <a:ext cx="3229426" cy="333422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3B70B625-B606-86B8-4F05-E5184728CA09}"/>
              </a:ext>
            </a:extLst>
          </p:cNvPr>
          <p:cNvSpPr txBox="1"/>
          <p:nvPr/>
        </p:nvSpPr>
        <p:spPr>
          <a:xfrm>
            <a:off x="7453838" y="6344615"/>
            <a:ext cx="408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73B3D1"/>
                </a:solidFill>
              </a:rPr>
              <a:t>0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30EF747-DF6D-C51A-E7D9-EA345EBEF791}"/>
              </a:ext>
            </a:extLst>
          </p:cNvPr>
          <p:cNvSpPr txBox="1"/>
          <p:nvPr/>
        </p:nvSpPr>
        <p:spPr>
          <a:xfrm>
            <a:off x="8975738" y="6326151"/>
            <a:ext cx="408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73B3D1"/>
                </a:solidFill>
              </a:rPr>
              <a:t>0.5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5677C98A-29DA-A41F-B867-E68FA1332A14}"/>
              </a:ext>
            </a:extLst>
          </p:cNvPr>
          <p:cNvSpPr txBox="1"/>
          <p:nvPr/>
        </p:nvSpPr>
        <p:spPr>
          <a:xfrm>
            <a:off x="8128394" y="6326150"/>
            <a:ext cx="581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73B3D1"/>
                </a:solidFill>
              </a:rPr>
              <a:t>0.25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60289B1-3089-24A6-D466-A9E5A2A8B011}"/>
              </a:ext>
            </a:extLst>
          </p:cNvPr>
          <p:cNvSpPr txBox="1"/>
          <p:nvPr/>
        </p:nvSpPr>
        <p:spPr>
          <a:xfrm>
            <a:off x="9650294" y="6326149"/>
            <a:ext cx="581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73B3D1"/>
                </a:solidFill>
              </a:rPr>
              <a:t>0.75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035843DA-292A-8E31-9585-A3AB83B88B78}"/>
              </a:ext>
            </a:extLst>
          </p:cNvPr>
          <p:cNvSpPr txBox="1"/>
          <p:nvPr/>
        </p:nvSpPr>
        <p:spPr>
          <a:xfrm>
            <a:off x="10324850" y="6326148"/>
            <a:ext cx="924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73B3D1"/>
                </a:solidFill>
              </a:rPr>
              <a:t>0.99...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753AA9-58A6-6BAE-C495-9993B62B3E64}"/>
              </a:ext>
            </a:extLst>
          </p:cNvPr>
          <p:cNvSpPr/>
          <p:nvPr/>
        </p:nvSpPr>
        <p:spPr>
          <a:xfrm>
            <a:off x="7662676" y="6123794"/>
            <a:ext cx="755900" cy="202354"/>
          </a:xfrm>
          <a:prstGeom prst="rect">
            <a:avLst/>
          </a:prstGeom>
          <a:pattFill prst="ltVert">
            <a:fgClr>
              <a:srgbClr val="FA409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90033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F492152D-1EA3-234C-2BAA-3CA437E85D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8254" y="2578167"/>
            <a:ext cx="4563112" cy="3591426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2C57C9A-9653-4C52-95D2-8C92545268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Point de non-retour ! </a:t>
            </a:r>
            <a:r>
              <a:rPr lang="en-CA" dirty="0"/>
              <a:t>⛔</a:t>
            </a:r>
            <a:endParaRPr lang="fr-CA" dirty="0"/>
          </a:p>
          <a:p>
            <a:pPr lvl="1"/>
            <a:r>
              <a:rPr lang="fr-CA" dirty="0"/>
              <a:t> Notez que dès que l’instruction </a:t>
            </a:r>
            <a:r>
              <a:rPr lang="fr-CA" dirty="0">
                <a:solidFill>
                  <a:srgbClr val="FA4098"/>
                </a:solidFill>
              </a:rPr>
              <a:t>return</a:t>
            </a:r>
            <a:r>
              <a:rPr lang="fr-CA" dirty="0"/>
              <a:t> est exécutée, on met fin à la fonction !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00BBC49-946A-4D23-9ADF-F9EA650F3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avec valeur de retour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9D7219B-2979-411D-9CE9-F6A0BB4DF80D}"/>
              </a:ext>
            </a:extLst>
          </p:cNvPr>
          <p:cNvSpPr txBox="1"/>
          <p:nvPr/>
        </p:nvSpPr>
        <p:spPr>
          <a:xfrm>
            <a:off x="1383792" y="4140815"/>
            <a:ext cx="3730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Ceci ne sera </a:t>
            </a:r>
            <a:r>
              <a:rPr lang="fr-CA" u="sng" dirty="0">
                <a:solidFill>
                  <a:srgbClr val="73B3D1"/>
                </a:solidFill>
              </a:rPr>
              <a:t>jamais exécuté</a:t>
            </a:r>
            <a:r>
              <a:rPr lang="fr-CA" dirty="0">
                <a:solidFill>
                  <a:srgbClr val="73B3D1"/>
                </a:solidFill>
              </a:rPr>
              <a:t>, car l’instruction </a:t>
            </a:r>
            <a:r>
              <a:rPr lang="fr-CA" dirty="0">
                <a:solidFill>
                  <a:srgbClr val="FA4098"/>
                </a:solidFill>
              </a:rPr>
              <a:t>return</a:t>
            </a:r>
            <a:r>
              <a:rPr lang="fr-CA" dirty="0">
                <a:solidFill>
                  <a:srgbClr val="739CD1"/>
                </a:solidFill>
              </a:rPr>
              <a:t> </a:t>
            </a:r>
            <a:r>
              <a:rPr lang="fr-CA" dirty="0">
                <a:solidFill>
                  <a:srgbClr val="73B3D1"/>
                </a:solidFill>
              </a:rPr>
              <a:t>est atteinte avant. </a:t>
            </a:r>
            <a:r>
              <a:rPr lang="fr-CA" dirty="0">
                <a:solidFill>
                  <a:srgbClr val="FA4098"/>
                </a:solidFill>
              </a:rPr>
              <a:t>gNombre1</a:t>
            </a:r>
            <a:r>
              <a:rPr lang="fr-CA" dirty="0">
                <a:solidFill>
                  <a:srgbClr val="739CD1"/>
                </a:solidFill>
              </a:rPr>
              <a:t> </a:t>
            </a:r>
            <a:r>
              <a:rPr lang="fr-CA" dirty="0">
                <a:solidFill>
                  <a:srgbClr val="73B3D1"/>
                </a:solidFill>
              </a:rPr>
              <a:t>continue de valoir </a:t>
            </a:r>
            <a:r>
              <a:rPr lang="fr-CA" dirty="0">
                <a:solidFill>
                  <a:srgbClr val="FA4098"/>
                </a:solidFill>
              </a:rPr>
              <a:t>3</a:t>
            </a:r>
            <a:r>
              <a:rPr lang="fr-CA" dirty="0">
                <a:solidFill>
                  <a:srgbClr val="73B3D1"/>
                </a:solidFill>
              </a:rPr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4A846F-10C7-47F9-A56C-4F0E68B0144E}"/>
              </a:ext>
            </a:extLst>
          </p:cNvPr>
          <p:cNvSpPr/>
          <p:nvPr/>
        </p:nvSpPr>
        <p:spPr>
          <a:xfrm>
            <a:off x="6650736" y="4498848"/>
            <a:ext cx="1761744" cy="390144"/>
          </a:xfrm>
          <a:prstGeom prst="rect">
            <a:avLst/>
          </a:prstGeom>
          <a:noFill/>
          <a:ln w="1905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69A999F4-EF48-43D6-A4D2-89D77AC4A17D}"/>
              </a:ext>
            </a:extLst>
          </p:cNvPr>
          <p:cNvCxnSpPr/>
          <p:nvPr/>
        </p:nvCxnSpPr>
        <p:spPr>
          <a:xfrm>
            <a:off x="5187696" y="4675632"/>
            <a:ext cx="1389888" cy="0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8132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2C57C9A-9653-4C52-95D2-8C92545268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Point de non-retour ! </a:t>
            </a:r>
            <a:r>
              <a:rPr lang="en-CA" dirty="0"/>
              <a:t>⛔</a:t>
            </a:r>
            <a:endParaRPr lang="fr-CA" dirty="0"/>
          </a:p>
          <a:p>
            <a:pPr lvl="1"/>
            <a:r>
              <a:rPr lang="fr-CA" dirty="0"/>
              <a:t> S’il y a plusieurs </a:t>
            </a:r>
            <a:r>
              <a:rPr lang="fr-CA" dirty="0">
                <a:solidFill>
                  <a:srgbClr val="FA4098"/>
                </a:solidFill>
              </a:rPr>
              <a:t>return</a:t>
            </a:r>
            <a:r>
              <a:rPr lang="fr-CA" dirty="0"/>
              <a:t>, la fonction est interrompue dès qu’on atteint un de ceux-ci.</a:t>
            </a:r>
          </a:p>
          <a:p>
            <a:pPr lvl="2"/>
            <a:r>
              <a:rPr lang="fr-CA" dirty="0"/>
              <a:t> Dans ce cas précis, il y a un </a:t>
            </a:r>
            <a:r>
              <a:rPr lang="fr-CA" dirty="0">
                <a:solidFill>
                  <a:srgbClr val="C00000"/>
                </a:solidFill>
              </a:rPr>
              <a:t>"chat"</a:t>
            </a:r>
            <a:r>
              <a:rPr lang="fr-CA" dirty="0"/>
              <a:t> dans le tableau, alors c’est </a:t>
            </a:r>
            <a:r>
              <a:rPr lang="fr-CA" dirty="0">
                <a:solidFill>
                  <a:srgbClr val="C00000"/>
                </a:solidFill>
              </a:rPr>
              <a:t>"Il y a un chat 😻</a:t>
            </a:r>
            <a:r>
              <a:rPr lang="en-CA" dirty="0">
                <a:solidFill>
                  <a:srgbClr val="C00000"/>
                </a:solidFill>
              </a:rPr>
              <a:t>"</a:t>
            </a:r>
            <a:r>
              <a:rPr lang="en-CA" dirty="0"/>
              <a:t> qui sera </a:t>
            </a:r>
            <a:r>
              <a:rPr lang="en-CA" b="1" dirty="0" err="1"/>
              <a:t>retourné</a:t>
            </a:r>
            <a:r>
              <a:rPr lang="en-CA" dirty="0"/>
              <a:t>. (Et mis dans la console) Nous n’allons jamais atteindre l’autre </a:t>
            </a:r>
            <a:r>
              <a:rPr lang="en-CA" dirty="0">
                <a:solidFill>
                  <a:srgbClr val="FA4098"/>
                </a:solidFill>
              </a:rPr>
              <a:t>return</a:t>
            </a:r>
            <a:r>
              <a:rPr lang="en-CA" dirty="0"/>
              <a:t>.</a:t>
            </a: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00BBC49-946A-4D23-9ADF-F9EA650F3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avec valeur de retour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CF42CA0-E338-CA03-776D-E621B18782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612" y="2971851"/>
            <a:ext cx="3940852" cy="3766300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8006244-62CC-1637-882E-2BE6F698EE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2935" y="4135763"/>
            <a:ext cx="3000794" cy="1438476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</p:spTree>
    <p:extLst>
      <p:ext uri="{BB962C8B-B14F-4D97-AF65-F5344CB8AC3E}">
        <p14:creationId xmlns:p14="http://schemas.microsoft.com/office/powerpoint/2010/main" val="244844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2C57C9A-9653-4C52-95D2-8C92545268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On peut retourner n’importe quel type de données !</a:t>
            </a:r>
          </a:p>
          <a:p>
            <a:pPr lvl="1"/>
            <a:r>
              <a:rPr lang="fr-CA" dirty="0"/>
              <a:t> nombre, chaîne de caractères, booléen, tableau, élément HTML, etc.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00BBC49-946A-4D23-9ADF-F9EA650F3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avec valeur de retour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56DCABA-090C-14B4-184F-158E29C8FEAC}"/>
              </a:ext>
            </a:extLst>
          </p:cNvPr>
          <p:cNvSpPr txBox="1"/>
          <p:nvPr/>
        </p:nvSpPr>
        <p:spPr>
          <a:xfrm>
            <a:off x="1485605" y="2559997"/>
            <a:ext cx="3401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Retourner un tableau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0FAB8BCD-95D8-4787-663A-2CA6E39EBA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383" y="2420225"/>
            <a:ext cx="4702462" cy="1959359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80AC8B8B-E7BD-D834-3801-8F9AE0325E00}"/>
              </a:ext>
            </a:extLst>
          </p:cNvPr>
          <p:cNvSpPr txBox="1"/>
          <p:nvPr/>
        </p:nvSpPr>
        <p:spPr>
          <a:xfrm>
            <a:off x="6603830" y="2050893"/>
            <a:ext cx="3401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Retourner un booléen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9848B6D-A089-A231-DFA4-F7E6C5D3B296}"/>
              </a:ext>
            </a:extLst>
          </p:cNvPr>
          <p:cNvSpPr txBox="1"/>
          <p:nvPr/>
        </p:nvSpPr>
        <p:spPr>
          <a:xfrm>
            <a:off x="6646650" y="4637119"/>
            <a:ext cx="3401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Retourner un élément HTML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3B7FFEF-A4AC-41CD-8312-B988BD8E3C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097" y="5006451"/>
            <a:ext cx="4266308" cy="1701123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973720C-D4CF-02E9-1F2E-C0CE5F71C3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4105" y="2929329"/>
            <a:ext cx="3832483" cy="2450539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</p:spTree>
    <p:extLst>
      <p:ext uri="{BB962C8B-B14F-4D97-AF65-F5344CB8AC3E}">
        <p14:creationId xmlns:p14="http://schemas.microsoft.com/office/powerpoint/2010/main" val="6037788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43B0096-528B-4F2B-BA8D-540BF3306D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En utilisant des </a:t>
            </a:r>
            <a:r>
              <a:rPr lang="fr-CA" dirty="0">
                <a:solidFill>
                  <a:srgbClr val="FA4098"/>
                </a:solidFill>
              </a:rPr>
              <a:t>paramètres</a:t>
            </a:r>
            <a:r>
              <a:rPr lang="fr-CA" dirty="0"/>
              <a:t> ET une </a:t>
            </a:r>
            <a:r>
              <a:rPr lang="fr-CA" dirty="0">
                <a:solidFill>
                  <a:srgbClr val="FA4098"/>
                </a:solidFill>
              </a:rPr>
              <a:t>valeur de retour</a:t>
            </a:r>
            <a:r>
              <a:rPr lang="fr-CA" dirty="0"/>
              <a:t>, on exploite le plein potentiel des fonctions ! </a:t>
            </a:r>
            <a:r>
              <a:rPr lang="en-CA" dirty="0"/>
              <a:t>🦸‍♂️✊</a:t>
            </a:r>
          </a:p>
          <a:p>
            <a:pPr marL="457200" lvl="1" indent="0">
              <a:buNone/>
            </a:pP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BE90A74-04DA-437E-8373-093DE2737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avec paramètres et retour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87E7A9E-1C6B-4065-97AD-E5A7FBCCB2AD}"/>
              </a:ext>
            </a:extLst>
          </p:cNvPr>
          <p:cNvSpPr txBox="1"/>
          <p:nvPr/>
        </p:nvSpPr>
        <p:spPr>
          <a:xfrm>
            <a:off x="1921488" y="5253878"/>
            <a:ext cx="8345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>
                <a:solidFill>
                  <a:srgbClr val="73B3D1"/>
                </a:solidFill>
              </a:rPr>
              <a:t>Cette fonction prend 2 </a:t>
            </a:r>
            <a:r>
              <a:rPr lang="fr-CA" sz="2400" dirty="0">
                <a:solidFill>
                  <a:srgbClr val="FA4098"/>
                </a:solidFill>
              </a:rPr>
              <a:t>paramètres </a:t>
            </a:r>
            <a:r>
              <a:rPr lang="fr-CA" sz="2400" dirty="0">
                <a:solidFill>
                  <a:srgbClr val="73B3D1"/>
                </a:solidFill>
              </a:rPr>
              <a:t>(deux nombres) et </a:t>
            </a:r>
            <a:r>
              <a:rPr lang="fr-CA" sz="2400" dirty="0">
                <a:solidFill>
                  <a:srgbClr val="FA4098"/>
                </a:solidFill>
              </a:rPr>
              <a:t>retourne </a:t>
            </a:r>
            <a:r>
              <a:rPr lang="fr-CA" sz="2400" dirty="0">
                <a:solidFill>
                  <a:srgbClr val="73B3D1"/>
                </a:solidFill>
              </a:rPr>
              <a:t>la valeur la plus élevée.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840B63F-2036-4226-94FC-28386797BA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628" y="2427731"/>
            <a:ext cx="5334744" cy="2734057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</p:spTree>
    <p:extLst>
      <p:ext uri="{BB962C8B-B14F-4D97-AF65-F5344CB8AC3E}">
        <p14:creationId xmlns:p14="http://schemas.microsoft.com/office/powerpoint/2010/main" val="109694090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BB6C25E90EF841B03A4ACF3E770C99" ma:contentTypeVersion="4" ma:contentTypeDescription="Crée un document." ma:contentTypeScope="" ma:versionID="eef614af57a58a4319398c000e70e693">
  <xsd:schema xmlns:xsd="http://www.w3.org/2001/XMLSchema" xmlns:xs="http://www.w3.org/2001/XMLSchema" xmlns:p="http://schemas.microsoft.com/office/2006/metadata/properties" xmlns:ns2="f58e85c7-fc25-4ada-adcf-b475e6768b6a" targetNamespace="http://schemas.microsoft.com/office/2006/metadata/properties" ma:root="true" ma:fieldsID="18b248599a21bd7404ad934027204094" ns2:_="">
    <xsd:import namespace="f58e85c7-fc25-4ada-adcf-b475e6768b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8e85c7-fc25-4ada-adcf-b475e6768b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2855A74-8503-4FBC-AAA3-A8F73FCFFE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8e85c7-fc25-4ada-adcf-b475e6768b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BBD4E3F-366D-4C21-B678-CD16BECA3845}">
  <ds:schemaRefs>
    <ds:schemaRef ds:uri="http://purl.org/dc/elements/1.1/"/>
    <ds:schemaRef ds:uri="http://schemas.microsoft.com/office/2006/metadata/properties"/>
    <ds:schemaRef ds:uri="83ab252c-4429-4d3c-b354-a26bac7f17c4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CFC1EEA-B388-4EBC-805D-C0D321BA157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17518</TotalTime>
  <Words>1576</Words>
  <Application>Microsoft Office PowerPoint</Application>
  <PresentationFormat>Grand écran</PresentationFormat>
  <Paragraphs>217</Paragraphs>
  <Slides>30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7" baseType="lpstr">
      <vt:lpstr>Arial</vt:lpstr>
      <vt:lpstr>Calibri</vt:lpstr>
      <vt:lpstr>Calibri Light</vt:lpstr>
      <vt:lpstr>Courier New</vt:lpstr>
      <vt:lpstr>Symbol</vt:lpstr>
      <vt:lpstr>Wingdings</vt:lpstr>
      <vt:lpstr>Thème Office</vt:lpstr>
      <vt:lpstr>Semaine 9</vt:lpstr>
      <vt:lpstr>Menu du jour</vt:lpstr>
      <vt:lpstr>Fonctions avec valeur de retour</vt:lpstr>
      <vt:lpstr>Fonctions avec valeur de retour</vt:lpstr>
      <vt:lpstr>Fonctions avec valeur de retour</vt:lpstr>
      <vt:lpstr>Fonctions avec valeur de retour</vt:lpstr>
      <vt:lpstr>Fonctions avec valeur de retour</vt:lpstr>
      <vt:lpstr>Fonctions avec valeur de retour</vt:lpstr>
      <vt:lpstr>Fonctions avec paramètres et retour</vt:lpstr>
      <vt:lpstr>Fonctions avec paramètres et retour</vt:lpstr>
      <vt:lpstr>Fonctions avec paramètres et retour</vt:lpstr>
      <vt:lpstr>Fonctions avec paramètres et retour</vt:lpstr>
      <vt:lpstr>Planificateurs</vt:lpstr>
      <vt:lpstr>Planificateurs</vt:lpstr>
      <vt:lpstr>Planificateurs</vt:lpstr>
      <vt:lpstr>Planificateurs</vt:lpstr>
      <vt:lpstr>Planificateurs</vt:lpstr>
      <vt:lpstr>parseInt et parseFloat</vt:lpstr>
      <vt:lpstr>parseInt et parseFloat</vt:lpstr>
      <vt:lpstr>Événements clavier</vt:lpstr>
      <vt:lpstr>Événements clavier</vt:lpstr>
      <vt:lpstr>Événements clavier</vt:lpstr>
      <vt:lpstr>Événements clavier</vt:lpstr>
      <vt:lpstr>Événements clavier</vt:lpstr>
      <vt:lpstr>Événements clavier</vt:lpstr>
      <vt:lpstr>Événements clavier</vt:lpstr>
      <vt:lpstr>Événements clavier</vt:lpstr>
      <vt:lpstr>Événements clavier</vt:lpstr>
      <vt:lpstr>Événements clavier</vt:lpstr>
      <vt:lpstr>Événements clavier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</dc:creator>
  <cp:lastModifiedBy>Maxime Pelletier</cp:lastModifiedBy>
  <cp:revision>3938</cp:revision>
  <dcterms:created xsi:type="dcterms:W3CDTF">2021-06-05T18:50:42Z</dcterms:created>
  <dcterms:modified xsi:type="dcterms:W3CDTF">2024-07-22T23:49:19Z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0x010100ECBB6C25E90EF841B03A4ACF3E770C99</vt:lpwstr>
  </property>
</Properties>
</file>